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handoutMasterIdLst>
    <p:handoutMasterId r:id="rId58"/>
  </p:handoutMasterIdLst>
  <p:sldIdLst>
    <p:sldId id="260" r:id="rId2"/>
    <p:sldId id="263" r:id="rId3"/>
    <p:sldId id="264" r:id="rId4"/>
    <p:sldId id="307" r:id="rId5"/>
    <p:sldId id="265" r:id="rId6"/>
    <p:sldId id="267" r:id="rId7"/>
    <p:sldId id="268" r:id="rId8"/>
    <p:sldId id="269" r:id="rId9"/>
    <p:sldId id="308" r:id="rId10"/>
    <p:sldId id="271" r:id="rId11"/>
    <p:sldId id="270" r:id="rId12"/>
    <p:sldId id="272" r:id="rId13"/>
    <p:sldId id="273" r:id="rId14"/>
    <p:sldId id="274" r:id="rId15"/>
    <p:sldId id="275" r:id="rId16"/>
    <p:sldId id="276" r:id="rId17"/>
    <p:sldId id="277" r:id="rId18"/>
    <p:sldId id="313" r:id="rId19"/>
    <p:sldId id="278" r:id="rId20"/>
    <p:sldId id="311" r:id="rId21"/>
    <p:sldId id="279" r:id="rId22"/>
    <p:sldId id="312" r:id="rId23"/>
    <p:sldId id="280" r:id="rId24"/>
    <p:sldId id="281" r:id="rId25"/>
    <p:sldId id="282" r:id="rId26"/>
    <p:sldId id="283" r:id="rId27"/>
    <p:sldId id="284" r:id="rId28"/>
    <p:sldId id="315" r:id="rId29"/>
    <p:sldId id="314" r:id="rId30"/>
    <p:sldId id="321" r:id="rId31"/>
    <p:sldId id="285" r:id="rId32"/>
    <p:sldId id="316" r:id="rId33"/>
    <p:sldId id="286" r:id="rId34"/>
    <p:sldId id="319" r:id="rId35"/>
    <p:sldId id="320" r:id="rId36"/>
    <p:sldId id="288" r:id="rId37"/>
    <p:sldId id="289" r:id="rId38"/>
    <p:sldId id="290" r:id="rId39"/>
    <p:sldId id="291" r:id="rId40"/>
    <p:sldId id="292" r:id="rId41"/>
    <p:sldId id="293" r:id="rId42"/>
    <p:sldId id="294" r:id="rId43"/>
    <p:sldId id="295" r:id="rId44"/>
    <p:sldId id="296" r:id="rId45"/>
    <p:sldId id="297" r:id="rId46"/>
    <p:sldId id="299" r:id="rId47"/>
    <p:sldId id="300" r:id="rId48"/>
    <p:sldId id="301" r:id="rId49"/>
    <p:sldId id="302" r:id="rId50"/>
    <p:sldId id="303" r:id="rId51"/>
    <p:sldId id="304" r:id="rId52"/>
    <p:sldId id="305" r:id="rId53"/>
    <p:sldId id="309" r:id="rId54"/>
    <p:sldId id="322" r:id="rId55"/>
    <p:sldId id="261" r:id="rId56"/>
  </p:sldIdLst>
  <p:sldSz cx="27432000" cy="6858000"/>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56" autoAdjust="0"/>
    <p:restoredTop sz="89621" autoAdjust="0"/>
  </p:normalViewPr>
  <p:slideViewPr>
    <p:cSldViewPr>
      <p:cViewPr varScale="1">
        <p:scale>
          <a:sx n="35" d="100"/>
          <a:sy n="35" d="100"/>
        </p:scale>
        <p:origin x="-108" y="-1440"/>
      </p:cViewPr>
      <p:guideLst>
        <p:guide orient="horz" pos="2160"/>
        <p:guide pos="86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18C310-52E4-4A95-8B40-46E7D60FB3E4}" type="doc">
      <dgm:prSet loTypeId="urn:microsoft.com/office/officeart/2005/8/layout/vList5" loCatId="list" qsTypeId="urn:microsoft.com/office/officeart/2005/8/quickstyle/simple1" qsCatId="simple" csTypeId="urn:microsoft.com/office/officeart/2005/8/colors/accent3_2" csCatId="accent3" phldr="1"/>
      <dgm:spPr/>
      <dgm:t>
        <a:bodyPr/>
        <a:lstStyle/>
        <a:p>
          <a:endParaRPr lang="en-US"/>
        </a:p>
      </dgm:t>
    </dgm:pt>
    <dgm:pt modelId="{F02D595A-9E6A-40A2-8C80-F366A660FB59}">
      <dgm:prSet phldrT="[Text]"/>
      <dgm:spPr>
        <a:solidFill>
          <a:schemeClr val="accent6"/>
        </a:solidFill>
      </dgm:spPr>
      <dgm:t>
        <a:bodyPr/>
        <a:lstStyle/>
        <a:p>
          <a:r>
            <a:rPr lang="en-US" dirty="0"/>
            <a:t>Main Implementation</a:t>
          </a:r>
        </a:p>
      </dgm:t>
    </dgm:pt>
    <dgm:pt modelId="{2CBE61BF-8644-4952-B6A0-34906AACAC0A}" type="parTrans" cxnId="{FBA1A25E-D68C-4EEB-97F3-483B354BD6F6}">
      <dgm:prSet/>
      <dgm:spPr/>
      <dgm:t>
        <a:bodyPr/>
        <a:lstStyle/>
        <a:p>
          <a:endParaRPr lang="en-US"/>
        </a:p>
      </dgm:t>
    </dgm:pt>
    <dgm:pt modelId="{21B52795-FEA4-40EF-9BD5-DC9FBDE31E47}" type="sibTrans" cxnId="{FBA1A25E-D68C-4EEB-97F3-483B354BD6F6}">
      <dgm:prSet/>
      <dgm:spPr/>
      <dgm:t>
        <a:bodyPr/>
        <a:lstStyle/>
        <a:p>
          <a:endParaRPr lang="en-US"/>
        </a:p>
      </dgm:t>
    </dgm:pt>
    <dgm:pt modelId="{19C1D315-1CA3-414D-BD20-9C96643E6B1C}">
      <dgm:prSet phldrT="[Text]"/>
      <dgm:spPr/>
      <dgm:t>
        <a:bodyPr/>
        <a:lstStyle/>
        <a:p>
          <a:r>
            <a:rPr lang="en-US"/>
            <a:t>Updated Electronic Drawings</a:t>
          </a:r>
        </a:p>
      </dgm:t>
    </dgm:pt>
    <dgm:pt modelId="{4D6F59A7-40F3-4F72-B8C0-FE9D8686429C}" type="parTrans" cxnId="{94664771-DDA0-482D-97C1-A14A2F9D82D5}">
      <dgm:prSet/>
      <dgm:spPr/>
      <dgm:t>
        <a:bodyPr/>
        <a:lstStyle/>
        <a:p>
          <a:endParaRPr lang="en-US"/>
        </a:p>
      </dgm:t>
    </dgm:pt>
    <dgm:pt modelId="{227B950C-11F6-41B1-8F10-54A970B43D78}" type="sibTrans" cxnId="{94664771-DDA0-482D-97C1-A14A2F9D82D5}">
      <dgm:prSet/>
      <dgm:spPr/>
      <dgm:t>
        <a:bodyPr/>
        <a:lstStyle/>
        <a:p>
          <a:endParaRPr lang="en-US"/>
        </a:p>
      </dgm:t>
    </dgm:pt>
    <dgm:pt modelId="{AAB2F311-EA7F-450C-803A-EA4AE61399D1}">
      <dgm:prSet phldrT="[Text]"/>
      <dgm:spPr/>
      <dgm:t>
        <a:bodyPr/>
        <a:lstStyle/>
        <a:p>
          <a:r>
            <a:rPr lang="en-US"/>
            <a:t>Coordination in the Field</a:t>
          </a:r>
        </a:p>
      </dgm:t>
    </dgm:pt>
    <dgm:pt modelId="{CC880111-0D8E-4B59-9B4F-0EC621A4AFAE}" type="parTrans" cxnId="{E4568C35-0F1E-4CCE-92AD-168B436E6A4A}">
      <dgm:prSet/>
      <dgm:spPr/>
      <dgm:t>
        <a:bodyPr/>
        <a:lstStyle/>
        <a:p>
          <a:endParaRPr lang="en-US"/>
        </a:p>
      </dgm:t>
    </dgm:pt>
    <dgm:pt modelId="{E983C222-E19B-4843-8077-5ED59C8552CF}" type="sibTrans" cxnId="{E4568C35-0F1E-4CCE-92AD-168B436E6A4A}">
      <dgm:prSet/>
      <dgm:spPr/>
      <dgm:t>
        <a:bodyPr/>
        <a:lstStyle/>
        <a:p>
          <a:endParaRPr lang="en-US"/>
        </a:p>
      </dgm:t>
    </dgm:pt>
    <dgm:pt modelId="{AF11E48E-FBF8-4FD8-9500-13C53934446E}">
      <dgm:prSet phldrT="[Text]"/>
      <dgm:spPr>
        <a:solidFill>
          <a:schemeClr val="accent6"/>
        </a:solidFill>
      </dgm:spPr>
      <dgm:t>
        <a:bodyPr/>
        <a:lstStyle/>
        <a:p>
          <a:r>
            <a:rPr lang="en-US"/>
            <a:t>Results</a:t>
          </a:r>
        </a:p>
      </dgm:t>
    </dgm:pt>
    <dgm:pt modelId="{01441649-5D1A-43C8-8ECF-E84FDCEFE5D0}" type="parTrans" cxnId="{DF7327A8-7931-4DEF-A480-4495ACD2EACA}">
      <dgm:prSet/>
      <dgm:spPr/>
      <dgm:t>
        <a:bodyPr/>
        <a:lstStyle/>
        <a:p>
          <a:endParaRPr lang="en-US"/>
        </a:p>
      </dgm:t>
    </dgm:pt>
    <dgm:pt modelId="{5DF4FFE9-E509-42A5-83FE-478EC5AFFF30}" type="sibTrans" cxnId="{DF7327A8-7931-4DEF-A480-4495ACD2EACA}">
      <dgm:prSet/>
      <dgm:spPr/>
      <dgm:t>
        <a:bodyPr/>
        <a:lstStyle/>
        <a:p>
          <a:endParaRPr lang="en-US"/>
        </a:p>
      </dgm:t>
    </dgm:pt>
    <dgm:pt modelId="{A8F97750-DB51-456D-A527-4022744AB965}">
      <dgm:prSet phldrT="[Text]"/>
      <dgm:spPr/>
      <dgm:t>
        <a:bodyPr/>
        <a:lstStyle/>
        <a:p>
          <a:r>
            <a:rPr lang="en-US"/>
            <a:t>Improved Efficiency</a:t>
          </a:r>
        </a:p>
      </dgm:t>
    </dgm:pt>
    <dgm:pt modelId="{715F4C3C-A9EB-460E-AE78-CE97BE4DE516}" type="parTrans" cxnId="{B31ACBB3-1D73-478A-9DF2-8C4ECB3FD423}">
      <dgm:prSet/>
      <dgm:spPr/>
      <dgm:t>
        <a:bodyPr/>
        <a:lstStyle/>
        <a:p>
          <a:endParaRPr lang="en-US"/>
        </a:p>
      </dgm:t>
    </dgm:pt>
    <dgm:pt modelId="{6DB78E74-6857-478B-9AAC-134A3718C846}" type="sibTrans" cxnId="{B31ACBB3-1D73-478A-9DF2-8C4ECB3FD423}">
      <dgm:prSet/>
      <dgm:spPr/>
      <dgm:t>
        <a:bodyPr/>
        <a:lstStyle/>
        <a:p>
          <a:endParaRPr lang="en-US"/>
        </a:p>
      </dgm:t>
    </dgm:pt>
    <dgm:pt modelId="{95C3F786-1190-4095-B17B-C0E688318B33}">
      <dgm:prSet phldrT="[Text]"/>
      <dgm:spPr/>
      <dgm:t>
        <a:bodyPr/>
        <a:lstStyle/>
        <a:p>
          <a:r>
            <a:rPr lang="en-US"/>
            <a:t>Reprographics Cost Decrease of 71% or $5.1M</a:t>
          </a:r>
        </a:p>
      </dgm:t>
    </dgm:pt>
    <dgm:pt modelId="{2341DF6B-84B2-4899-897F-4D9BCC6F1AF6}" type="parTrans" cxnId="{B1D33264-2E70-4F53-A11A-A662C7DAD94C}">
      <dgm:prSet/>
      <dgm:spPr/>
      <dgm:t>
        <a:bodyPr/>
        <a:lstStyle/>
        <a:p>
          <a:endParaRPr lang="en-US"/>
        </a:p>
      </dgm:t>
    </dgm:pt>
    <dgm:pt modelId="{0F691BC4-6C81-46CF-ACCF-D7A1E9CB0B47}" type="sibTrans" cxnId="{B1D33264-2E70-4F53-A11A-A662C7DAD94C}">
      <dgm:prSet/>
      <dgm:spPr/>
      <dgm:t>
        <a:bodyPr/>
        <a:lstStyle/>
        <a:p>
          <a:endParaRPr lang="en-US"/>
        </a:p>
      </dgm:t>
    </dgm:pt>
    <dgm:pt modelId="{FDE19E17-C370-4A75-BD03-36A42F112C73}">
      <dgm:prSet phldrT="[Text]"/>
      <dgm:spPr>
        <a:solidFill>
          <a:schemeClr val="accent6"/>
        </a:solidFill>
      </dgm:spPr>
      <dgm:t>
        <a:bodyPr/>
        <a:lstStyle/>
        <a:p>
          <a:r>
            <a:rPr lang="en-US"/>
            <a:t>Lessons Learned</a:t>
          </a:r>
        </a:p>
      </dgm:t>
    </dgm:pt>
    <dgm:pt modelId="{90F36C49-E47A-4ADD-AC45-61B3CD1FB828}" type="parTrans" cxnId="{0A6D0532-3289-42C9-9A23-9E62D11EA2BB}">
      <dgm:prSet/>
      <dgm:spPr/>
      <dgm:t>
        <a:bodyPr/>
        <a:lstStyle/>
        <a:p>
          <a:endParaRPr lang="en-US"/>
        </a:p>
      </dgm:t>
    </dgm:pt>
    <dgm:pt modelId="{7FBA1463-92DD-4083-A4A1-BA08C8253C07}" type="sibTrans" cxnId="{0A6D0532-3289-42C9-9A23-9E62D11EA2BB}">
      <dgm:prSet/>
      <dgm:spPr/>
      <dgm:t>
        <a:bodyPr/>
        <a:lstStyle/>
        <a:p>
          <a:endParaRPr lang="en-US"/>
        </a:p>
      </dgm:t>
    </dgm:pt>
    <dgm:pt modelId="{0D687102-6482-474F-A3BA-13D9CB533548}">
      <dgm:prSet phldrT="[Text]"/>
      <dgm:spPr/>
      <dgm:t>
        <a:bodyPr/>
        <a:lstStyle/>
        <a:p>
          <a:r>
            <a:rPr lang="en-US"/>
            <a:t>Technology Must Have an Implementation Plan</a:t>
          </a:r>
        </a:p>
      </dgm:t>
    </dgm:pt>
    <dgm:pt modelId="{1972F458-FD2C-4401-A71A-8A5D5893E3E1}" type="parTrans" cxnId="{B5B266BC-236B-4815-B993-FD166350E6CF}">
      <dgm:prSet/>
      <dgm:spPr/>
      <dgm:t>
        <a:bodyPr/>
        <a:lstStyle/>
        <a:p>
          <a:endParaRPr lang="en-US"/>
        </a:p>
      </dgm:t>
    </dgm:pt>
    <dgm:pt modelId="{D4AD489C-F6A7-4264-AB49-7EC22861E93E}" type="sibTrans" cxnId="{B5B266BC-236B-4815-B993-FD166350E6CF}">
      <dgm:prSet/>
      <dgm:spPr/>
      <dgm:t>
        <a:bodyPr/>
        <a:lstStyle/>
        <a:p>
          <a:endParaRPr lang="en-US"/>
        </a:p>
      </dgm:t>
    </dgm:pt>
    <dgm:pt modelId="{1AD11160-ED71-4285-B150-BEE3B9C46C0E}">
      <dgm:prSet phldrT="[Text]"/>
      <dgm:spPr/>
      <dgm:t>
        <a:bodyPr/>
        <a:lstStyle/>
        <a:p>
          <a:r>
            <a:rPr lang="en-US"/>
            <a:t>Architect Must be On-board</a:t>
          </a:r>
        </a:p>
      </dgm:t>
    </dgm:pt>
    <dgm:pt modelId="{2C6D4252-CE13-47F8-873E-065C5D30D233}" type="parTrans" cxnId="{6F9D20B2-8F90-47E5-ABAF-B3F03977E235}">
      <dgm:prSet/>
      <dgm:spPr/>
      <dgm:t>
        <a:bodyPr/>
        <a:lstStyle/>
        <a:p>
          <a:endParaRPr lang="en-US"/>
        </a:p>
      </dgm:t>
    </dgm:pt>
    <dgm:pt modelId="{F9EFCE17-E8E3-4931-A8EA-EB8EBCCC0431}" type="sibTrans" cxnId="{6F9D20B2-8F90-47E5-ABAF-B3F03977E235}">
      <dgm:prSet/>
      <dgm:spPr/>
      <dgm:t>
        <a:bodyPr/>
        <a:lstStyle/>
        <a:p>
          <a:endParaRPr lang="en-US"/>
        </a:p>
      </dgm:t>
    </dgm:pt>
    <dgm:pt modelId="{9AF027CF-BCB1-468E-81BE-477AFDB4BDA9}">
      <dgm:prSet phldrT="[Text]"/>
      <dgm:spPr/>
      <dgm:t>
        <a:bodyPr/>
        <a:lstStyle/>
        <a:p>
          <a:r>
            <a:rPr lang="en-US"/>
            <a:t>Project Closeout and Archiving</a:t>
          </a:r>
        </a:p>
      </dgm:t>
    </dgm:pt>
    <dgm:pt modelId="{180A74C4-D5C1-454B-91DF-978C8F923E9E}" type="parTrans" cxnId="{5C9ADC07-62B1-4A64-81D8-60B8344880C0}">
      <dgm:prSet/>
      <dgm:spPr/>
      <dgm:t>
        <a:bodyPr/>
        <a:lstStyle/>
        <a:p>
          <a:endParaRPr lang="en-US"/>
        </a:p>
      </dgm:t>
    </dgm:pt>
    <dgm:pt modelId="{500E3A02-1DC7-46EC-BDBD-E5DBBE3A34EA}" type="sibTrans" cxnId="{5C9ADC07-62B1-4A64-81D8-60B8344880C0}">
      <dgm:prSet/>
      <dgm:spPr/>
      <dgm:t>
        <a:bodyPr/>
        <a:lstStyle/>
        <a:p>
          <a:endParaRPr lang="en-US"/>
        </a:p>
      </dgm:t>
    </dgm:pt>
    <dgm:pt modelId="{69C63251-675F-47AD-8D88-2D7A9AF74A99}">
      <dgm:prSet phldrT="[Text]"/>
      <dgm:spPr/>
      <dgm:t>
        <a:bodyPr/>
        <a:lstStyle/>
        <a:p>
          <a:r>
            <a:rPr lang="en-US"/>
            <a:t>Engineers Save 1 hr/day from Tablet Integration</a:t>
          </a:r>
        </a:p>
      </dgm:t>
    </dgm:pt>
    <dgm:pt modelId="{00FB6DA1-D30D-442D-B130-B28B703B3540}" type="parTrans" cxnId="{36F47253-B365-4F25-A4B5-CC48AFCBE2B4}">
      <dgm:prSet/>
      <dgm:spPr/>
      <dgm:t>
        <a:bodyPr/>
        <a:lstStyle/>
        <a:p>
          <a:endParaRPr lang="en-US"/>
        </a:p>
      </dgm:t>
    </dgm:pt>
    <dgm:pt modelId="{8B515C37-8A15-4FEF-BFFF-DD2C72CD73E2}" type="sibTrans" cxnId="{36F47253-B365-4F25-A4B5-CC48AFCBE2B4}">
      <dgm:prSet/>
      <dgm:spPr/>
      <dgm:t>
        <a:bodyPr/>
        <a:lstStyle/>
        <a:p>
          <a:endParaRPr lang="en-US"/>
        </a:p>
      </dgm:t>
    </dgm:pt>
    <dgm:pt modelId="{98B11940-0FA5-4D2B-B68D-46EDF9E7CEE4}">
      <dgm:prSet phldrT="[Text]"/>
      <dgm:spPr/>
      <dgm:t>
        <a:bodyPr/>
        <a:lstStyle/>
        <a:p>
          <a:r>
            <a:rPr lang="en-US"/>
            <a:t>Must Have Sole "Gatekeeper" of E-Documents</a:t>
          </a:r>
        </a:p>
      </dgm:t>
    </dgm:pt>
    <dgm:pt modelId="{74C1701C-B929-4F9B-B800-39671EF97FB0}" type="parTrans" cxnId="{33083B8A-43CE-4ED4-A460-AFD37F28EAC4}">
      <dgm:prSet/>
      <dgm:spPr/>
      <dgm:t>
        <a:bodyPr/>
        <a:lstStyle/>
        <a:p>
          <a:endParaRPr lang="en-US"/>
        </a:p>
      </dgm:t>
    </dgm:pt>
    <dgm:pt modelId="{DED6BB62-0E1F-4C2D-AEEC-82D9A10169F7}" type="sibTrans" cxnId="{33083B8A-43CE-4ED4-A460-AFD37F28EAC4}">
      <dgm:prSet/>
      <dgm:spPr/>
      <dgm:t>
        <a:bodyPr/>
        <a:lstStyle/>
        <a:p>
          <a:endParaRPr lang="en-US"/>
        </a:p>
      </dgm:t>
    </dgm:pt>
    <dgm:pt modelId="{4B3A438A-3115-4F60-811D-56E38D630DD3}" type="pres">
      <dgm:prSet presAssocID="{4418C310-52E4-4A95-8B40-46E7D60FB3E4}" presName="Name0" presStyleCnt="0">
        <dgm:presLayoutVars>
          <dgm:dir/>
          <dgm:animLvl val="lvl"/>
          <dgm:resizeHandles val="exact"/>
        </dgm:presLayoutVars>
      </dgm:prSet>
      <dgm:spPr/>
      <dgm:t>
        <a:bodyPr/>
        <a:lstStyle/>
        <a:p>
          <a:endParaRPr lang="en-US"/>
        </a:p>
      </dgm:t>
    </dgm:pt>
    <dgm:pt modelId="{B0834109-E791-44E0-A18C-6365E34864E8}" type="pres">
      <dgm:prSet presAssocID="{F02D595A-9E6A-40A2-8C80-F366A660FB59}" presName="linNode" presStyleCnt="0"/>
      <dgm:spPr/>
    </dgm:pt>
    <dgm:pt modelId="{F81C8E88-60D5-4CE7-AE80-1DD1D1FC180E}" type="pres">
      <dgm:prSet presAssocID="{F02D595A-9E6A-40A2-8C80-F366A660FB59}" presName="parentText" presStyleLbl="node1" presStyleIdx="0" presStyleCnt="3">
        <dgm:presLayoutVars>
          <dgm:chMax val="1"/>
          <dgm:bulletEnabled val="1"/>
        </dgm:presLayoutVars>
      </dgm:prSet>
      <dgm:spPr/>
      <dgm:t>
        <a:bodyPr/>
        <a:lstStyle/>
        <a:p>
          <a:endParaRPr lang="en-US"/>
        </a:p>
      </dgm:t>
    </dgm:pt>
    <dgm:pt modelId="{5E718F6A-7628-4E03-B20E-20201B18853C}" type="pres">
      <dgm:prSet presAssocID="{F02D595A-9E6A-40A2-8C80-F366A660FB59}" presName="descendantText" presStyleLbl="alignAccFollowNode1" presStyleIdx="0" presStyleCnt="3">
        <dgm:presLayoutVars>
          <dgm:bulletEnabled val="1"/>
        </dgm:presLayoutVars>
      </dgm:prSet>
      <dgm:spPr/>
      <dgm:t>
        <a:bodyPr/>
        <a:lstStyle/>
        <a:p>
          <a:endParaRPr lang="en-US"/>
        </a:p>
      </dgm:t>
    </dgm:pt>
    <dgm:pt modelId="{6442FE92-25C8-4FCE-AC7E-B6991E8B67EF}" type="pres">
      <dgm:prSet presAssocID="{21B52795-FEA4-40EF-9BD5-DC9FBDE31E47}" presName="sp" presStyleCnt="0"/>
      <dgm:spPr/>
    </dgm:pt>
    <dgm:pt modelId="{1D9417D4-08CD-45EF-A51B-8086DA8B5775}" type="pres">
      <dgm:prSet presAssocID="{AF11E48E-FBF8-4FD8-9500-13C53934446E}" presName="linNode" presStyleCnt="0"/>
      <dgm:spPr/>
    </dgm:pt>
    <dgm:pt modelId="{1BBC4B59-B940-475E-9876-F77BAB8865B5}" type="pres">
      <dgm:prSet presAssocID="{AF11E48E-FBF8-4FD8-9500-13C53934446E}" presName="parentText" presStyleLbl="node1" presStyleIdx="1" presStyleCnt="3">
        <dgm:presLayoutVars>
          <dgm:chMax val="1"/>
          <dgm:bulletEnabled val="1"/>
        </dgm:presLayoutVars>
      </dgm:prSet>
      <dgm:spPr/>
      <dgm:t>
        <a:bodyPr/>
        <a:lstStyle/>
        <a:p>
          <a:endParaRPr lang="en-US"/>
        </a:p>
      </dgm:t>
    </dgm:pt>
    <dgm:pt modelId="{DA3AADE4-5C2C-43F2-8368-6F094905E80A}" type="pres">
      <dgm:prSet presAssocID="{AF11E48E-FBF8-4FD8-9500-13C53934446E}" presName="descendantText" presStyleLbl="alignAccFollowNode1" presStyleIdx="1" presStyleCnt="3">
        <dgm:presLayoutVars>
          <dgm:bulletEnabled val="1"/>
        </dgm:presLayoutVars>
      </dgm:prSet>
      <dgm:spPr/>
      <dgm:t>
        <a:bodyPr/>
        <a:lstStyle/>
        <a:p>
          <a:endParaRPr lang="en-US"/>
        </a:p>
      </dgm:t>
    </dgm:pt>
    <dgm:pt modelId="{19F26311-AE4A-4CFE-891D-502FDF296F91}" type="pres">
      <dgm:prSet presAssocID="{5DF4FFE9-E509-42A5-83FE-478EC5AFFF30}" presName="sp" presStyleCnt="0"/>
      <dgm:spPr/>
    </dgm:pt>
    <dgm:pt modelId="{1DC36EE9-6117-4710-93CA-D635A4919F5F}" type="pres">
      <dgm:prSet presAssocID="{FDE19E17-C370-4A75-BD03-36A42F112C73}" presName="linNode" presStyleCnt="0"/>
      <dgm:spPr/>
    </dgm:pt>
    <dgm:pt modelId="{7F8545C3-78DC-4B6E-9395-0AD00DCFCA4C}" type="pres">
      <dgm:prSet presAssocID="{FDE19E17-C370-4A75-BD03-36A42F112C73}" presName="parentText" presStyleLbl="node1" presStyleIdx="2" presStyleCnt="3">
        <dgm:presLayoutVars>
          <dgm:chMax val="1"/>
          <dgm:bulletEnabled val="1"/>
        </dgm:presLayoutVars>
      </dgm:prSet>
      <dgm:spPr/>
      <dgm:t>
        <a:bodyPr/>
        <a:lstStyle/>
        <a:p>
          <a:endParaRPr lang="en-US"/>
        </a:p>
      </dgm:t>
    </dgm:pt>
    <dgm:pt modelId="{04B2F378-32AA-4016-85A8-3FD55EC21AE7}" type="pres">
      <dgm:prSet presAssocID="{FDE19E17-C370-4A75-BD03-36A42F112C73}" presName="descendantText" presStyleLbl="alignAccFollowNode1" presStyleIdx="2" presStyleCnt="3">
        <dgm:presLayoutVars>
          <dgm:bulletEnabled val="1"/>
        </dgm:presLayoutVars>
      </dgm:prSet>
      <dgm:spPr/>
      <dgm:t>
        <a:bodyPr/>
        <a:lstStyle/>
        <a:p>
          <a:endParaRPr lang="en-US"/>
        </a:p>
      </dgm:t>
    </dgm:pt>
  </dgm:ptLst>
  <dgm:cxnLst>
    <dgm:cxn modelId="{DF7327A8-7931-4DEF-A480-4495ACD2EACA}" srcId="{4418C310-52E4-4A95-8B40-46E7D60FB3E4}" destId="{AF11E48E-FBF8-4FD8-9500-13C53934446E}" srcOrd="1" destOrd="0" parTransId="{01441649-5D1A-43C8-8ECF-E84FDCEFE5D0}" sibTransId="{5DF4FFE9-E509-42A5-83FE-478EC5AFFF30}"/>
    <dgm:cxn modelId="{23A6217C-A8F0-47CA-ABC3-01C81F437698}" type="presOf" srcId="{0D687102-6482-474F-A3BA-13D9CB533548}" destId="{04B2F378-32AA-4016-85A8-3FD55EC21AE7}" srcOrd="0" destOrd="0" presId="urn:microsoft.com/office/officeart/2005/8/layout/vList5"/>
    <dgm:cxn modelId="{18229C8E-5241-453C-ACEC-2A489C5A8F4A}" type="presOf" srcId="{AF11E48E-FBF8-4FD8-9500-13C53934446E}" destId="{1BBC4B59-B940-475E-9876-F77BAB8865B5}" srcOrd="0" destOrd="0" presId="urn:microsoft.com/office/officeart/2005/8/layout/vList5"/>
    <dgm:cxn modelId="{6F9D20B2-8F90-47E5-ABAF-B3F03977E235}" srcId="{FDE19E17-C370-4A75-BD03-36A42F112C73}" destId="{1AD11160-ED71-4285-B150-BEE3B9C46C0E}" srcOrd="2" destOrd="0" parTransId="{2C6D4252-CE13-47F8-873E-065C5D30D233}" sibTransId="{F9EFCE17-E8E3-4931-A8EA-EB8EBCCC0431}"/>
    <dgm:cxn modelId="{0A6D0532-3289-42C9-9A23-9E62D11EA2BB}" srcId="{4418C310-52E4-4A95-8B40-46E7D60FB3E4}" destId="{FDE19E17-C370-4A75-BD03-36A42F112C73}" srcOrd="2" destOrd="0" parTransId="{90F36C49-E47A-4ADD-AC45-61B3CD1FB828}" sibTransId="{7FBA1463-92DD-4083-A4A1-BA08C8253C07}"/>
    <dgm:cxn modelId="{94664771-DDA0-482D-97C1-A14A2F9D82D5}" srcId="{F02D595A-9E6A-40A2-8C80-F366A660FB59}" destId="{19C1D315-1CA3-414D-BD20-9C96643E6B1C}" srcOrd="0" destOrd="0" parTransId="{4D6F59A7-40F3-4F72-B8C0-FE9D8686429C}" sibTransId="{227B950C-11F6-41B1-8F10-54A970B43D78}"/>
    <dgm:cxn modelId="{B40E5F97-EE84-4C36-AE9A-2C61DAF5AE6A}" type="presOf" srcId="{95C3F786-1190-4095-B17B-C0E688318B33}" destId="{DA3AADE4-5C2C-43F2-8368-6F094905E80A}" srcOrd="0" destOrd="2" presId="urn:microsoft.com/office/officeart/2005/8/layout/vList5"/>
    <dgm:cxn modelId="{402D58FC-5980-48B8-B2E7-88C1C46AE749}" type="presOf" srcId="{9AF027CF-BCB1-468E-81BE-477AFDB4BDA9}" destId="{5E718F6A-7628-4E03-B20E-20201B18853C}" srcOrd="0" destOrd="2" presId="urn:microsoft.com/office/officeart/2005/8/layout/vList5"/>
    <dgm:cxn modelId="{2307B488-3F2D-4F3A-832C-DD6B92B7E29D}" type="presOf" srcId="{69C63251-675F-47AD-8D88-2D7A9AF74A99}" destId="{DA3AADE4-5C2C-43F2-8368-6F094905E80A}" srcOrd="0" destOrd="1" presId="urn:microsoft.com/office/officeart/2005/8/layout/vList5"/>
    <dgm:cxn modelId="{B1D33264-2E70-4F53-A11A-A662C7DAD94C}" srcId="{AF11E48E-FBF8-4FD8-9500-13C53934446E}" destId="{95C3F786-1190-4095-B17B-C0E688318B33}" srcOrd="2" destOrd="0" parTransId="{2341DF6B-84B2-4899-897F-4D9BCC6F1AF6}" sibTransId="{0F691BC4-6C81-46CF-ACCF-D7A1E9CB0B47}"/>
    <dgm:cxn modelId="{33083B8A-43CE-4ED4-A460-AFD37F28EAC4}" srcId="{FDE19E17-C370-4A75-BD03-36A42F112C73}" destId="{98B11940-0FA5-4D2B-B68D-46EDF9E7CEE4}" srcOrd="1" destOrd="0" parTransId="{74C1701C-B929-4F9B-B800-39671EF97FB0}" sibTransId="{DED6BB62-0E1F-4C2D-AEEC-82D9A10169F7}"/>
    <dgm:cxn modelId="{36F47253-B365-4F25-A4B5-CC48AFCBE2B4}" srcId="{AF11E48E-FBF8-4FD8-9500-13C53934446E}" destId="{69C63251-675F-47AD-8D88-2D7A9AF74A99}" srcOrd="1" destOrd="0" parTransId="{00FB6DA1-D30D-442D-B130-B28B703B3540}" sibTransId="{8B515C37-8A15-4FEF-BFFF-DD2C72CD73E2}"/>
    <dgm:cxn modelId="{5C619492-AEC2-48CE-B042-4CA8A8640590}" type="presOf" srcId="{4418C310-52E4-4A95-8B40-46E7D60FB3E4}" destId="{4B3A438A-3115-4F60-811D-56E38D630DD3}" srcOrd="0" destOrd="0" presId="urn:microsoft.com/office/officeart/2005/8/layout/vList5"/>
    <dgm:cxn modelId="{FA13BC35-E9D0-49E8-A8B7-57C928178C96}" type="presOf" srcId="{98B11940-0FA5-4D2B-B68D-46EDF9E7CEE4}" destId="{04B2F378-32AA-4016-85A8-3FD55EC21AE7}" srcOrd="0" destOrd="1" presId="urn:microsoft.com/office/officeart/2005/8/layout/vList5"/>
    <dgm:cxn modelId="{0CDC99AD-F8F3-4098-8D65-6C222C4C6B25}" type="presOf" srcId="{A8F97750-DB51-456D-A527-4022744AB965}" destId="{DA3AADE4-5C2C-43F2-8368-6F094905E80A}" srcOrd="0" destOrd="0" presId="urn:microsoft.com/office/officeart/2005/8/layout/vList5"/>
    <dgm:cxn modelId="{0B8BF007-D6B4-4CB8-B73C-94C09E7FCECF}" type="presOf" srcId="{AAB2F311-EA7F-450C-803A-EA4AE61399D1}" destId="{5E718F6A-7628-4E03-B20E-20201B18853C}" srcOrd="0" destOrd="1" presId="urn:microsoft.com/office/officeart/2005/8/layout/vList5"/>
    <dgm:cxn modelId="{D3BCA7CB-A75A-4D48-90FE-E3E53CBEF287}" type="presOf" srcId="{1AD11160-ED71-4285-B150-BEE3B9C46C0E}" destId="{04B2F378-32AA-4016-85A8-3FD55EC21AE7}" srcOrd="0" destOrd="2" presId="urn:microsoft.com/office/officeart/2005/8/layout/vList5"/>
    <dgm:cxn modelId="{B31ACBB3-1D73-478A-9DF2-8C4ECB3FD423}" srcId="{AF11E48E-FBF8-4FD8-9500-13C53934446E}" destId="{A8F97750-DB51-456D-A527-4022744AB965}" srcOrd="0" destOrd="0" parTransId="{715F4C3C-A9EB-460E-AE78-CE97BE4DE516}" sibTransId="{6DB78E74-6857-478B-9AAC-134A3718C846}"/>
    <dgm:cxn modelId="{E4568C35-0F1E-4CCE-92AD-168B436E6A4A}" srcId="{F02D595A-9E6A-40A2-8C80-F366A660FB59}" destId="{AAB2F311-EA7F-450C-803A-EA4AE61399D1}" srcOrd="1" destOrd="0" parTransId="{CC880111-0D8E-4B59-9B4F-0EC621A4AFAE}" sibTransId="{E983C222-E19B-4843-8077-5ED59C8552CF}"/>
    <dgm:cxn modelId="{9A467FB8-7ACE-4DD8-961B-E23AB98DB491}" type="presOf" srcId="{F02D595A-9E6A-40A2-8C80-F366A660FB59}" destId="{F81C8E88-60D5-4CE7-AE80-1DD1D1FC180E}" srcOrd="0" destOrd="0" presId="urn:microsoft.com/office/officeart/2005/8/layout/vList5"/>
    <dgm:cxn modelId="{B5B266BC-236B-4815-B993-FD166350E6CF}" srcId="{FDE19E17-C370-4A75-BD03-36A42F112C73}" destId="{0D687102-6482-474F-A3BA-13D9CB533548}" srcOrd="0" destOrd="0" parTransId="{1972F458-FD2C-4401-A71A-8A5D5893E3E1}" sibTransId="{D4AD489C-F6A7-4264-AB49-7EC22861E93E}"/>
    <dgm:cxn modelId="{5C9ADC07-62B1-4A64-81D8-60B8344880C0}" srcId="{F02D595A-9E6A-40A2-8C80-F366A660FB59}" destId="{9AF027CF-BCB1-468E-81BE-477AFDB4BDA9}" srcOrd="2" destOrd="0" parTransId="{180A74C4-D5C1-454B-91DF-978C8F923E9E}" sibTransId="{500E3A02-1DC7-46EC-BDBD-E5DBBE3A34EA}"/>
    <dgm:cxn modelId="{FBA1A25E-D68C-4EEB-97F3-483B354BD6F6}" srcId="{4418C310-52E4-4A95-8B40-46E7D60FB3E4}" destId="{F02D595A-9E6A-40A2-8C80-F366A660FB59}" srcOrd="0" destOrd="0" parTransId="{2CBE61BF-8644-4952-B6A0-34906AACAC0A}" sibTransId="{21B52795-FEA4-40EF-9BD5-DC9FBDE31E47}"/>
    <dgm:cxn modelId="{283BC191-1264-4CC7-99CB-B9096490D528}" type="presOf" srcId="{FDE19E17-C370-4A75-BD03-36A42F112C73}" destId="{7F8545C3-78DC-4B6E-9395-0AD00DCFCA4C}" srcOrd="0" destOrd="0" presId="urn:microsoft.com/office/officeart/2005/8/layout/vList5"/>
    <dgm:cxn modelId="{4F0510C2-8288-4138-840D-90F2700DD080}" type="presOf" srcId="{19C1D315-1CA3-414D-BD20-9C96643E6B1C}" destId="{5E718F6A-7628-4E03-B20E-20201B18853C}" srcOrd="0" destOrd="0" presId="urn:microsoft.com/office/officeart/2005/8/layout/vList5"/>
    <dgm:cxn modelId="{F28F559B-7179-4C93-94A6-6197EA5CB733}" type="presParOf" srcId="{4B3A438A-3115-4F60-811D-56E38D630DD3}" destId="{B0834109-E791-44E0-A18C-6365E34864E8}" srcOrd="0" destOrd="0" presId="urn:microsoft.com/office/officeart/2005/8/layout/vList5"/>
    <dgm:cxn modelId="{706FCF01-356E-4D7C-B353-00A1F1970FB2}" type="presParOf" srcId="{B0834109-E791-44E0-A18C-6365E34864E8}" destId="{F81C8E88-60D5-4CE7-AE80-1DD1D1FC180E}" srcOrd="0" destOrd="0" presId="urn:microsoft.com/office/officeart/2005/8/layout/vList5"/>
    <dgm:cxn modelId="{11107448-9ECE-401D-AD75-6CCE8ED36435}" type="presParOf" srcId="{B0834109-E791-44E0-A18C-6365E34864E8}" destId="{5E718F6A-7628-4E03-B20E-20201B18853C}" srcOrd="1" destOrd="0" presId="urn:microsoft.com/office/officeart/2005/8/layout/vList5"/>
    <dgm:cxn modelId="{E304B2CB-69D4-43AB-8200-02DEACA79D0B}" type="presParOf" srcId="{4B3A438A-3115-4F60-811D-56E38D630DD3}" destId="{6442FE92-25C8-4FCE-AC7E-B6991E8B67EF}" srcOrd="1" destOrd="0" presId="urn:microsoft.com/office/officeart/2005/8/layout/vList5"/>
    <dgm:cxn modelId="{E188EE55-B8E7-458E-923B-5732BED215FA}" type="presParOf" srcId="{4B3A438A-3115-4F60-811D-56E38D630DD3}" destId="{1D9417D4-08CD-45EF-A51B-8086DA8B5775}" srcOrd="2" destOrd="0" presId="urn:microsoft.com/office/officeart/2005/8/layout/vList5"/>
    <dgm:cxn modelId="{FBB48C9A-FA98-41E4-B545-D34F87A8D9E1}" type="presParOf" srcId="{1D9417D4-08CD-45EF-A51B-8086DA8B5775}" destId="{1BBC4B59-B940-475E-9876-F77BAB8865B5}" srcOrd="0" destOrd="0" presId="urn:microsoft.com/office/officeart/2005/8/layout/vList5"/>
    <dgm:cxn modelId="{D89980F7-C503-4D77-9E5F-F045397B7F5B}" type="presParOf" srcId="{1D9417D4-08CD-45EF-A51B-8086DA8B5775}" destId="{DA3AADE4-5C2C-43F2-8368-6F094905E80A}" srcOrd="1" destOrd="0" presId="urn:microsoft.com/office/officeart/2005/8/layout/vList5"/>
    <dgm:cxn modelId="{01C31D38-3660-4217-95C6-3A499EBB1E8A}" type="presParOf" srcId="{4B3A438A-3115-4F60-811D-56E38D630DD3}" destId="{19F26311-AE4A-4CFE-891D-502FDF296F91}" srcOrd="3" destOrd="0" presId="urn:microsoft.com/office/officeart/2005/8/layout/vList5"/>
    <dgm:cxn modelId="{B94DEF06-5332-491A-803D-A6EAAEB526AD}" type="presParOf" srcId="{4B3A438A-3115-4F60-811D-56E38D630DD3}" destId="{1DC36EE9-6117-4710-93CA-D635A4919F5F}" srcOrd="4" destOrd="0" presId="urn:microsoft.com/office/officeart/2005/8/layout/vList5"/>
    <dgm:cxn modelId="{A9F31789-2C5D-440B-912A-DF4D6C94629B}" type="presParOf" srcId="{1DC36EE9-6117-4710-93CA-D635A4919F5F}" destId="{7F8545C3-78DC-4B6E-9395-0AD00DCFCA4C}" srcOrd="0" destOrd="0" presId="urn:microsoft.com/office/officeart/2005/8/layout/vList5"/>
    <dgm:cxn modelId="{6C520C8A-DE36-4D3E-B49E-24B6A1FDBB6E}" type="presParOf" srcId="{1DC36EE9-6117-4710-93CA-D635A4919F5F}" destId="{04B2F378-32AA-4016-85A8-3FD55EC21AE7}" srcOrd="1" destOrd="0" presId="urn:microsoft.com/office/officeart/2005/8/layout/vList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418C310-52E4-4A95-8B40-46E7D60FB3E4}" type="doc">
      <dgm:prSet loTypeId="urn:microsoft.com/office/officeart/2005/8/layout/vList5" loCatId="list" qsTypeId="urn:microsoft.com/office/officeart/2005/8/quickstyle/simple1" qsCatId="simple" csTypeId="urn:microsoft.com/office/officeart/2005/8/colors/accent3_2" csCatId="accent3" phldr="1"/>
      <dgm:spPr/>
      <dgm:t>
        <a:bodyPr/>
        <a:lstStyle/>
        <a:p>
          <a:endParaRPr lang="en-US"/>
        </a:p>
      </dgm:t>
    </dgm:pt>
    <dgm:pt modelId="{F02D595A-9E6A-40A2-8C80-F366A660FB59}">
      <dgm:prSet phldrT="[Text]"/>
      <dgm:spPr>
        <a:solidFill>
          <a:schemeClr val="accent6"/>
        </a:solidFill>
      </dgm:spPr>
      <dgm:t>
        <a:bodyPr/>
        <a:lstStyle/>
        <a:p>
          <a:r>
            <a:rPr lang="en-US" dirty="0"/>
            <a:t>Main Implementation</a:t>
          </a:r>
        </a:p>
      </dgm:t>
    </dgm:pt>
    <dgm:pt modelId="{2CBE61BF-8644-4952-B6A0-34906AACAC0A}" type="parTrans" cxnId="{FBA1A25E-D68C-4EEB-97F3-483B354BD6F6}">
      <dgm:prSet/>
      <dgm:spPr/>
      <dgm:t>
        <a:bodyPr/>
        <a:lstStyle/>
        <a:p>
          <a:endParaRPr lang="en-US"/>
        </a:p>
      </dgm:t>
    </dgm:pt>
    <dgm:pt modelId="{21B52795-FEA4-40EF-9BD5-DC9FBDE31E47}" type="sibTrans" cxnId="{FBA1A25E-D68C-4EEB-97F3-483B354BD6F6}">
      <dgm:prSet/>
      <dgm:spPr/>
      <dgm:t>
        <a:bodyPr/>
        <a:lstStyle/>
        <a:p>
          <a:endParaRPr lang="en-US"/>
        </a:p>
      </dgm:t>
    </dgm:pt>
    <dgm:pt modelId="{19C1D315-1CA3-414D-BD20-9C96643E6B1C}">
      <dgm:prSet phldrT="[Text]"/>
      <dgm:spPr/>
      <dgm:t>
        <a:bodyPr/>
        <a:lstStyle/>
        <a:p>
          <a:r>
            <a:rPr lang="en-US"/>
            <a:t>Updated Electronic Drawings</a:t>
          </a:r>
        </a:p>
      </dgm:t>
    </dgm:pt>
    <dgm:pt modelId="{4D6F59A7-40F3-4F72-B8C0-FE9D8686429C}" type="parTrans" cxnId="{94664771-DDA0-482D-97C1-A14A2F9D82D5}">
      <dgm:prSet/>
      <dgm:spPr/>
      <dgm:t>
        <a:bodyPr/>
        <a:lstStyle/>
        <a:p>
          <a:endParaRPr lang="en-US"/>
        </a:p>
      </dgm:t>
    </dgm:pt>
    <dgm:pt modelId="{227B950C-11F6-41B1-8F10-54A970B43D78}" type="sibTrans" cxnId="{94664771-DDA0-482D-97C1-A14A2F9D82D5}">
      <dgm:prSet/>
      <dgm:spPr/>
      <dgm:t>
        <a:bodyPr/>
        <a:lstStyle/>
        <a:p>
          <a:endParaRPr lang="en-US"/>
        </a:p>
      </dgm:t>
    </dgm:pt>
    <dgm:pt modelId="{AAB2F311-EA7F-450C-803A-EA4AE61399D1}">
      <dgm:prSet phldrT="[Text]"/>
      <dgm:spPr/>
      <dgm:t>
        <a:bodyPr/>
        <a:lstStyle/>
        <a:p>
          <a:r>
            <a:rPr lang="en-US"/>
            <a:t>Coordination in the Field and RFI's</a:t>
          </a:r>
        </a:p>
      </dgm:t>
    </dgm:pt>
    <dgm:pt modelId="{CC880111-0D8E-4B59-9B4F-0EC621A4AFAE}" type="parTrans" cxnId="{E4568C35-0F1E-4CCE-92AD-168B436E6A4A}">
      <dgm:prSet/>
      <dgm:spPr/>
      <dgm:t>
        <a:bodyPr/>
        <a:lstStyle/>
        <a:p>
          <a:endParaRPr lang="en-US"/>
        </a:p>
      </dgm:t>
    </dgm:pt>
    <dgm:pt modelId="{E983C222-E19B-4843-8077-5ED59C8552CF}" type="sibTrans" cxnId="{E4568C35-0F1E-4CCE-92AD-168B436E6A4A}">
      <dgm:prSet/>
      <dgm:spPr/>
      <dgm:t>
        <a:bodyPr/>
        <a:lstStyle/>
        <a:p>
          <a:endParaRPr lang="en-US"/>
        </a:p>
      </dgm:t>
    </dgm:pt>
    <dgm:pt modelId="{AF11E48E-FBF8-4FD8-9500-13C53934446E}">
      <dgm:prSet phldrT="[Text]"/>
      <dgm:spPr>
        <a:solidFill>
          <a:schemeClr val="accent6"/>
        </a:solidFill>
      </dgm:spPr>
      <dgm:t>
        <a:bodyPr/>
        <a:lstStyle/>
        <a:p>
          <a:r>
            <a:rPr lang="en-US"/>
            <a:t>Results</a:t>
          </a:r>
        </a:p>
      </dgm:t>
    </dgm:pt>
    <dgm:pt modelId="{01441649-5D1A-43C8-8ECF-E84FDCEFE5D0}" type="parTrans" cxnId="{DF7327A8-7931-4DEF-A480-4495ACD2EACA}">
      <dgm:prSet/>
      <dgm:spPr/>
      <dgm:t>
        <a:bodyPr/>
        <a:lstStyle/>
        <a:p>
          <a:endParaRPr lang="en-US"/>
        </a:p>
      </dgm:t>
    </dgm:pt>
    <dgm:pt modelId="{5DF4FFE9-E509-42A5-83FE-478EC5AFFF30}" type="sibTrans" cxnId="{DF7327A8-7931-4DEF-A480-4495ACD2EACA}">
      <dgm:prSet/>
      <dgm:spPr/>
      <dgm:t>
        <a:bodyPr/>
        <a:lstStyle/>
        <a:p>
          <a:endParaRPr lang="en-US"/>
        </a:p>
      </dgm:t>
    </dgm:pt>
    <dgm:pt modelId="{FDE19E17-C370-4A75-BD03-36A42F112C73}">
      <dgm:prSet phldrT="[Text]"/>
      <dgm:spPr>
        <a:solidFill>
          <a:schemeClr val="accent6"/>
        </a:solidFill>
      </dgm:spPr>
      <dgm:t>
        <a:bodyPr/>
        <a:lstStyle/>
        <a:p>
          <a:r>
            <a:rPr lang="en-US"/>
            <a:t>Lessons Learned</a:t>
          </a:r>
        </a:p>
      </dgm:t>
    </dgm:pt>
    <dgm:pt modelId="{90F36C49-E47A-4ADD-AC45-61B3CD1FB828}" type="parTrans" cxnId="{0A6D0532-3289-42C9-9A23-9E62D11EA2BB}">
      <dgm:prSet/>
      <dgm:spPr/>
      <dgm:t>
        <a:bodyPr/>
        <a:lstStyle/>
        <a:p>
          <a:endParaRPr lang="en-US"/>
        </a:p>
      </dgm:t>
    </dgm:pt>
    <dgm:pt modelId="{7FBA1463-92DD-4083-A4A1-BA08C8253C07}" type="sibTrans" cxnId="{0A6D0532-3289-42C9-9A23-9E62D11EA2BB}">
      <dgm:prSet/>
      <dgm:spPr/>
      <dgm:t>
        <a:bodyPr/>
        <a:lstStyle/>
        <a:p>
          <a:endParaRPr lang="en-US"/>
        </a:p>
      </dgm:t>
    </dgm:pt>
    <dgm:pt modelId="{0D687102-6482-474F-A3BA-13D9CB533548}">
      <dgm:prSet phldrT="[Text]"/>
      <dgm:spPr/>
      <dgm:t>
        <a:bodyPr/>
        <a:lstStyle/>
        <a:p>
          <a:r>
            <a:rPr lang="en-US"/>
            <a:t>Tablet Becomes Integral.  Must Keep With You</a:t>
          </a:r>
        </a:p>
      </dgm:t>
    </dgm:pt>
    <dgm:pt modelId="{1972F458-FD2C-4401-A71A-8A5D5893E3E1}" type="parTrans" cxnId="{B5B266BC-236B-4815-B993-FD166350E6CF}">
      <dgm:prSet/>
      <dgm:spPr/>
      <dgm:t>
        <a:bodyPr/>
        <a:lstStyle/>
        <a:p>
          <a:endParaRPr lang="en-US"/>
        </a:p>
      </dgm:t>
    </dgm:pt>
    <dgm:pt modelId="{D4AD489C-F6A7-4264-AB49-7EC22861E93E}" type="sibTrans" cxnId="{B5B266BC-236B-4815-B993-FD166350E6CF}">
      <dgm:prSet/>
      <dgm:spPr/>
      <dgm:t>
        <a:bodyPr/>
        <a:lstStyle/>
        <a:p>
          <a:endParaRPr lang="en-US"/>
        </a:p>
      </dgm:t>
    </dgm:pt>
    <dgm:pt modelId="{1AD11160-ED71-4285-B150-BEE3B9C46C0E}">
      <dgm:prSet phldrT="[Text]"/>
      <dgm:spPr/>
      <dgm:t>
        <a:bodyPr/>
        <a:lstStyle/>
        <a:p>
          <a:r>
            <a:rPr lang="en-US"/>
            <a:t>Roadblocks with Technology (3D Model, Opening File Types)</a:t>
          </a:r>
        </a:p>
      </dgm:t>
    </dgm:pt>
    <dgm:pt modelId="{2C6D4252-CE13-47F8-873E-065C5D30D233}" type="parTrans" cxnId="{6F9D20B2-8F90-47E5-ABAF-B3F03977E235}">
      <dgm:prSet/>
      <dgm:spPr/>
      <dgm:t>
        <a:bodyPr/>
        <a:lstStyle/>
        <a:p>
          <a:endParaRPr lang="en-US"/>
        </a:p>
      </dgm:t>
    </dgm:pt>
    <dgm:pt modelId="{F9EFCE17-E8E3-4931-A8EA-EB8EBCCC0431}" type="sibTrans" cxnId="{6F9D20B2-8F90-47E5-ABAF-B3F03977E235}">
      <dgm:prSet/>
      <dgm:spPr/>
      <dgm:t>
        <a:bodyPr/>
        <a:lstStyle/>
        <a:p>
          <a:endParaRPr lang="en-US"/>
        </a:p>
      </dgm:t>
    </dgm:pt>
    <dgm:pt modelId="{9AF027CF-BCB1-468E-81BE-477AFDB4BDA9}">
      <dgm:prSet phldrT="[Text]"/>
      <dgm:spPr/>
      <dgm:t>
        <a:bodyPr/>
        <a:lstStyle/>
        <a:p>
          <a:r>
            <a:rPr lang="en-US"/>
            <a:t>Safety Evaluations</a:t>
          </a:r>
        </a:p>
      </dgm:t>
    </dgm:pt>
    <dgm:pt modelId="{180A74C4-D5C1-454B-91DF-978C8F923E9E}" type="parTrans" cxnId="{5C9ADC07-62B1-4A64-81D8-60B8344880C0}">
      <dgm:prSet/>
      <dgm:spPr/>
      <dgm:t>
        <a:bodyPr/>
        <a:lstStyle/>
        <a:p>
          <a:endParaRPr lang="en-US"/>
        </a:p>
      </dgm:t>
    </dgm:pt>
    <dgm:pt modelId="{500E3A02-1DC7-46EC-BDBD-E5DBBE3A34EA}" type="sibTrans" cxnId="{5C9ADC07-62B1-4A64-81D8-60B8344880C0}">
      <dgm:prSet/>
      <dgm:spPr/>
      <dgm:t>
        <a:bodyPr/>
        <a:lstStyle/>
        <a:p>
          <a:endParaRPr lang="en-US"/>
        </a:p>
      </dgm:t>
    </dgm:pt>
    <dgm:pt modelId="{69C63251-675F-47AD-8D88-2D7A9AF74A99}">
      <dgm:prSet phldrT="[Text]"/>
      <dgm:spPr/>
      <dgm:t>
        <a:bodyPr/>
        <a:lstStyle/>
        <a:p>
          <a:r>
            <a:rPr lang="en-US"/>
            <a:t>Engineers Save 1.1 hr/day from Tablet Use</a:t>
          </a:r>
        </a:p>
      </dgm:t>
    </dgm:pt>
    <dgm:pt modelId="{00FB6DA1-D30D-442D-B130-B28B703B3540}" type="parTrans" cxnId="{36F47253-B365-4F25-A4B5-CC48AFCBE2B4}">
      <dgm:prSet/>
      <dgm:spPr/>
      <dgm:t>
        <a:bodyPr/>
        <a:lstStyle/>
        <a:p>
          <a:endParaRPr lang="en-US"/>
        </a:p>
      </dgm:t>
    </dgm:pt>
    <dgm:pt modelId="{8B515C37-8A15-4FEF-BFFF-DD2C72CD73E2}" type="sibTrans" cxnId="{36F47253-B365-4F25-A4B5-CC48AFCBE2B4}">
      <dgm:prSet/>
      <dgm:spPr/>
      <dgm:t>
        <a:bodyPr/>
        <a:lstStyle/>
        <a:p>
          <a:endParaRPr lang="en-US"/>
        </a:p>
      </dgm:t>
    </dgm:pt>
    <dgm:pt modelId="{98B11940-0FA5-4D2B-B68D-46EDF9E7CEE4}">
      <dgm:prSet phldrT="[Text]"/>
      <dgm:spPr/>
      <dgm:t>
        <a:bodyPr/>
        <a:lstStyle/>
        <a:p>
          <a:r>
            <a:rPr lang="en-US"/>
            <a:t>Must Have Sole "Gatekeeper" of E-Documents</a:t>
          </a:r>
        </a:p>
      </dgm:t>
    </dgm:pt>
    <dgm:pt modelId="{74C1701C-B929-4F9B-B800-39671EF97FB0}" type="parTrans" cxnId="{33083B8A-43CE-4ED4-A460-AFD37F28EAC4}">
      <dgm:prSet/>
      <dgm:spPr/>
      <dgm:t>
        <a:bodyPr/>
        <a:lstStyle/>
        <a:p>
          <a:endParaRPr lang="en-US"/>
        </a:p>
      </dgm:t>
    </dgm:pt>
    <dgm:pt modelId="{DED6BB62-0E1F-4C2D-AEEC-82D9A10169F7}" type="sibTrans" cxnId="{33083B8A-43CE-4ED4-A460-AFD37F28EAC4}">
      <dgm:prSet/>
      <dgm:spPr/>
      <dgm:t>
        <a:bodyPr/>
        <a:lstStyle/>
        <a:p>
          <a:endParaRPr lang="en-US"/>
        </a:p>
      </dgm:t>
    </dgm:pt>
    <dgm:pt modelId="{783ACF2B-1DCD-4CD7-8EFB-1FF8B4C10433}">
      <dgm:prSet phldrT="[Text]"/>
      <dgm:spPr/>
      <dgm:t>
        <a:bodyPr/>
        <a:lstStyle/>
        <a:p>
          <a:r>
            <a:rPr lang="en-US"/>
            <a:t>Reprographics Cost Decrease $4000/Addendum</a:t>
          </a:r>
        </a:p>
      </dgm:t>
    </dgm:pt>
    <dgm:pt modelId="{11084E55-8EBD-485C-A78A-6F3C0CCE8A25}" type="parTrans" cxnId="{31023098-D8BA-4600-9916-C1D03402655A}">
      <dgm:prSet/>
      <dgm:spPr/>
      <dgm:t>
        <a:bodyPr/>
        <a:lstStyle/>
        <a:p>
          <a:endParaRPr lang="en-US"/>
        </a:p>
      </dgm:t>
    </dgm:pt>
    <dgm:pt modelId="{61B6186B-AA58-4795-814C-CAC314B4445E}" type="sibTrans" cxnId="{31023098-D8BA-4600-9916-C1D03402655A}">
      <dgm:prSet/>
      <dgm:spPr/>
      <dgm:t>
        <a:bodyPr/>
        <a:lstStyle/>
        <a:p>
          <a:endParaRPr lang="en-US"/>
        </a:p>
      </dgm:t>
    </dgm:pt>
    <dgm:pt modelId="{D8067BC7-EFB6-43D7-B05B-5F1B9CB96FA6}">
      <dgm:prSet phldrT="[Text]"/>
      <dgm:spPr/>
      <dgm:t>
        <a:bodyPr/>
        <a:lstStyle/>
        <a:p>
          <a:r>
            <a:rPr lang="en-US"/>
            <a:t>Superintendents Save 1.5 hr/day from Tablet Use</a:t>
          </a:r>
        </a:p>
      </dgm:t>
    </dgm:pt>
    <dgm:pt modelId="{A6656902-456B-42A1-9003-7D5A771A28EF}" type="parTrans" cxnId="{EFD812E8-B983-48AC-AC43-7FEA1522AD04}">
      <dgm:prSet/>
      <dgm:spPr/>
      <dgm:t>
        <a:bodyPr/>
        <a:lstStyle/>
        <a:p>
          <a:endParaRPr lang="en-US"/>
        </a:p>
      </dgm:t>
    </dgm:pt>
    <dgm:pt modelId="{98739439-F0E3-4F95-9D41-78AEABBF795B}" type="sibTrans" cxnId="{EFD812E8-B983-48AC-AC43-7FEA1522AD04}">
      <dgm:prSet/>
      <dgm:spPr/>
      <dgm:t>
        <a:bodyPr/>
        <a:lstStyle/>
        <a:p>
          <a:endParaRPr lang="en-US"/>
        </a:p>
      </dgm:t>
    </dgm:pt>
    <dgm:pt modelId="{4B3A438A-3115-4F60-811D-56E38D630DD3}" type="pres">
      <dgm:prSet presAssocID="{4418C310-52E4-4A95-8B40-46E7D60FB3E4}" presName="Name0" presStyleCnt="0">
        <dgm:presLayoutVars>
          <dgm:dir/>
          <dgm:animLvl val="lvl"/>
          <dgm:resizeHandles val="exact"/>
        </dgm:presLayoutVars>
      </dgm:prSet>
      <dgm:spPr/>
      <dgm:t>
        <a:bodyPr/>
        <a:lstStyle/>
        <a:p>
          <a:endParaRPr lang="en-US"/>
        </a:p>
      </dgm:t>
    </dgm:pt>
    <dgm:pt modelId="{B0834109-E791-44E0-A18C-6365E34864E8}" type="pres">
      <dgm:prSet presAssocID="{F02D595A-9E6A-40A2-8C80-F366A660FB59}" presName="linNode" presStyleCnt="0"/>
      <dgm:spPr/>
    </dgm:pt>
    <dgm:pt modelId="{F81C8E88-60D5-4CE7-AE80-1DD1D1FC180E}" type="pres">
      <dgm:prSet presAssocID="{F02D595A-9E6A-40A2-8C80-F366A660FB59}" presName="parentText" presStyleLbl="node1" presStyleIdx="0" presStyleCnt="3">
        <dgm:presLayoutVars>
          <dgm:chMax val="1"/>
          <dgm:bulletEnabled val="1"/>
        </dgm:presLayoutVars>
      </dgm:prSet>
      <dgm:spPr/>
      <dgm:t>
        <a:bodyPr/>
        <a:lstStyle/>
        <a:p>
          <a:endParaRPr lang="en-US"/>
        </a:p>
      </dgm:t>
    </dgm:pt>
    <dgm:pt modelId="{5E718F6A-7628-4E03-B20E-20201B18853C}" type="pres">
      <dgm:prSet presAssocID="{F02D595A-9E6A-40A2-8C80-F366A660FB59}" presName="descendantText" presStyleLbl="alignAccFollowNode1" presStyleIdx="0" presStyleCnt="3">
        <dgm:presLayoutVars>
          <dgm:bulletEnabled val="1"/>
        </dgm:presLayoutVars>
      </dgm:prSet>
      <dgm:spPr/>
      <dgm:t>
        <a:bodyPr/>
        <a:lstStyle/>
        <a:p>
          <a:endParaRPr lang="en-US"/>
        </a:p>
      </dgm:t>
    </dgm:pt>
    <dgm:pt modelId="{6442FE92-25C8-4FCE-AC7E-B6991E8B67EF}" type="pres">
      <dgm:prSet presAssocID="{21B52795-FEA4-40EF-9BD5-DC9FBDE31E47}" presName="sp" presStyleCnt="0"/>
      <dgm:spPr/>
    </dgm:pt>
    <dgm:pt modelId="{1D9417D4-08CD-45EF-A51B-8086DA8B5775}" type="pres">
      <dgm:prSet presAssocID="{AF11E48E-FBF8-4FD8-9500-13C53934446E}" presName="linNode" presStyleCnt="0"/>
      <dgm:spPr/>
    </dgm:pt>
    <dgm:pt modelId="{1BBC4B59-B940-475E-9876-F77BAB8865B5}" type="pres">
      <dgm:prSet presAssocID="{AF11E48E-FBF8-4FD8-9500-13C53934446E}" presName="parentText" presStyleLbl="node1" presStyleIdx="1" presStyleCnt="3">
        <dgm:presLayoutVars>
          <dgm:chMax val="1"/>
          <dgm:bulletEnabled val="1"/>
        </dgm:presLayoutVars>
      </dgm:prSet>
      <dgm:spPr/>
      <dgm:t>
        <a:bodyPr/>
        <a:lstStyle/>
        <a:p>
          <a:endParaRPr lang="en-US"/>
        </a:p>
      </dgm:t>
    </dgm:pt>
    <dgm:pt modelId="{DA3AADE4-5C2C-43F2-8368-6F094905E80A}" type="pres">
      <dgm:prSet presAssocID="{AF11E48E-FBF8-4FD8-9500-13C53934446E}" presName="descendantText" presStyleLbl="alignAccFollowNode1" presStyleIdx="1" presStyleCnt="3">
        <dgm:presLayoutVars>
          <dgm:bulletEnabled val="1"/>
        </dgm:presLayoutVars>
      </dgm:prSet>
      <dgm:spPr/>
      <dgm:t>
        <a:bodyPr/>
        <a:lstStyle/>
        <a:p>
          <a:endParaRPr lang="en-US"/>
        </a:p>
      </dgm:t>
    </dgm:pt>
    <dgm:pt modelId="{19F26311-AE4A-4CFE-891D-502FDF296F91}" type="pres">
      <dgm:prSet presAssocID="{5DF4FFE9-E509-42A5-83FE-478EC5AFFF30}" presName="sp" presStyleCnt="0"/>
      <dgm:spPr/>
    </dgm:pt>
    <dgm:pt modelId="{1DC36EE9-6117-4710-93CA-D635A4919F5F}" type="pres">
      <dgm:prSet presAssocID="{FDE19E17-C370-4A75-BD03-36A42F112C73}" presName="linNode" presStyleCnt="0"/>
      <dgm:spPr/>
    </dgm:pt>
    <dgm:pt modelId="{7F8545C3-78DC-4B6E-9395-0AD00DCFCA4C}" type="pres">
      <dgm:prSet presAssocID="{FDE19E17-C370-4A75-BD03-36A42F112C73}" presName="parentText" presStyleLbl="node1" presStyleIdx="2" presStyleCnt="3">
        <dgm:presLayoutVars>
          <dgm:chMax val="1"/>
          <dgm:bulletEnabled val="1"/>
        </dgm:presLayoutVars>
      </dgm:prSet>
      <dgm:spPr/>
      <dgm:t>
        <a:bodyPr/>
        <a:lstStyle/>
        <a:p>
          <a:endParaRPr lang="en-US"/>
        </a:p>
      </dgm:t>
    </dgm:pt>
    <dgm:pt modelId="{04B2F378-32AA-4016-85A8-3FD55EC21AE7}" type="pres">
      <dgm:prSet presAssocID="{FDE19E17-C370-4A75-BD03-36A42F112C73}" presName="descendantText" presStyleLbl="alignAccFollowNode1" presStyleIdx="2" presStyleCnt="3">
        <dgm:presLayoutVars>
          <dgm:bulletEnabled val="1"/>
        </dgm:presLayoutVars>
      </dgm:prSet>
      <dgm:spPr/>
      <dgm:t>
        <a:bodyPr/>
        <a:lstStyle/>
        <a:p>
          <a:endParaRPr lang="en-US"/>
        </a:p>
      </dgm:t>
    </dgm:pt>
  </dgm:ptLst>
  <dgm:cxnLst>
    <dgm:cxn modelId="{6401DAF6-7483-4BE6-9E4D-48D38F4FC465}" type="presOf" srcId="{1AD11160-ED71-4285-B150-BEE3B9C46C0E}" destId="{04B2F378-32AA-4016-85A8-3FD55EC21AE7}" srcOrd="0" destOrd="2" presId="urn:microsoft.com/office/officeart/2005/8/layout/vList5"/>
    <dgm:cxn modelId="{B255BEDD-FF49-41C2-AE7C-48002CDC4896}" type="presOf" srcId="{4418C310-52E4-4A95-8B40-46E7D60FB3E4}" destId="{4B3A438A-3115-4F60-811D-56E38D630DD3}" srcOrd="0" destOrd="0" presId="urn:microsoft.com/office/officeart/2005/8/layout/vList5"/>
    <dgm:cxn modelId="{A1F0C1CB-73D7-4DDF-B121-D91EBA7AB08B}" type="presOf" srcId="{FDE19E17-C370-4A75-BD03-36A42F112C73}" destId="{7F8545C3-78DC-4B6E-9395-0AD00DCFCA4C}" srcOrd="0" destOrd="0" presId="urn:microsoft.com/office/officeart/2005/8/layout/vList5"/>
    <dgm:cxn modelId="{5C9ADC07-62B1-4A64-81D8-60B8344880C0}" srcId="{F02D595A-9E6A-40A2-8C80-F366A660FB59}" destId="{9AF027CF-BCB1-468E-81BE-477AFDB4BDA9}" srcOrd="2" destOrd="0" parTransId="{180A74C4-D5C1-454B-91DF-978C8F923E9E}" sibTransId="{500E3A02-1DC7-46EC-BDBD-E5DBBE3A34EA}"/>
    <dgm:cxn modelId="{EFD812E8-B983-48AC-AC43-7FEA1522AD04}" srcId="{AF11E48E-FBF8-4FD8-9500-13C53934446E}" destId="{D8067BC7-EFB6-43D7-B05B-5F1B9CB96FA6}" srcOrd="1" destOrd="0" parTransId="{A6656902-456B-42A1-9003-7D5A771A28EF}" sibTransId="{98739439-F0E3-4F95-9D41-78AEABBF795B}"/>
    <dgm:cxn modelId="{8BC7133E-5F0D-4E6E-AAD7-9A62045DF974}" type="presOf" srcId="{AF11E48E-FBF8-4FD8-9500-13C53934446E}" destId="{1BBC4B59-B940-475E-9876-F77BAB8865B5}" srcOrd="0" destOrd="0" presId="urn:microsoft.com/office/officeart/2005/8/layout/vList5"/>
    <dgm:cxn modelId="{0A6D0532-3289-42C9-9A23-9E62D11EA2BB}" srcId="{4418C310-52E4-4A95-8B40-46E7D60FB3E4}" destId="{FDE19E17-C370-4A75-BD03-36A42F112C73}" srcOrd="2" destOrd="0" parTransId="{90F36C49-E47A-4ADD-AC45-61B3CD1FB828}" sibTransId="{7FBA1463-92DD-4083-A4A1-BA08C8253C07}"/>
    <dgm:cxn modelId="{536C8FB8-2632-4FE2-86DE-7D1B4BD13B6D}" type="presOf" srcId="{D8067BC7-EFB6-43D7-B05B-5F1B9CB96FA6}" destId="{DA3AADE4-5C2C-43F2-8368-6F094905E80A}" srcOrd="0" destOrd="1" presId="urn:microsoft.com/office/officeart/2005/8/layout/vList5"/>
    <dgm:cxn modelId="{287CB519-4D99-4583-A07C-81269BE40D9D}" type="presOf" srcId="{783ACF2B-1DCD-4CD7-8EFB-1FF8B4C10433}" destId="{DA3AADE4-5C2C-43F2-8368-6F094905E80A}" srcOrd="0" destOrd="2" presId="urn:microsoft.com/office/officeart/2005/8/layout/vList5"/>
    <dgm:cxn modelId="{94664771-DDA0-482D-97C1-A14A2F9D82D5}" srcId="{F02D595A-9E6A-40A2-8C80-F366A660FB59}" destId="{19C1D315-1CA3-414D-BD20-9C96643E6B1C}" srcOrd="0" destOrd="0" parTransId="{4D6F59A7-40F3-4F72-B8C0-FE9D8686429C}" sibTransId="{227B950C-11F6-41B1-8F10-54A970B43D78}"/>
    <dgm:cxn modelId="{E4F9B2A4-7264-483A-8333-8C727267B7C4}" type="presOf" srcId="{98B11940-0FA5-4D2B-B68D-46EDF9E7CEE4}" destId="{04B2F378-32AA-4016-85A8-3FD55EC21AE7}" srcOrd="0" destOrd="1" presId="urn:microsoft.com/office/officeart/2005/8/layout/vList5"/>
    <dgm:cxn modelId="{36F47253-B365-4F25-A4B5-CC48AFCBE2B4}" srcId="{AF11E48E-FBF8-4FD8-9500-13C53934446E}" destId="{69C63251-675F-47AD-8D88-2D7A9AF74A99}" srcOrd="0" destOrd="0" parTransId="{00FB6DA1-D30D-442D-B130-B28B703B3540}" sibTransId="{8B515C37-8A15-4FEF-BFFF-DD2C72CD73E2}"/>
    <dgm:cxn modelId="{DF7327A8-7931-4DEF-A480-4495ACD2EACA}" srcId="{4418C310-52E4-4A95-8B40-46E7D60FB3E4}" destId="{AF11E48E-FBF8-4FD8-9500-13C53934446E}" srcOrd="1" destOrd="0" parTransId="{01441649-5D1A-43C8-8ECF-E84FDCEFE5D0}" sibTransId="{5DF4FFE9-E509-42A5-83FE-478EC5AFFF30}"/>
    <dgm:cxn modelId="{E4568C35-0F1E-4CCE-92AD-168B436E6A4A}" srcId="{F02D595A-9E6A-40A2-8C80-F366A660FB59}" destId="{AAB2F311-EA7F-450C-803A-EA4AE61399D1}" srcOrd="1" destOrd="0" parTransId="{CC880111-0D8E-4B59-9B4F-0EC621A4AFAE}" sibTransId="{E983C222-E19B-4843-8077-5ED59C8552CF}"/>
    <dgm:cxn modelId="{31023098-D8BA-4600-9916-C1D03402655A}" srcId="{AF11E48E-FBF8-4FD8-9500-13C53934446E}" destId="{783ACF2B-1DCD-4CD7-8EFB-1FF8B4C10433}" srcOrd="2" destOrd="0" parTransId="{11084E55-8EBD-485C-A78A-6F3C0CCE8A25}" sibTransId="{61B6186B-AA58-4795-814C-CAC314B4445E}"/>
    <dgm:cxn modelId="{25C5E7F6-5897-498B-BE68-6FEA7D103E88}" type="presOf" srcId="{AAB2F311-EA7F-450C-803A-EA4AE61399D1}" destId="{5E718F6A-7628-4E03-B20E-20201B18853C}" srcOrd="0" destOrd="1" presId="urn:microsoft.com/office/officeart/2005/8/layout/vList5"/>
    <dgm:cxn modelId="{9EA8D70A-105D-494E-A825-19D13804B092}" type="presOf" srcId="{19C1D315-1CA3-414D-BD20-9C96643E6B1C}" destId="{5E718F6A-7628-4E03-B20E-20201B18853C}" srcOrd="0" destOrd="0" presId="urn:microsoft.com/office/officeart/2005/8/layout/vList5"/>
    <dgm:cxn modelId="{E6EC217B-49C7-4B04-9F93-39E72D9219EB}" type="presOf" srcId="{9AF027CF-BCB1-468E-81BE-477AFDB4BDA9}" destId="{5E718F6A-7628-4E03-B20E-20201B18853C}" srcOrd="0" destOrd="2" presId="urn:microsoft.com/office/officeart/2005/8/layout/vList5"/>
    <dgm:cxn modelId="{B5B266BC-236B-4815-B993-FD166350E6CF}" srcId="{FDE19E17-C370-4A75-BD03-36A42F112C73}" destId="{0D687102-6482-474F-A3BA-13D9CB533548}" srcOrd="0" destOrd="0" parTransId="{1972F458-FD2C-4401-A71A-8A5D5893E3E1}" sibTransId="{D4AD489C-F6A7-4264-AB49-7EC22861E93E}"/>
    <dgm:cxn modelId="{6F9D20B2-8F90-47E5-ABAF-B3F03977E235}" srcId="{FDE19E17-C370-4A75-BD03-36A42F112C73}" destId="{1AD11160-ED71-4285-B150-BEE3B9C46C0E}" srcOrd="2" destOrd="0" parTransId="{2C6D4252-CE13-47F8-873E-065C5D30D233}" sibTransId="{F9EFCE17-E8E3-4931-A8EA-EB8EBCCC0431}"/>
    <dgm:cxn modelId="{33083B8A-43CE-4ED4-A460-AFD37F28EAC4}" srcId="{FDE19E17-C370-4A75-BD03-36A42F112C73}" destId="{98B11940-0FA5-4D2B-B68D-46EDF9E7CEE4}" srcOrd="1" destOrd="0" parTransId="{74C1701C-B929-4F9B-B800-39671EF97FB0}" sibTransId="{DED6BB62-0E1F-4C2D-AEEC-82D9A10169F7}"/>
    <dgm:cxn modelId="{81169B29-5727-4255-815B-452881C62C03}" type="presOf" srcId="{F02D595A-9E6A-40A2-8C80-F366A660FB59}" destId="{F81C8E88-60D5-4CE7-AE80-1DD1D1FC180E}" srcOrd="0" destOrd="0" presId="urn:microsoft.com/office/officeart/2005/8/layout/vList5"/>
    <dgm:cxn modelId="{F8D022E2-9AEA-4F8B-BFD6-DF78EF23F54A}" type="presOf" srcId="{69C63251-675F-47AD-8D88-2D7A9AF74A99}" destId="{DA3AADE4-5C2C-43F2-8368-6F094905E80A}" srcOrd="0" destOrd="0" presId="urn:microsoft.com/office/officeart/2005/8/layout/vList5"/>
    <dgm:cxn modelId="{ECCB8734-6BB2-4166-AF99-ACE9543A5695}" type="presOf" srcId="{0D687102-6482-474F-A3BA-13D9CB533548}" destId="{04B2F378-32AA-4016-85A8-3FD55EC21AE7}" srcOrd="0" destOrd="0" presId="urn:microsoft.com/office/officeart/2005/8/layout/vList5"/>
    <dgm:cxn modelId="{FBA1A25E-D68C-4EEB-97F3-483B354BD6F6}" srcId="{4418C310-52E4-4A95-8B40-46E7D60FB3E4}" destId="{F02D595A-9E6A-40A2-8C80-F366A660FB59}" srcOrd="0" destOrd="0" parTransId="{2CBE61BF-8644-4952-B6A0-34906AACAC0A}" sibTransId="{21B52795-FEA4-40EF-9BD5-DC9FBDE31E47}"/>
    <dgm:cxn modelId="{3E65EEA0-D7BF-4D21-A7BA-8AA8C73A0807}" type="presParOf" srcId="{4B3A438A-3115-4F60-811D-56E38D630DD3}" destId="{B0834109-E791-44E0-A18C-6365E34864E8}" srcOrd="0" destOrd="0" presId="urn:microsoft.com/office/officeart/2005/8/layout/vList5"/>
    <dgm:cxn modelId="{D06F9574-0F6E-4358-8BDD-8265DC6CA003}" type="presParOf" srcId="{B0834109-E791-44E0-A18C-6365E34864E8}" destId="{F81C8E88-60D5-4CE7-AE80-1DD1D1FC180E}" srcOrd="0" destOrd="0" presId="urn:microsoft.com/office/officeart/2005/8/layout/vList5"/>
    <dgm:cxn modelId="{7B731C78-A6EB-412D-B972-B666E0FA8B08}" type="presParOf" srcId="{B0834109-E791-44E0-A18C-6365E34864E8}" destId="{5E718F6A-7628-4E03-B20E-20201B18853C}" srcOrd="1" destOrd="0" presId="urn:microsoft.com/office/officeart/2005/8/layout/vList5"/>
    <dgm:cxn modelId="{8319A5C9-FEEA-4FED-A58E-131774A2F263}" type="presParOf" srcId="{4B3A438A-3115-4F60-811D-56E38D630DD3}" destId="{6442FE92-25C8-4FCE-AC7E-B6991E8B67EF}" srcOrd="1" destOrd="0" presId="urn:microsoft.com/office/officeart/2005/8/layout/vList5"/>
    <dgm:cxn modelId="{81B103AD-5B71-42F2-903F-BAB7672CDA1F}" type="presParOf" srcId="{4B3A438A-3115-4F60-811D-56E38D630DD3}" destId="{1D9417D4-08CD-45EF-A51B-8086DA8B5775}" srcOrd="2" destOrd="0" presId="urn:microsoft.com/office/officeart/2005/8/layout/vList5"/>
    <dgm:cxn modelId="{41C25E0B-ECB6-4889-9F21-E3F30AA22A7C}" type="presParOf" srcId="{1D9417D4-08CD-45EF-A51B-8086DA8B5775}" destId="{1BBC4B59-B940-475E-9876-F77BAB8865B5}" srcOrd="0" destOrd="0" presId="urn:microsoft.com/office/officeart/2005/8/layout/vList5"/>
    <dgm:cxn modelId="{BBB8A752-F178-475D-B480-1BAD2E63DCD1}" type="presParOf" srcId="{1D9417D4-08CD-45EF-A51B-8086DA8B5775}" destId="{DA3AADE4-5C2C-43F2-8368-6F094905E80A}" srcOrd="1" destOrd="0" presId="urn:microsoft.com/office/officeart/2005/8/layout/vList5"/>
    <dgm:cxn modelId="{BBB509D2-5741-4EC3-A72B-545A6DFD8C94}" type="presParOf" srcId="{4B3A438A-3115-4F60-811D-56E38D630DD3}" destId="{19F26311-AE4A-4CFE-891D-502FDF296F91}" srcOrd="3" destOrd="0" presId="urn:microsoft.com/office/officeart/2005/8/layout/vList5"/>
    <dgm:cxn modelId="{3FEC95B9-B0F1-44E9-8A07-C8A978341185}" type="presParOf" srcId="{4B3A438A-3115-4F60-811D-56E38D630DD3}" destId="{1DC36EE9-6117-4710-93CA-D635A4919F5F}" srcOrd="4" destOrd="0" presId="urn:microsoft.com/office/officeart/2005/8/layout/vList5"/>
    <dgm:cxn modelId="{302C69D9-E44C-4162-90A2-1AFF9FE4582C}" type="presParOf" srcId="{1DC36EE9-6117-4710-93CA-D635A4919F5F}" destId="{7F8545C3-78DC-4B6E-9395-0AD00DCFCA4C}" srcOrd="0" destOrd="0" presId="urn:microsoft.com/office/officeart/2005/8/layout/vList5"/>
    <dgm:cxn modelId="{0C414C55-9267-4687-ACBB-3AAC8649312A}" type="presParOf" srcId="{1DC36EE9-6117-4710-93CA-D635A4919F5F}" destId="{04B2F378-32AA-4016-85A8-3FD55EC21AE7}" srcOrd="1" destOrd="0" presId="urn:microsoft.com/office/officeart/2005/8/layout/vList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80E85B2-D84C-2445-8CED-AEB27BFCB17A}" type="doc">
      <dgm:prSet loTypeId="urn:microsoft.com/office/officeart/2005/8/layout/default" loCatId="" qsTypeId="urn:microsoft.com/office/officeart/2005/8/quickstyle/simple4" qsCatId="simple" csTypeId="urn:microsoft.com/office/officeart/2005/8/colors/accent3_2" csCatId="accent3" phldr="1"/>
      <dgm:spPr/>
      <dgm:t>
        <a:bodyPr/>
        <a:lstStyle/>
        <a:p>
          <a:endParaRPr lang="en-US"/>
        </a:p>
      </dgm:t>
    </dgm:pt>
    <dgm:pt modelId="{64F33751-E14C-D345-8386-94B720E1EF17}">
      <dgm:prSet phldrT="[Text]"/>
      <dgm:spPr>
        <a:solidFill>
          <a:schemeClr val="accent6"/>
        </a:solidFill>
      </dgm:spPr>
      <dgm:t>
        <a:bodyPr/>
        <a:lstStyle/>
        <a:p>
          <a:pPr algn="ctr"/>
          <a:r>
            <a:rPr lang="en-US" dirty="0" smtClean="0"/>
            <a:t>Accessing Drawings </a:t>
          </a:r>
          <a:r>
            <a:rPr lang="en-US" dirty="0"/>
            <a:t>in the Field</a:t>
          </a:r>
        </a:p>
      </dgm:t>
    </dgm:pt>
    <dgm:pt modelId="{6349BDD8-A8DA-F04F-8BCB-9D6330930B85}" type="parTrans" cxnId="{BA9E5C5A-2589-734F-98ED-5C8333F647A8}">
      <dgm:prSet/>
      <dgm:spPr/>
      <dgm:t>
        <a:bodyPr/>
        <a:lstStyle/>
        <a:p>
          <a:pPr algn="ctr"/>
          <a:endParaRPr lang="en-US"/>
        </a:p>
      </dgm:t>
    </dgm:pt>
    <dgm:pt modelId="{4B9FFC7B-F4E6-3349-BBC4-C90EDECE8714}" type="sibTrans" cxnId="{BA9E5C5A-2589-734F-98ED-5C8333F647A8}">
      <dgm:prSet/>
      <dgm:spPr/>
      <dgm:t>
        <a:bodyPr/>
        <a:lstStyle/>
        <a:p>
          <a:pPr algn="ctr"/>
          <a:endParaRPr lang="en-US"/>
        </a:p>
      </dgm:t>
    </dgm:pt>
    <dgm:pt modelId="{2740CCAE-CCEB-6346-8903-7BFE37554E99}">
      <dgm:prSet phldrT="[Text]"/>
      <dgm:spPr>
        <a:solidFill>
          <a:schemeClr val="accent6"/>
        </a:solidFill>
      </dgm:spPr>
      <dgm:t>
        <a:bodyPr/>
        <a:lstStyle/>
        <a:p>
          <a:pPr algn="ctr"/>
          <a:r>
            <a:rPr lang="en-US"/>
            <a:t>Documenting Field Issues</a:t>
          </a:r>
        </a:p>
      </dgm:t>
    </dgm:pt>
    <dgm:pt modelId="{BE8F1684-0F98-FC43-814F-B77A75B4FDD9}" type="parTrans" cxnId="{3EC3D5D9-3FE1-BC42-8F68-E1E138924ADF}">
      <dgm:prSet/>
      <dgm:spPr/>
      <dgm:t>
        <a:bodyPr/>
        <a:lstStyle/>
        <a:p>
          <a:pPr algn="ctr"/>
          <a:endParaRPr lang="en-US"/>
        </a:p>
      </dgm:t>
    </dgm:pt>
    <dgm:pt modelId="{B9A6E49F-8068-C547-8A34-9F2F2376C31F}" type="sibTrans" cxnId="{3EC3D5D9-3FE1-BC42-8F68-E1E138924ADF}">
      <dgm:prSet/>
      <dgm:spPr/>
      <dgm:t>
        <a:bodyPr/>
        <a:lstStyle/>
        <a:p>
          <a:pPr algn="ctr"/>
          <a:endParaRPr lang="en-US"/>
        </a:p>
      </dgm:t>
    </dgm:pt>
    <dgm:pt modelId="{0FAEEBF8-416A-B441-A019-25E43801FB0E}">
      <dgm:prSet phldrT="[Text]"/>
      <dgm:spPr>
        <a:solidFill>
          <a:schemeClr val="accent6"/>
        </a:solidFill>
      </dgm:spPr>
      <dgm:t>
        <a:bodyPr/>
        <a:lstStyle/>
        <a:p>
          <a:pPr algn="ctr"/>
          <a:r>
            <a:rPr lang="en-US"/>
            <a:t>Email and Correspondence</a:t>
          </a:r>
        </a:p>
      </dgm:t>
    </dgm:pt>
    <dgm:pt modelId="{9BAE01DA-EC3B-9449-859A-041957202341}" type="parTrans" cxnId="{1DF257BA-4D3B-D240-9E58-4F10667B04EF}">
      <dgm:prSet/>
      <dgm:spPr/>
      <dgm:t>
        <a:bodyPr/>
        <a:lstStyle/>
        <a:p>
          <a:pPr algn="ctr"/>
          <a:endParaRPr lang="en-US"/>
        </a:p>
      </dgm:t>
    </dgm:pt>
    <dgm:pt modelId="{57053D99-0E7C-4143-9470-9E234499CC11}" type="sibTrans" cxnId="{1DF257BA-4D3B-D240-9E58-4F10667B04EF}">
      <dgm:prSet/>
      <dgm:spPr/>
      <dgm:t>
        <a:bodyPr/>
        <a:lstStyle/>
        <a:p>
          <a:pPr algn="ctr"/>
          <a:endParaRPr lang="en-US"/>
        </a:p>
      </dgm:t>
    </dgm:pt>
    <dgm:pt modelId="{1B39736D-D6E1-2F4E-A4A3-6A077008DA30}">
      <dgm:prSet phldrT="[Text]"/>
      <dgm:spPr>
        <a:solidFill>
          <a:schemeClr val="accent6"/>
        </a:solidFill>
      </dgm:spPr>
      <dgm:t>
        <a:bodyPr/>
        <a:lstStyle/>
        <a:p>
          <a:pPr algn="ctr"/>
          <a:r>
            <a:rPr lang="en-US"/>
            <a:t>Safety Evaluations</a:t>
          </a:r>
        </a:p>
      </dgm:t>
    </dgm:pt>
    <dgm:pt modelId="{C9DBDB6F-7CD6-AA42-8B94-0FCAF1B3C673}" type="parTrans" cxnId="{B415AF73-1EAF-9B4D-AACE-9ABF692D8DDB}">
      <dgm:prSet/>
      <dgm:spPr/>
      <dgm:t>
        <a:bodyPr/>
        <a:lstStyle/>
        <a:p>
          <a:pPr algn="ctr"/>
          <a:endParaRPr lang="en-US"/>
        </a:p>
      </dgm:t>
    </dgm:pt>
    <dgm:pt modelId="{AEAEB724-E942-8B42-BDD7-148CA548CA9F}" type="sibTrans" cxnId="{B415AF73-1EAF-9B4D-AACE-9ABF692D8DDB}">
      <dgm:prSet/>
      <dgm:spPr/>
      <dgm:t>
        <a:bodyPr/>
        <a:lstStyle/>
        <a:p>
          <a:pPr algn="ctr"/>
          <a:endParaRPr lang="en-US"/>
        </a:p>
      </dgm:t>
    </dgm:pt>
    <dgm:pt modelId="{03816070-8BE6-0542-B3C2-994E06EA6773}">
      <dgm:prSet phldrT="[Text]"/>
      <dgm:spPr>
        <a:solidFill>
          <a:schemeClr val="accent6"/>
        </a:solidFill>
      </dgm:spPr>
      <dgm:t>
        <a:bodyPr/>
        <a:lstStyle/>
        <a:p>
          <a:pPr algn="ctr"/>
          <a:r>
            <a:rPr lang="en-US"/>
            <a:t>Daily Forms and Checklists</a:t>
          </a:r>
        </a:p>
      </dgm:t>
    </dgm:pt>
    <dgm:pt modelId="{77855FBF-1F9B-F040-B302-922B319ADCA6}" type="parTrans" cxnId="{801F4F90-DA2D-314E-85CD-343825A272C4}">
      <dgm:prSet/>
      <dgm:spPr/>
      <dgm:t>
        <a:bodyPr/>
        <a:lstStyle/>
        <a:p>
          <a:pPr algn="ctr"/>
          <a:endParaRPr lang="en-US"/>
        </a:p>
      </dgm:t>
    </dgm:pt>
    <dgm:pt modelId="{0D60C67B-F135-DD45-BBEA-62DD084B5E99}" type="sibTrans" cxnId="{801F4F90-DA2D-314E-85CD-343825A272C4}">
      <dgm:prSet/>
      <dgm:spPr/>
      <dgm:t>
        <a:bodyPr/>
        <a:lstStyle/>
        <a:p>
          <a:pPr algn="ctr"/>
          <a:endParaRPr lang="en-US"/>
        </a:p>
      </dgm:t>
    </dgm:pt>
    <dgm:pt modelId="{4629CE03-4B9C-C04B-A7CA-32D0F10AD183}">
      <dgm:prSet phldrT="[Text]"/>
      <dgm:spPr>
        <a:solidFill>
          <a:schemeClr val="accent6"/>
        </a:solidFill>
      </dgm:spPr>
      <dgm:t>
        <a:bodyPr/>
        <a:lstStyle/>
        <a:p>
          <a:pPr algn="ctr"/>
          <a:r>
            <a:rPr lang="en-US"/>
            <a:t>Coordination in the Field</a:t>
          </a:r>
        </a:p>
      </dgm:t>
    </dgm:pt>
    <dgm:pt modelId="{78829FE9-1BFC-8045-BD93-A9771DC1D77A}" type="parTrans" cxnId="{94ED4E36-88D9-DA49-894D-147D81E2BFB3}">
      <dgm:prSet/>
      <dgm:spPr/>
      <dgm:t>
        <a:bodyPr/>
        <a:lstStyle/>
        <a:p>
          <a:pPr algn="ctr"/>
          <a:endParaRPr lang="en-US"/>
        </a:p>
      </dgm:t>
    </dgm:pt>
    <dgm:pt modelId="{96B464B3-2EAE-7748-A13A-CA53A6A4587A}" type="sibTrans" cxnId="{94ED4E36-88D9-DA49-894D-147D81E2BFB3}">
      <dgm:prSet/>
      <dgm:spPr/>
      <dgm:t>
        <a:bodyPr/>
        <a:lstStyle/>
        <a:p>
          <a:pPr algn="ctr"/>
          <a:endParaRPr lang="en-US"/>
        </a:p>
      </dgm:t>
    </dgm:pt>
    <dgm:pt modelId="{7A914AEE-1A2E-C941-8F67-3E3F3BE567BF}" type="pres">
      <dgm:prSet presAssocID="{180E85B2-D84C-2445-8CED-AEB27BFCB17A}" presName="diagram" presStyleCnt="0">
        <dgm:presLayoutVars>
          <dgm:dir/>
          <dgm:resizeHandles val="exact"/>
        </dgm:presLayoutVars>
      </dgm:prSet>
      <dgm:spPr/>
      <dgm:t>
        <a:bodyPr/>
        <a:lstStyle/>
        <a:p>
          <a:endParaRPr lang="en-US"/>
        </a:p>
      </dgm:t>
    </dgm:pt>
    <dgm:pt modelId="{C33CB7CB-CC14-2141-A84E-1F97A3F7F1DF}" type="pres">
      <dgm:prSet presAssocID="{64F33751-E14C-D345-8386-94B720E1EF17}" presName="node" presStyleLbl="node1" presStyleIdx="0" presStyleCnt="6">
        <dgm:presLayoutVars>
          <dgm:bulletEnabled val="1"/>
        </dgm:presLayoutVars>
      </dgm:prSet>
      <dgm:spPr/>
      <dgm:t>
        <a:bodyPr/>
        <a:lstStyle/>
        <a:p>
          <a:endParaRPr lang="en-US"/>
        </a:p>
      </dgm:t>
    </dgm:pt>
    <dgm:pt modelId="{A905252A-2B28-F742-BD67-4FB7113EB80D}" type="pres">
      <dgm:prSet presAssocID="{4B9FFC7B-F4E6-3349-BBC4-C90EDECE8714}" presName="sibTrans" presStyleCnt="0"/>
      <dgm:spPr/>
    </dgm:pt>
    <dgm:pt modelId="{CB1A1990-0411-0645-A790-E1D6B7B1222A}" type="pres">
      <dgm:prSet presAssocID="{4629CE03-4B9C-C04B-A7CA-32D0F10AD183}" presName="node" presStyleLbl="node1" presStyleIdx="1" presStyleCnt="6">
        <dgm:presLayoutVars>
          <dgm:bulletEnabled val="1"/>
        </dgm:presLayoutVars>
      </dgm:prSet>
      <dgm:spPr/>
      <dgm:t>
        <a:bodyPr/>
        <a:lstStyle/>
        <a:p>
          <a:endParaRPr lang="en-US"/>
        </a:p>
      </dgm:t>
    </dgm:pt>
    <dgm:pt modelId="{0376225B-8F20-554C-A2CD-EB07167A7213}" type="pres">
      <dgm:prSet presAssocID="{96B464B3-2EAE-7748-A13A-CA53A6A4587A}" presName="sibTrans" presStyleCnt="0"/>
      <dgm:spPr/>
    </dgm:pt>
    <dgm:pt modelId="{0D14CBE9-3578-BC42-ACC2-FEB9A8642E99}" type="pres">
      <dgm:prSet presAssocID="{2740CCAE-CCEB-6346-8903-7BFE37554E99}" presName="node" presStyleLbl="node1" presStyleIdx="2" presStyleCnt="6">
        <dgm:presLayoutVars>
          <dgm:bulletEnabled val="1"/>
        </dgm:presLayoutVars>
      </dgm:prSet>
      <dgm:spPr/>
      <dgm:t>
        <a:bodyPr/>
        <a:lstStyle/>
        <a:p>
          <a:endParaRPr lang="en-US"/>
        </a:p>
      </dgm:t>
    </dgm:pt>
    <dgm:pt modelId="{6ECE24E0-8591-5347-9DC8-3A3975053E40}" type="pres">
      <dgm:prSet presAssocID="{B9A6E49F-8068-C547-8A34-9F2F2376C31F}" presName="sibTrans" presStyleCnt="0"/>
      <dgm:spPr/>
    </dgm:pt>
    <dgm:pt modelId="{DDB73419-9FBF-E344-9950-684F8FC2B1D2}" type="pres">
      <dgm:prSet presAssocID="{0FAEEBF8-416A-B441-A019-25E43801FB0E}" presName="node" presStyleLbl="node1" presStyleIdx="3" presStyleCnt="6">
        <dgm:presLayoutVars>
          <dgm:bulletEnabled val="1"/>
        </dgm:presLayoutVars>
      </dgm:prSet>
      <dgm:spPr/>
      <dgm:t>
        <a:bodyPr/>
        <a:lstStyle/>
        <a:p>
          <a:endParaRPr lang="en-US"/>
        </a:p>
      </dgm:t>
    </dgm:pt>
    <dgm:pt modelId="{415A8E9B-0E9F-4F4B-B6FF-8998028FCBE8}" type="pres">
      <dgm:prSet presAssocID="{57053D99-0E7C-4143-9470-9E234499CC11}" presName="sibTrans" presStyleCnt="0"/>
      <dgm:spPr/>
    </dgm:pt>
    <dgm:pt modelId="{3883FB17-61E5-9345-B5B1-62AB0781AB50}" type="pres">
      <dgm:prSet presAssocID="{1B39736D-D6E1-2F4E-A4A3-6A077008DA30}" presName="node" presStyleLbl="node1" presStyleIdx="4" presStyleCnt="6">
        <dgm:presLayoutVars>
          <dgm:bulletEnabled val="1"/>
        </dgm:presLayoutVars>
      </dgm:prSet>
      <dgm:spPr/>
      <dgm:t>
        <a:bodyPr/>
        <a:lstStyle/>
        <a:p>
          <a:endParaRPr lang="en-US"/>
        </a:p>
      </dgm:t>
    </dgm:pt>
    <dgm:pt modelId="{ECC5A35E-7041-4845-B8BC-CF212305049F}" type="pres">
      <dgm:prSet presAssocID="{AEAEB724-E942-8B42-BDD7-148CA548CA9F}" presName="sibTrans" presStyleCnt="0"/>
      <dgm:spPr/>
    </dgm:pt>
    <dgm:pt modelId="{4979C22B-2555-8E41-A220-8B9AB62213F9}" type="pres">
      <dgm:prSet presAssocID="{03816070-8BE6-0542-B3C2-994E06EA6773}" presName="node" presStyleLbl="node1" presStyleIdx="5" presStyleCnt="6">
        <dgm:presLayoutVars>
          <dgm:bulletEnabled val="1"/>
        </dgm:presLayoutVars>
      </dgm:prSet>
      <dgm:spPr/>
      <dgm:t>
        <a:bodyPr/>
        <a:lstStyle/>
        <a:p>
          <a:endParaRPr lang="en-US"/>
        </a:p>
      </dgm:t>
    </dgm:pt>
  </dgm:ptLst>
  <dgm:cxnLst>
    <dgm:cxn modelId="{801F4F90-DA2D-314E-85CD-343825A272C4}" srcId="{180E85B2-D84C-2445-8CED-AEB27BFCB17A}" destId="{03816070-8BE6-0542-B3C2-994E06EA6773}" srcOrd="5" destOrd="0" parTransId="{77855FBF-1F9B-F040-B302-922B319ADCA6}" sibTransId="{0D60C67B-F135-DD45-BBEA-62DD084B5E99}"/>
    <dgm:cxn modelId="{3EC3D5D9-3FE1-BC42-8F68-E1E138924ADF}" srcId="{180E85B2-D84C-2445-8CED-AEB27BFCB17A}" destId="{2740CCAE-CCEB-6346-8903-7BFE37554E99}" srcOrd="2" destOrd="0" parTransId="{BE8F1684-0F98-FC43-814F-B77A75B4FDD9}" sibTransId="{B9A6E49F-8068-C547-8A34-9F2F2376C31F}"/>
    <dgm:cxn modelId="{B72C5760-E929-4EAB-8C27-AF83836595AD}" type="presOf" srcId="{1B39736D-D6E1-2F4E-A4A3-6A077008DA30}" destId="{3883FB17-61E5-9345-B5B1-62AB0781AB50}" srcOrd="0" destOrd="0" presId="urn:microsoft.com/office/officeart/2005/8/layout/default"/>
    <dgm:cxn modelId="{BA9E5C5A-2589-734F-98ED-5C8333F647A8}" srcId="{180E85B2-D84C-2445-8CED-AEB27BFCB17A}" destId="{64F33751-E14C-D345-8386-94B720E1EF17}" srcOrd="0" destOrd="0" parTransId="{6349BDD8-A8DA-F04F-8BCB-9D6330930B85}" sibTransId="{4B9FFC7B-F4E6-3349-BBC4-C90EDECE8714}"/>
    <dgm:cxn modelId="{94ED4E36-88D9-DA49-894D-147D81E2BFB3}" srcId="{180E85B2-D84C-2445-8CED-AEB27BFCB17A}" destId="{4629CE03-4B9C-C04B-A7CA-32D0F10AD183}" srcOrd="1" destOrd="0" parTransId="{78829FE9-1BFC-8045-BD93-A9771DC1D77A}" sibTransId="{96B464B3-2EAE-7748-A13A-CA53A6A4587A}"/>
    <dgm:cxn modelId="{A976B294-4869-4DA2-876D-DC992E00BE3D}" type="presOf" srcId="{0FAEEBF8-416A-B441-A019-25E43801FB0E}" destId="{DDB73419-9FBF-E344-9950-684F8FC2B1D2}" srcOrd="0" destOrd="0" presId="urn:microsoft.com/office/officeart/2005/8/layout/default"/>
    <dgm:cxn modelId="{F395904F-B2F3-4ADF-BCA8-48AE5678C0F0}" type="presOf" srcId="{03816070-8BE6-0542-B3C2-994E06EA6773}" destId="{4979C22B-2555-8E41-A220-8B9AB62213F9}" srcOrd="0" destOrd="0" presId="urn:microsoft.com/office/officeart/2005/8/layout/default"/>
    <dgm:cxn modelId="{A9D51493-1B55-4E95-95C5-C5D6D6051342}" type="presOf" srcId="{64F33751-E14C-D345-8386-94B720E1EF17}" destId="{C33CB7CB-CC14-2141-A84E-1F97A3F7F1DF}" srcOrd="0" destOrd="0" presId="urn:microsoft.com/office/officeart/2005/8/layout/default"/>
    <dgm:cxn modelId="{336AF378-6470-4D15-9E44-1F7B1A531A84}" type="presOf" srcId="{4629CE03-4B9C-C04B-A7CA-32D0F10AD183}" destId="{CB1A1990-0411-0645-A790-E1D6B7B1222A}" srcOrd="0" destOrd="0" presId="urn:microsoft.com/office/officeart/2005/8/layout/default"/>
    <dgm:cxn modelId="{B415AF73-1EAF-9B4D-AACE-9ABF692D8DDB}" srcId="{180E85B2-D84C-2445-8CED-AEB27BFCB17A}" destId="{1B39736D-D6E1-2F4E-A4A3-6A077008DA30}" srcOrd="4" destOrd="0" parTransId="{C9DBDB6F-7CD6-AA42-8B94-0FCAF1B3C673}" sibTransId="{AEAEB724-E942-8B42-BDD7-148CA548CA9F}"/>
    <dgm:cxn modelId="{1DF257BA-4D3B-D240-9E58-4F10667B04EF}" srcId="{180E85B2-D84C-2445-8CED-AEB27BFCB17A}" destId="{0FAEEBF8-416A-B441-A019-25E43801FB0E}" srcOrd="3" destOrd="0" parTransId="{9BAE01DA-EC3B-9449-859A-041957202341}" sibTransId="{57053D99-0E7C-4143-9470-9E234499CC11}"/>
    <dgm:cxn modelId="{BE750123-B024-40CF-9967-035A84F65780}" type="presOf" srcId="{2740CCAE-CCEB-6346-8903-7BFE37554E99}" destId="{0D14CBE9-3578-BC42-ACC2-FEB9A8642E99}" srcOrd="0" destOrd="0" presId="urn:microsoft.com/office/officeart/2005/8/layout/default"/>
    <dgm:cxn modelId="{CAC257C4-6502-41F8-A6D4-261506142298}" type="presOf" srcId="{180E85B2-D84C-2445-8CED-AEB27BFCB17A}" destId="{7A914AEE-1A2E-C941-8F67-3E3F3BE567BF}" srcOrd="0" destOrd="0" presId="urn:microsoft.com/office/officeart/2005/8/layout/default"/>
    <dgm:cxn modelId="{E79ACC0B-060C-4A13-BA7A-4EEC57C94DCE}" type="presParOf" srcId="{7A914AEE-1A2E-C941-8F67-3E3F3BE567BF}" destId="{C33CB7CB-CC14-2141-A84E-1F97A3F7F1DF}" srcOrd="0" destOrd="0" presId="urn:microsoft.com/office/officeart/2005/8/layout/default"/>
    <dgm:cxn modelId="{A134C44E-4CE3-4AC4-8F63-B459B27C7437}" type="presParOf" srcId="{7A914AEE-1A2E-C941-8F67-3E3F3BE567BF}" destId="{A905252A-2B28-F742-BD67-4FB7113EB80D}" srcOrd="1" destOrd="0" presId="urn:microsoft.com/office/officeart/2005/8/layout/default"/>
    <dgm:cxn modelId="{A8EAE2D4-06BB-44A6-847C-932F2454206B}" type="presParOf" srcId="{7A914AEE-1A2E-C941-8F67-3E3F3BE567BF}" destId="{CB1A1990-0411-0645-A790-E1D6B7B1222A}" srcOrd="2" destOrd="0" presId="urn:microsoft.com/office/officeart/2005/8/layout/default"/>
    <dgm:cxn modelId="{ED8F515D-E29E-4B72-B776-5DB060F601A9}" type="presParOf" srcId="{7A914AEE-1A2E-C941-8F67-3E3F3BE567BF}" destId="{0376225B-8F20-554C-A2CD-EB07167A7213}" srcOrd="3" destOrd="0" presId="urn:microsoft.com/office/officeart/2005/8/layout/default"/>
    <dgm:cxn modelId="{5E27D789-F061-432B-ACB8-487C81DF018A}" type="presParOf" srcId="{7A914AEE-1A2E-C941-8F67-3E3F3BE567BF}" destId="{0D14CBE9-3578-BC42-ACC2-FEB9A8642E99}" srcOrd="4" destOrd="0" presId="urn:microsoft.com/office/officeart/2005/8/layout/default"/>
    <dgm:cxn modelId="{2A72C503-F87D-4069-BBC8-A197A90A77C4}" type="presParOf" srcId="{7A914AEE-1A2E-C941-8F67-3E3F3BE567BF}" destId="{6ECE24E0-8591-5347-9DC8-3A3975053E40}" srcOrd="5" destOrd="0" presId="urn:microsoft.com/office/officeart/2005/8/layout/default"/>
    <dgm:cxn modelId="{FF3DE193-FCA5-489E-966D-AD4ACF3BA186}" type="presParOf" srcId="{7A914AEE-1A2E-C941-8F67-3E3F3BE567BF}" destId="{DDB73419-9FBF-E344-9950-684F8FC2B1D2}" srcOrd="6" destOrd="0" presId="urn:microsoft.com/office/officeart/2005/8/layout/default"/>
    <dgm:cxn modelId="{14679151-8B59-44CB-984A-BDC1AF9B55FB}" type="presParOf" srcId="{7A914AEE-1A2E-C941-8F67-3E3F3BE567BF}" destId="{415A8E9B-0E9F-4F4B-B6FF-8998028FCBE8}" srcOrd="7" destOrd="0" presId="urn:microsoft.com/office/officeart/2005/8/layout/default"/>
    <dgm:cxn modelId="{017C8A8D-8D85-42D9-A0DF-A7E8DFFA20D8}" type="presParOf" srcId="{7A914AEE-1A2E-C941-8F67-3E3F3BE567BF}" destId="{3883FB17-61E5-9345-B5B1-62AB0781AB50}" srcOrd="8" destOrd="0" presId="urn:microsoft.com/office/officeart/2005/8/layout/default"/>
    <dgm:cxn modelId="{7A85FE89-9BF1-438A-A475-F7E64A246E5B}" type="presParOf" srcId="{7A914AEE-1A2E-C941-8F67-3E3F3BE567BF}" destId="{ECC5A35E-7041-4845-B8BC-CF212305049F}" srcOrd="9" destOrd="0" presId="urn:microsoft.com/office/officeart/2005/8/layout/default"/>
    <dgm:cxn modelId="{7FE5CA94-8221-419C-AF4C-45A581B66411}" type="presParOf" srcId="{7A914AEE-1A2E-C941-8F67-3E3F3BE567BF}" destId="{4979C22B-2555-8E41-A220-8B9AB62213F9}" srcOrd="1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718F6A-7628-4E03-B20E-20201B18853C}">
      <dsp:nvSpPr>
        <dsp:cNvPr id="0" name=""/>
        <dsp:cNvSpPr/>
      </dsp:nvSpPr>
      <dsp:spPr>
        <a:xfrm rot="5400000">
          <a:off x="3318200" y="-1238395"/>
          <a:ext cx="825103" cy="3511296"/>
        </a:xfrm>
        <a:prstGeom prst="round2Same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a:t>Updated Electronic Drawings</a:t>
          </a:r>
        </a:p>
        <a:p>
          <a:pPr marL="114300" lvl="1" indent="-114300" algn="l" defTabSz="577850">
            <a:lnSpc>
              <a:spcPct val="90000"/>
            </a:lnSpc>
            <a:spcBef>
              <a:spcPct val="0"/>
            </a:spcBef>
            <a:spcAft>
              <a:spcPct val="15000"/>
            </a:spcAft>
            <a:buChar char="••"/>
          </a:pPr>
          <a:r>
            <a:rPr lang="en-US" sz="1300" kern="1200"/>
            <a:t>Coordination in the Field</a:t>
          </a:r>
        </a:p>
        <a:p>
          <a:pPr marL="114300" lvl="1" indent="-114300" algn="l" defTabSz="577850">
            <a:lnSpc>
              <a:spcPct val="90000"/>
            </a:lnSpc>
            <a:spcBef>
              <a:spcPct val="0"/>
            </a:spcBef>
            <a:spcAft>
              <a:spcPct val="15000"/>
            </a:spcAft>
            <a:buChar char="••"/>
          </a:pPr>
          <a:r>
            <a:rPr lang="en-US" sz="1300" kern="1200"/>
            <a:t>Project Closeout and Archiving</a:t>
          </a:r>
        </a:p>
      </dsp:txBody>
      <dsp:txXfrm rot="-5400000">
        <a:off x="1975104" y="144979"/>
        <a:ext cx="3471018" cy="744547"/>
      </dsp:txXfrm>
    </dsp:sp>
    <dsp:sp modelId="{F81C8E88-60D5-4CE7-AE80-1DD1D1FC180E}">
      <dsp:nvSpPr>
        <dsp:cNvPr id="0" name=""/>
        <dsp:cNvSpPr/>
      </dsp:nvSpPr>
      <dsp:spPr>
        <a:xfrm>
          <a:off x="0" y="1562"/>
          <a:ext cx="1975104" cy="1031378"/>
        </a:xfrm>
        <a:prstGeom prst="round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n-US" sz="1900" kern="1200" dirty="0"/>
            <a:t>Main Implementation</a:t>
          </a:r>
        </a:p>
      </dsp:txBody>
      <dsp:txXfrm>
        <a:off x="50348" y="51910"/>
        <a:ext cx="1874408" cy="930682"/>
      </dsp:txXfrm>
    </dsp:sp>
    <dsp:sp modelId="{DA3AADE4-5C2C-43F2-8368-6F094905E80A}">
      <dsp:nvSpPr>
        <dsp:cNvPr id="0" name=""/>
        <dsp:cNvSpPr/>
      </dsp:nvSpPr>
      <dsp:spPr>
        <a:xfrm rot="5400000">
          <a:off x="3318200" y="-155448"/>
          <a:ext cx="825103" cy="3511296"/>
        </a:xfrm>
        <a:prstGeom prst="round2Same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a:t>Improved Efficiency</a:t>
          </a:r>
        </a:p>
        <a:p>
          <a:pPr marL="114300" lvl="1" indent="-114300" algn="l" defTabSz="577850">
            <a:lnSpc>
              <a:spcPct val="90000"/>
            </a:lnSpc>
            <a:spcBef>
              <a:spcPct val="0"/>
            </a:spcBef>
            <a:spcAft>
              <a:spcPct val="15000"/>
            </a:spcAft>
            <a:buChar char="••"/>
          </a:pPr>
          <a:r>
            <a:rPr lang="en-US" sz="1300" kern="1200"/>
            <a:t>Engineers Save 1 hr/day from Tablet Integration</a:t>
          </a:r>
        </a:p>
        <a:p>
          <a:pPr marL="114300" lvl="1" indent="-114300" algn="l" defTabSz="577850">
            <a:lnSpc>
              <a:spcPct val="90000"/>
            </a:lnSpc>
            <a:spcBef>
              <a:spcPct val="0"/>
            </a:spcBef>
            <a:spcAft>
              <a:spcPct val="15000"/>
            </a:spcAft>
            <a:buChar char="••"/>
          </a:pPr>
          <a:r>
            <a:rPr lang="en-US" sz="1300" kern="1200"/>
            <a:t>Reprographics Cost Decrease of 71% or $5.1M</a:t>
          </a:r>
        </a:p>
      </dsp:txBody>
      <dsp:txXfrm rot="-5400000">
        <a:off x="1975104" y="1227926"/>
        <a:ext cx="3471018" cy="744547"/>
      </dsp:txXfrm>
    </dsp:sp>
    <dsp:sp modelId="{1BBC4B59-B940-475E-9876-F77BAB8865B5}">
      <dsp:nvSpPr>
        <dsp:cNvPr id="0" name=""/>
        <dsp:cNvSpPr/>
      </dsp:nvSpPr>
      <dsp:spPr>
        <a:xfrm>
          <a:off x="0" y="1084510"/>
          <a:ext cx="1975104" cy="1031378"/>
        </a:xfrm>
        <a:prstGeom prst="round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n-US" sz="1900" kern="1200"/>
            <a:t>Results</a:t>
          </a:r>
        </a:p>
      </dsp:txBody>
      <dsp:txXfrm>
        <a:off x="50348" y="1134858"/>
        <a:ext cx="1874408" cy="930682"/>
      </dsp:txXfrm>
    </dsp:sp>
    <dsp:sp modelId="{04B2F378-32AA-4016-85A8-3FD55EC21AE7}">
      <dsp:nvSpPr>
        <dsp:cNvPr id="0" name=""/>
        <dsp:cNvSpPr/>
      </dsp:nvSpPr>
      <dsp:spPr>
        <a:xfrm rot="5400000">
          <a:off x="3318200" y="927499"/>
          <a:ext cx="825103" cy="3511296"/>
        </a:xfrm>
        <a:prstGeom prst="round2Same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a:t>Technology Must Have an Implementation Plan</a:t>
          </a:r>
        </a:p>
        <a:p>
          <a:pPr marL="114300" lvl="1" indent="-114300" algn="l" defTabSz="577850">
            <a:lnSpc>
              <a:spcPct val="90000"/>
            </a:lnSpc>
            <a:spcBef>
              <a:spcPct val="0"/>
            </a:spcBef>
            <a:spcAft>
              <a:spcPct val="15000"/>
            </a:spcAft>
            <a:buChar char="••"/>
          </a:pPr>
          <a:r>
            <a:rPr lang="en-US" sz="1300" kern="1200"/>
            <a:t>Must Have Sole "Gatekeeper" of E-Documents</a:t>
          </a:r>
        </a:p>
        <a:p>
          <a:pPr marL="114300" lvl="1" indent="-114300" algn="l" defTabSz="577850">
            <a:lnSpc>
              <a:spcPct val="90000"/>
            </a:lnSpc>
            <a:spcBef>
              <a:spcPct val="0"/>
            </a:spcBef>
            <a:spcAft>
              <a:spcPct val="15000"/>
            </a:spcAft>
            <a:buChar char="••"/>
          </a:pPr>
          <a:r>
            <a:rPr lang="en-US" sz="1300" kern="1200"/>
            <a:t>Architect Must be On-board</a:t>
          </a:r>
        </a:p>
      </dsp:txBody>
      <dsp:txXfrm rot="-5400000">
        <a:off x="1975104" y="2310873"/>
        <a:ext cx="3471018" cy="744547"/>
      </dsp:txXfrm>
    </dsp:sp>
    <dsp:sp modelId="{7F8545C3-78DC-4B6E-9395-0AD00DCFCA4C}">
      <dsp:nvSpPr>
        <dsp:cNvPr id="0" name=""/>
        <dsp:cNvSpPr/>
      </dsp:nvSpPr>
      <dsp:spPr>
        <a:xfrm>
          <a:off x="0" y="2167458"/>
          <a:ext cx="1975104" cy="1031378"/>
        </a:xfrm>
        <a:prstGeom prst="round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n-US" sz="1900" kern="1200"/>
            <a:t>Lessons Learned</a:t>
          </a:r>
        </a:p>
      </dsp:txBody>
      <dsp:txXfrm>
        <a:off x="50348" y="2217806"/>
        <a:ext cx="1874408" cy="9306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718F6A-7628-4E03-B20E-20201B18853C}">
      <dsp:nvSpPr>
        <dsp:cNvPr id="0" name=""/>
        <dsp:cNvSpPr/>
      </dsp:nvSpPr>
      <dsp:spPr>
        <a:xfrm rot="5400000">
          <a:off x="3318200" y="-1238395"/>
          <a:ext cx="825103" cy="3511296"/>
        </a:xfrm>
        <a:prstGeom prst="round2Same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en-US" sz="1100" kern="1200"/>
            <a:t>Updated Electronic Drawings</a:t>
          </a:r>
        </a:p>
        <a:p>
          <a:pPr marL="57150" lvl="1" indent="-57150" algn="l" defTabSz="488950">
            <a:lnSpc>
              <a:spcPct val="90000"/>
            </a:lnSpc>
            <a:spcBef>
              <a:spcPct val="0"/>
            </a:spcBef>
            <a:spcAft>
              <a:spcPct val="15000"/>
            </a:spcAft>
            <a:buChar char="••"/>
          </a:pPr>
          <a:r>
            <a:rPr lang="en-US" sz="1100" kern="1200"/>
            <a:t>Coordination in the Field and RFI's</a:t>
          </a:r>
        </a:p>
        <a:p>
          <a:pPr marL="57150" lvl="1" indent="-57150" algn="l" defTabSz="488950">
            <a:lnSpc>
              <a:spcPct val="90000"/>
            </a:lnSpc>
            <a:spcBef>
              <a:spcPct val="0"/>
            </a:spcBef>
            <a:spcAft>
              <a:spcPct val="15000"/>
            </a:spcAft>
            <a:buChar char="••"/>
          </a:pPr>
          <a:r>
            <a:rPr lang="en-US" sz="1100" kern="1200"/>
            <a:t>Safety Evaluations</a:t>
          </a:r>
        </a:p>
      </dsp:txBody>
      <dsp:txXfrm rot="-5400000">
        <a:off x="1975104" y="144979"/>
        <a:ext cx="3471018" cy="744547"/>
      </dsp:txXfrm>
    </dsp:sp>
    <dsp:sp modelId="{F81C8E88-60D5-4CE7-AE80-1DD1D1FC180E}">
      <dsp:nvSpPr>
        <dsp:cNvPr id="0" name=""/>
        <dsp:cNvSpPr/>
      </dsp:nvSpPr>
      <dsp:spPr>
        <a:xfrm>
          <a:off x="0" y="1562"/>
          <a:ext cx="1975104" cy="1031378"/>
        </a:xfrm>
        <a:prstGeom prst="round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n-US" sz="1900" kern="1200" dirty="0"/>
            <a:t>Main Implementation</a:t>
          </a:r>
        </a:p>
      </dsp:txBody>
      <dsp:txXfrm>
        <a:off x="50348" y="51910"/>
        <a:ext cx="1874408" cy="930682"/>
      </dsp:txXfrm>
    </dsp:sp>
    <dsp:sp modelId="{DA3AADE4-5C2C-43F2-8368-6F094905E80A}">
      <dsp:nvSpPr>
        <dsp:cNvPr id="0" name=""/>
        <dsp:cNvSpPr/>
      </dsp:nvSpPr>
      <dsp:spPr>
        <a:xfrm rot="5400000">
          <a:off x="3318200" y="-155448"/>
          <a:ext cx="825103" cy="3511296"/>
        </a:xfrm>
        <a:prstGeom prst="round2Same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en-US" sz="1100" kern="1200"/>
            <a:t>Engineers Save 1.1 hr/day from Tablet Use</a:t>
          </a:r>
        </a:p>
        <a:p>
          <a:pPr marL="57150" lvl="1" indent="-57150" algn="l" defTabSz="488950">
            <a:lnSpc>
              <a:spcPct val="90000"/>
            </a:lnSpc>
            <a:spcBef>
              <a:spcPct val="0"/>
            </a:spcBef>
            <a:spcAft>
              <a:spcPct val="15000"/>
            </a:spcAft>
            <a:buChar char="••"/>
          </a:pPr>
          <a:r>
            <a:rPr lang="en-US" sz="1100" kern="1200"/>
            <a:t>Superintendents Save 1.5 hr/day from Tablet Use</a:t>
          </a:r>
        </a:p>
        <a:p>
          <a:pPr marL="57150" lvl="1" indent="-57150" algn="l" defTabSz="488950">
            <a:lnSpc>
              <a:spcPct val="90000"/>
            </a:lnSpc>
            <a:spcBef>
              <a:spcPct val="0"/>
            </a:spcBef>
            <a:spcAft>
              <a:spcPct val="15000"/>
            </a:spcAft>
            <a:buChar char="••"/>
          </a:pPr>
          <a:r>
            <a:rPr lang="en-US" sz="1100" kern="1200"/>
            <a:t>Reprographics Cost Decrease $4000/Addendum</a:t>
          </a:r>
        </a:p>
      </dsp:txBody>
      <dsp:txXfrm rot="-5400000">
        <a:off x="1975104" y="1227926"/>
        <a:ext cx="3471018" cy="744547"/>
      </dsp:txXfrm>
    </dsp:sp>
    <dsp:sp modelId="{1BBC4B59-B940-475E-9876-F77BAB8865B5}">
      <dsp:nvSpPr>
        <dsp:cNvPr id="0" name=""/>
        <dsp:cNvSpPr/>
      </dsp:nvSpPr>
      <dsp:spPr>
        <a:xfrm>
          <a:off x="0" y="1084510"/>
          <a:ext cx="1975104" cy="1031378"/>
        </a:xfrm>
        <a:prstGeom prst="round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n-US" sz="1900" kern="1200"/>
            <a:t>Results</a:t>
          </a:r>
        </a:p>
      </dsp:txBody>
      <dsp:txXfrm>
        <a:off x="50348" y="1134858"/>
        <a:ext cx="1874408" cy="930682"/>
      </dsp:txXfrm>
    </dsp:sp>
    <dsp:sp modelId="{04B2F378-32AA-4016-85A8-3FD55EC21AE7}">
      <dsp:nvSpPr>
        <dsp:cNvPr id="0" name=""/>
        <dsp:cNvSpPr/>
      </dsp:nvSpPr>
      <dsp:spPr>
        <a:xfrm rot="5400000">
          <a:off x="3318200" y="927499"/>
          <a:ext cx="825103" cy="3511296"/>
        </a:xfrm>
        <a:prstGeom prst="round2Same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en-US" sz="1100" kern="1200"/>
            <a:t>Tablet Becomes Integral.  Must Keep With You</a:t>
          </a:r>
        </a:p>
        <a:p>
          <a:pPr marL="57150" lvl="1" indent="-57150" algn="l" defTabSz="488950">
            <a:lnSpc>
              <a:spcPct val="90000"/>
            </a:lnSpc>
            <a:spcBef>
              <a:spcPct val="0"/>
            </a:spcBef>
            <a:spcAft>
              <a:spcPct val="15000"/>
            </a:spcAft>
            <a:buChar char="••"/>
          </a:pPr>
          <a:r>
            <a:rPr lang="en-US" sz="1100" kern="1200"/>
            <a:t>Must Have Sole "Gatekeeper" of E-Documents</a:t>
          </a:r>
        </a:p>
        <a:p>
          <a:pPr marL="57150" lvl="1" indent="-57150" algn="l" defTabSz="488950">
            <a:lnSpc>
              <a:spcPct val="90000"/>
            </a:lnSpc>
            <a:spcBef>
              <a:spcPct val="0"/>
            </a:spcBef>
            <a:spcAft>
              <a:spcPct val="15000"/>
            </a:spcAft>
            <a:buChar char="••"/>
          </a:pPr>
          <a:r>
            <a:rPr lang="en-US" sz="1100" kern="1200"/>
            <a:t>Roadblocks with Technology (3D Model, Opening File Types)</a:t>
          </a:r>
        </a:p>
      </dsp:txBody>
      <dsp:txXfrm rot="-5400000">
        <a:off x="1975104" y="2310873"/>
        <a:ext cx="3471018" cy="744547"/>
      </dsp:txXfrm>
    </dsp:sp>
    <dsp:sp modelId="{7F8545C3-78DC-4B6E-9395-0AD00DCFCA4C}">
      <dsp:nvSpPr>
        <dsp:cNvPr id="0" name=""/>
        <dsp:cNvSpPr/>
      </dsp:nvSpPr>
      <dsp:spPr>
        <a:xfrm>
          <a:off x="0" y="2167458"/>
          <a:ext cx="1975104" cy="1031378"/>
        </a:xfrm>
        <a:prstGeom prst="round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n-US" sz="1900" kern="1200"/>
            <a:t>Lessons Learned</a:t>
          </a:r>
        </a:p>
      </dsp:txBody>
      <dsp:txXfrm>
        <a:off x="50348" y="2217806"/>
        <a:ext cx="1874408" cy="9306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3CB7CB-CC14-2141-A84E-1F97A3F7F1DF}">
      <dsp:nvSpPr>
        <dsp:cNvPr id="0" name=""/>
        <dsp:cNvSpPr/>
      </dsp:nvSpPr>
      <dsp:spPr>
        <a:xfrm>
          <a:off x="0" y="485774"/>
          <a:ext cx="1714499" cy="1028700"/>
        </a:xfrm>
        <a:prstGeom prst="rect">
          <a:avLst/>
        </a:prstGeom>
        <a:solidFill>
          <a:schemeClr val="accent6"/>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Accessing Drawings </a:t>
          </a:r>
          <a:r>
            <a:rPr lang="en-US" sz="1800" kern="1200" dirty="0"/>
            <a:t>in the Field</a:t>
          </a:r>
        </a:p>
      </dsp:txBody>
      <dsp:txXfrm>
        <a:off x="0" y="485774"/>
        <a:ext cx="1714499" cy="1028700"/>
      </dsp:txXfrm>
    </dsp:sp>
    <dsp:sp modelId="{CB1A1990-0411-0645-A790-E1D6B7B1222A}">
      <dsp:nvSpPr>
        <dsp:cNvPr id="0" name=""/>
        <dsp:cNvSpPr/>
      </dsp:nvSpPr>
      <dsp:spPr>
        <a:xfrm>
          <a:off x="1885950" y="485774"/>
          <a:ext cx="1714499" cy="1028700"/>
        </a:xfrm>
        <a:prstGeom prst="rect">
          <a:avLst/>
        </a:prstGeom>
        <a:solidFill>
          <a:schemeClr val="accent6"/>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a:t>Coordination in the Field</a:t>
          </a:r>
        </a:p>
      </dsp:txBody>
      <dsp:txXfrm>
        <a:off x="1885950" y="485774"/>
        <a:ext cx="1714499" cy="1028700"/>
      </dsp:txXfrm>
    </dsp:sp>
    <dsp:sp modelId="{0D14CBE9-3578-BC42-ACC2-FEB9A8642E99}">
      <dsp:nvSpPr>
        <dsp:cNvPr id="0" name=""/>
        <dsp:cNvSpPr/>
      </dsp:nvSpPr>
      <dsp:spPr>
        <a:xfrm>
          <a:off x="3771900" y="485774"/>
          <a:ext cx="1714499" cy="1028700"/>
        </a:xfrm>
        <a:prstGeom prst="rect">
          <a:avLst/>
        </a:prstGeom>
        <a:solidFill>
          <a:schemeClr val="accent6"/>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a:t>Documenting Field Issues</a:t>
          </a:r>
        </a:p>
      </dsp:txBody>
      <dsp:txXfrm>
        <a:off x="3771900" y="485774"/>
        <a:ext cx="1714499" cy="1028700"/>
      </dsp:txXfrm>
    </dsp:sp>
    <dsp:sp modelId="{DDB73419-9FBF-E344-9950-684F8FC2B1D2}">
      <dsp:nvSpPr>
        <dsp:cNvPr id="0" name=""/>
        <dsp:cNvSpPr/>
      </dsp:nvSpPr>
      <dsp:spPr>
        <a:xfrm>
          <a:off x="0" y="1685925"/>
          <a:ext cx="1714499" cy="1028700"/>
        </a:xfrm>
        <a:prstGeom prst="rect">
          <a:avLst/>
        </a:prstGeom>
        <a:solidFill>
          <a:schemeClr val="accent6"/>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a:t>Email and Correspondence</a:t>
          </a:r>
        </a:p>
      </dsp:txBody>
      <dsp:txXfrm>
        <a:off x="0" y="1685925"/>
        <a:ext cx="1714499" cy="1028700"/>
      </dsp:txXfrm>
    </dsp:sp>
    <dsp:sp modelId="{3883FB17-61E5-9345-B5B1-62AB0781AB50}">
      <dsp:nvSpPr>
        <dsp:cNvPr id="0" name=""/>
        <dsp:cNvSpPr/>
      </dsp:nvSpPr>
      <dsp:spPr>
        <a:xfrm>
          <a:off x="1885950" y="1685925"/>
          <a:ext cx="1714499" cy="1028700"/>
        </a:xfrm>
        <a:prstGeom prst="rect">
          <a:avLst/>
        </a:prstGeom>
        <a:solidFill>
          <a:schemeClr val="accent6"/>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a:t>Safety Evaluations</a:t>
          </a:r>
        </a:p>
      </dsp:txBody>
      <dsp:txXfrm>
        <a:off x="1885950" y="1685925"/>
        <a:ext cx="1714499" cy="1028700"/>
      </dsp:txXfrm>
    </dsp:sp>
    <dsp:sp modelId="{4979C22B-2555-8E41-A220-8B9AB62213F9}">
      <dsp:nvSpPr>
        <dsp:cNvPr id="0" name=""/>
        <dsp:cNvSpPr/>
      </dsp:nvSpPr>
      <dsp:spPr>
        <a:xfrm>
          <a:off x="3771900" y="1685925"/>
          <a:ext cx="1714499" cy="1028700"/>
        </a:xfrm>
        <a:prstGeom prst="rect">
          <a:avLst/>
        </a:prstGeom>
        <a:solidFill>
          <a:schemeClr val="accent6"/>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a:t>Daily Forms and Checklists</a:t>
          </a:r>
        </a:p>
      </dsp:txBody>
      <dsp:txXfrm>
        <a:off x="3771900" y="1685925"/>
        <a:ext cx="1714499" cy="102870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00E78A07-0F2D-4560-8523-67BED32FBD5A}" type="datetimeFigureOut">
              <a:rPr lang="en-US" smtClean="0"/>
              <a:pPr/>
              <a:t>4/25/2013</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FEAEDDF4-37DF-4A61-A639-2E433C8FF2F8}" type="slidenum">
              <a:rPr lang="en-US" smtClean="0"/>
              <a:pPr/>
              <a:t>‹#›</a:t>
            </a:fld>
            <a:endParaRPr lang="en-US"/>
          </a:p>
        </p:txBody>
      </p:sp>
    </p:spTree>
    <p:extLst>
      <p:ext uri="{BB962C8B-B14F-4D97-AF65-F5344CB8AC3E}">
        <p14:creationId xmlns:p14="http://schemas.microsoft.com/office/powerpoint/2010/main" val="6576851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D694AAA4-D7F5-4616-AB3E-8AD78D812348}" type="datetimeFigureOut">
              <a:rPr lang="en-US" smtClean="0"/>
              <a:pPr/>
              <a:t>4/25/2013</a:t>
            </a:fld>
            <a:endParaRPr lang="en-US"/>
          </a:p>
        </p:txBody>
      </p:sp>
      <p:sp>
        <p:nvSpPr>
          <p:cNvPr id="4" name="Slide Image Placeholder 3"/>
          <p:cNvSpPr>
            <a:spLocks noGrp="1" noRot="1" noChangeAspect="1"/>
          </p:cNvSpPr>
          <p:nvPr>
            <p:ph type="sldImg" idx="2"/>
          </p:nvPr>
        </p:nvSpPr>
        <p:spPr>
          <a:xfrm>
            <a:off x="-3543300" y="720725"/>
            <a:ext cx="14400213"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9D54B9FD-2E89-4350-998D-E0E9E91B7828}" type="slidenum">
              <a:rPr lang="en-US" smtClean="0"/>
              <a:pPr/>
              <a:t>‹#›</a:t>
            </a:fld>
            <a:endParaRPr lang="en-US"/>
          </a:p>
        </p:txBody>
      </p:sp>
    </p:spTree>
    <p:extLst>
      <p:ext uri="{BB962C8B-B14F-4D97-AF65-F5344CB8AC3E}">
        <p14:creationId xmlns:p14="http://schemas.microsoft.com/office/powerpoint/2010/main" val="1212642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Personal Introduction:  Name, Construction</a:t>
            </a:r>
            <a:r>
              <a:rPr lang="en-US" baseline="0" dirty="0" smtClean="0"/>
              <a:t> Management, Plans for after Graduation</a:t>
            </a:r>
            <a:endParaRPr lang="en-US" dirty="0"/>
          </a:p>
        </p:txBody>
      </p:sp>
      <p:sp>
        <p:nvSpPr>
          <p:cNvPr id="4" name="Slide Number Placeholder 3"/>
          <p:cNvSpPr>
            <a:spLocks noGrp="1"/>
          </p:cNvSpPr>
          <p:nvPr>
            <p:ph type="sldNum" sz="quarter" idx="10"/>
          </p:nvPr>
        </p:nvSpPr>
        <p:spPr/>
        <p:txBody>
          <a:bodyPr/>
          <a:lstStyle/>
          <a:p>
            <a:fld id="{9D54B9FD-2E89-4350-998D-E0E9E91B7828}"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Schedule and Cost quote</a:t>
            </a:r>
            <a:r>
              <a:rPr lang="en-US" baseline="0" dirty="0" smtClean="0"/>
              <a:t> given by business development manager at Clark Pacific</a:t>
            </a:r>
            <a:endParaRPr lang="en-US" dirty="0"/>
          </a:p>
        </p:txBody>
      </p:sp>
      <p:sp>
        <p:nvSpPr>
          <p:cNvPr id="4" name="Slide Number Placeholder 3"/>
          <p:cNvSpPr>
            <a:spLocks noGrp="1"/>
          </p:cNvSpPr>
          <p:nvPr>
            <p:ph type="sldNum" sz="quarter" idx="10"/>
          </p:nvPr>
        </p:nvSpPr>
        <p:spPr/>
        <p:txBody>
          <a:bodyPr/>
          <a:lstStyle/>
          <a:p>
            <a:fld id="{9D54B9FD-2E89-4350-998D-E0E9E91B7828}"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54B9FD-2E89-4350-998D-E0E9E91B7828}"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54B9FD-2E89-4350-998D-E0E9E91B7828}"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54B9FD-2E89-4350-998D-E0E9E91B7828}"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Decrease in scaffolding</a:t>
            </a:r>
            <a:r>
              <a:rPr lang="en-US" baseline="0" dirty="0" smtClean="0"/>
              <a:t> costs, reduction in schedule, increase in crane costs</a:t>
            </a:r>
            <a:endParaRPr lang="en-US" dirty="0"/>
          </a:p>
        </p:txBody>
      </p:sp>
      <p:sp>
        <p:nvSpPr>
          <p:cNvPr id="4" name="Slide Number Placeholder 3"/>
          <p:cNvSpPr>
            <a:spLocks noGrp="1"/>
          </p:cNvSpPr>
          <p:nvPr>
            <p:ph type="sldNum" sz="quarter" idx="10"/>
          </p:nvPr>
        </p:nvSpPr>
        <p:spPr/>
        <p:txBody>
          <a:bodyPr/>
          <a:lstStyle/>
          <a:p>
            <a:fld id="{9D54B9FD-2E89-4350-998D-E0E9E91B7828}"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Save cost and reduce schedule allowing the building to be in use sooner thus generating profits</a:t>
            </a:r>
            <a:r>
              <a:rPr lang="en-US" baseline="0" dirty="0" smtClean="0"/>
              <a:t> sooner.  Creates buffer period in schedule</a:t>
            </a:r>
            <a:endParaRPr lang="en-US" dirty="0"/>
          </a:p>
        </p:txBody>
      </p:sp>
      <p:sp>
        <p:nvSpPr>
          <p:cNvPr id="4" name="Slide Number Placeholder 3"/>
          <p:cNvSpPr>
            <a:spLocks noGrp="1"/>
          </p:cNvSpPr>
          <p:nvPr>
            <p:ph type="sldNum" sz="quarter" idx="10"/>
          </p:nvPr>
        </p:nvSpPr>
        <p:spPr/>
        <p:txBody>
          <a:bodyPr/>
          <a:lstStyle/>
          <a:p>
            <a:fld id="{9D54B9FD-2E89-4350-998D-E0E9E91B7828}"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54B9FD-2E89-4350-998D-E0E9E91B7828}"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do we modularize this building most efficiently?  How do we plan</a:t>
            </a:r>
            <a:r>
              <a:rPr lang="en-US" baseline="0" dirty="0" smtClean="0"/>
              <a:t> for the necessary supplies?  How do we schedule this activity?  How will it be erected?</a:t>
            </a:r>
            <a:endParaRPr lang="en-US" dirty="0"/>
          </a:p>
        </p:txBody>
      </p:sp>
      <p:sp>
        <p:nvSpPr>
          <p:cNvPr id="4" name="Slide Number Placeholder 3"/>
          <p:cNvSpPr>
            <a:spLocks noGrp="1"/>
          </p:cNvSpPr>
          <p:nvPr>
            <p:ph type="sldNum" sz="quarter" idx="10"/>
          </p:nvPr>
        </p:nvSpPr>
        <p:spPr/>
        <p:txBody>
          <a:bodyPr/>
          <a:lstStyle/>
          <a:p>
            <a:fld id="{9D54B9FD-2E89-4350-998D-E0E9E91B7828}"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D54B9FD-2E89-4350-998D-E0E9E91B7828}"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54B9FD-2E89-4350-998D-E0E9E91B7828}"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54B9FD-2E89-4350-998D-E0E9E91B7828}"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Helped to quantify</a:t>
            </a:r>
            <a:r>
              <a:rPr lang="en-US" baseline="0" dirty="0" smtClean="0"/>
              <a:t> the materials and duration of the activity</a:t>
            </a:r>
            <a:endParaRPr lang="en-US" dirty="0"/>
          </a:p>
        </p:txBody>
      </p:sp>
      <p:sp>
        <p:nvSpPr>
          <p:cNvPr id="4" name="Slide Number Placeholder 3"/>
          <p:cNvSpPr>
            <a:spLocks noGrp="1"/>
          </p:cNvSpPr>
          <p:nvPr>
            <p:ph type="sldNum" sz="quarter" idx="10"/>
          </p:nvPr>
        </p:nvSpPr>
        <p:spPr/>
        <p:txBody>
          <a:bodyPr/>
          <a:lstStyle/>
          <a:p>
            <a:fld id="{9D54B9FD-2E89-4350-998D-E0E9E91B7828}"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54B9FD-2E89-4350-998D-E0E9E91B7828}"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54B9FD-2E89-4350-998D-E0E9E91B7828}"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54B9FD-2E89-4350-998D-E0E9E91B7828}"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54B9FD-2E89-4350-998D-E0E9E91B7828}"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Sized the beam</a:t>
            </a:r>
            <a:r>
              <a:rPr lang="en-US" baseline="0" dirty="0" smtClean="0"/>
              <a:t> for the largest forces it would see &gt;&gt; used largest panel for calculations</a:t>
            </a:r>
            <a:endParaRPr lang="en-US" dirty="0"/>
          </a:p>
        </p:txBody>
      </p:sp>
      <p:sp>
        <p:nvSpPr>
          <p:cNvPr id="4" name="Slide Number Placeholder 3"/>
          <p:cNvSpPr>
            <a:spLocks noGrp="1"/>
          </p:cNvSpPr>
          <p:nvPr>
            <p:ph type="sldNum" sz="quarter" idx="10"/>
          </p:nvPr>
        </p:nvSpPr>
        <p:spPr/>
        <p:txBody>
          <a:bodyPr/>
          <a:lstStyle/>
          <a:p>
            <a:fld id="{9D54B9FD-2E89-4350-998D-E0E9E91B7828}"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54B9FD-2E89-4350-998D-E0E9E91B7828}"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project team finds out that they are only a few </a:t>
            </a:r>
            <a:r>
              <a:rPr lang="en-US" baseline="0" dirty="0" err="1" smtClean="0"/>
              <a:t>leed</a:t>
            </a:r>
            <a:r>
              <a:rPr lang="en-US" baseline="0" dirty="0" smtClean="0"/>
              <a:t> credits away from </a:t>
            </a:r>
            <a:r>
              <a:rPr lang="en-US" baseline="0" dirty="0" err="1" smtClean="0"/>
              <a:t>leed</a:t>
            </a:r>
            <a:r>
              <a:rPr lang="en-US" baseline="0" dirty="0" smtClean="0"/>
              <a:t> gold.  Owner decides it might be worth it if appropriate solution is found.</a:t>
            </a:r>
            <a:endParaRPr lang="en-US" dirty="0"/>
          </a:p>
        </p:txBody>
      </p:sp>
      <p:sp>
        <p:nvSpPr>
          <p:cNvPr id="4" name="Slide Number Placeholder 3"/>
          <p:cNvSpPr>
            <a:spLocks noGrp="1"/>
          </p:cNvSpPr>
          <p:nvPr>
            <p:ph type="sldNum" sz="quarter" idx="10"/>
          </p:nvPr>
        </p:nvSpPr>
        <p:spPr/>
        <p:txBody>
          <a:bodyPr/>
          <a:lstStyle/>
          <a:p>
            <a:fld id="{9D54B9FD-2E89-4350-998D-E0E9E91B7828}"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D54B9FD-2E89-4350-998D-E0E9E91B7828}"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project team finds out that they are only a few </a:t>
            </a:r>
            <a:r>
              <a:rPr lang="en-US" baseline="0" dirty="0" err="1" smtClean="0"/>
              <a:t>leed</a:t>
            </a:r>
            <a:r>
              <a:rPr lang="en-US" baseline="0" dirty="0" smtClean="0"/>
              <a:t> credits away from </a:t>
            </a:r>
            <a:r>
              <a:rPr lang="en-US" baseline="0" dirty="0" err="1" smtClean="0"/>
              <a:t>leed</a:t>
            </a:r>
            <a:r>
              <a:rPr lang="en-US" baseline="0" dirty="0" smtClean="0"/>
              <a:t> gold.  Owner decides it might be worth it if appropriate solution is found.</a:t>
            </a:r>
            <a:endParaRPr lang="en-US" dirty="0"/>
          </a:p>
        </p:txBody>
      </p:sp>
      <p:sp>
        <p:nvSpPr>
          <p:cNvPr id="4" name="Slide Number Placeholder 3"/>
          <p:cNvSpPr>
            <a:spLocks noGrp="1"/>
          </p:cNvSpPr>
          <p:nvPr>
            <p:ph type="sldNum" sz="quarter" idx="10"/>
          </p:nvPr>
        </p:nvSpPr>
        <p:spPr/>
        <p:txBody>
          <a:bodyPr/>
          <a:lstStyle/>
          <a:p>
            <a:fld id="{9D54B9FD-2E89-4350-998D-E0E9E91B7828}"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54B9FD-2E89-4350-998D-E0E9E91B7828}"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D54B9FD-2E89-4350-998D-E0E9E91B7828}"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54B9FD-2E89-4350-998D-E0E9E91B7828}"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54B9FD-2E89-4350-998D-E0E9E91B7828}"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Key notes: Module picked</a:t>
            </a:r>
            <a:r>
              <a:rPr lang="en-US" baseline="0" dirty="0" smtClean="0"/>
              <a:t> based on best cost for highest efficiency, inverter picked in order to have one central connection point, ballast racking system chosen to reduce roof penetrations and ease installation.  11 degree tilt in order to fit more panels</a:t>
            </a:r>
            <a:endParaRPr lang="en-US" dirty="0"/>
          </a:p>
        </p:txBody>
      </p:sp>
      <p:sp>
        <p:nvSpPr>
          <p:cNvPr id="4" name="Slide Number Placeholder 3"/>
          <p:cNvSpPr>
            <a:spLocks noGrp="1"/>
          </p:cNvSpPr>
          <p:nvPr>
            <p:ph type="sldNum" sz="quarter" idx="10"/>
          </p:nvPr>
        </p:nvSpPr>
        <p:spPr/>
        <p:txBody>
          <a:bodyPr/>
          <a:lstStyle/>
          <a:p>
            <a:fld id="{9D54B9FD-2E89-4350-998D-E0E9E91B7828}"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54B9FD-2E89-4350-998D-E0E9E91B7828}"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D54B9FD-2E89-4350-998D-E0E9E91B7828}"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54B9FD-2E89-4350-998D-E0E9E91B7828}"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Construction Concerns:</a:t>
            </a:r>
            <a:r>
              <a:rPr lang="en-US" baseline="0" dirty="0" smtClean="0"/>
              <a:t>  racking and roof, organization based on space, balancing systems</a:t>
            </a:r>
            <a:endParaRPr lang="en-US" dirty="0"/>
          </a:p>
        </p:txBody>
      </p:sp>
      <p:sp>
        <p:nvSpPr>
          <p:cNvPr id="4" name="Slide Number Placeholder 3"/>
          <p:cNvSpPr>
            <a:spLocks noGrp="1"/>
          </p:cNvSpPr>
          <p:nvPr>
            <p:ph type="sldNum" sz="quarter" idx="10"/>
          </p:nvPr>
        </p:nvSpPr>
        <p:spPr/>
        <p:txBody>
          <a:bodyPr/>
          <a:lstStyle/>
          <a:p>
            <a:fld id="{9D54B9FD-2E89-4350-998D-E0E9E91B7828}"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much shading, not large enough system or production.  If owner does feel as though it is worth it to attain LEED Gold, then go for it</a:t>
            </a:r>
            <a:endParaRPr lang="en-US" dirty="0"/>
          </a:p>
        </p:txBody>
      </p:sp>
      <p:sp>
        <p:nvSpPr>
          <p:cNvPr id="4" name="Slide Number Placeholder 3"/>
          <p:cNvSpPr>
            <a:spLocks noGrp="1"/>
          </p:cNvSpPr>
          <p:nvPr>
            <p:ph type="sldNum" sz="quarter" idx="10"/>
          </p:nvPr>
        </p:nvSpPr>
        <p:spPr/>
        <p:txBody>
          <a:bodyPr/>
          <a:lstStyle/>
          <a:p>
            <a:fld id="{9D54B9FD-2E89-4350-998D-E0E9E91B7828}"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54B9FD-2E89-4350-998D-E0E9E91B7828}"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54B9FD-2E89-4350-998D-E0E9E91B7828}"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54B9FD-2E89-4350-998D-E0E9E91B7828}"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54B9FD-2E89-4350-998D-E0E9E91B7828}"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54B9FD-2E89-4350-998D-E0E9E91B7828}"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54B9FD-2E89-4350-998D-E0E9E91B7828}"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54B9FD-2E89-4350-998D-E0E9E91B7828}"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54B9FD-2E89-4350-998D-E0E9E91B7828}"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D54B9FD-2E89-4350-998D-E0E9E91B7828}"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54B9FD-2E89-4350-998D-E0E9E91B7828}"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54B9FD-2E89-4350-998D-E0E9E91B7828}" type="slidenum">
              <a:rPr lang="en-US" smtClean="0"/>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54B9FD-2E89-4350-998D-E0E9E91B7828}"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54B9FD-2E89-4350-998D-E0E9E91B7828}"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54B9FD-2E89-4350-998D-E0E9E91B7828}" type="slidenum">
              <a:rPr lang="en-US" smtClean="0"/>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54B9FD-2E89-4350-998D-E0E9E91B7828}" type="slidenum">
              <a:rPr lang="en-US" smtClean="0"/>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54B9FD-2E89-4350-998D-E0E9E91B7828}" type="slidenum">
              <a:rPr lang="en-US" smtClean="0"/>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54B9FD-2E89-4350-998D-E0E9E91B7828}" type="slidenum">
              <a:rPr lang="en-US" smtClean="0"/>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54B9FD-2E89-4350-998D-E0E9E91B7828}" type="slidenum">
              <a:rPr lang="en-US" smtClean="0"/>
              <a:pPr/>
              <a:t>54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54B9FD-2E89-4350-998D-E0E9E91B7828}"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54B9FD-2E89-4350-998D-E0E9E91B7828}"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54B9FD-2E89-4350-998D-E0E9E91B7828}"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Chosen based on industry references. Prefabricated off-site</a:t>
            </a:r>
            <a:r>
              <a:rPr lang="en-US" baseline="0" dirty="0" smtClean="0"/>
              <a:t> and brought in</a:t>
            </a:r>
            <a:endParaRPr lang="en-US" dirty="0"/>
          </a:p>
        </p:txBody>
      </p:sp>
      <p:sp>
        <p:nvSpPr>
          <p:cNvPr id="4" name="Slide Number Placeholder 3"/>
          <p:cNvSpPr>
            <a:spLocks noGrp="1"/>
          </p:cNvSpPr>
          <p:nvPr>
            <p:ph type="sldNum" sz="quarter" idx="10"/>
          </p:nvPr>
        </p:nvSpPr>
        <p:spPr/>
        <p:txBody>
          <a:bodyPr/>
          <a:lstStyle/>
          <a:p>
            <a:fld id="{9D54B9FD-2E89-4350-998D-E0E9E91B7828}"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2130428"/>
            <a:ext cx="23317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4114800" y="3886200"/>
            <a:ext cx="19202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F1A0C70-2694-460C-80F1-4BF10E80BE9B}" type="datetimeFigureOut">
              <a:rPr lang="en-US"/>
              <a:pPr>
                <a:defRPr/>
              </a:pPr>
              <a:t>4/25/2013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9F4C19F-B44D-4035-827E-C4F9479107CD}"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BA4C64B-E719-44F7-89BD-6F142EBA48BA}" type="datetimeFigureOut">
              <a:rPr lang="en-US"/>
              <a:pPr>
                <a:defRPr/>
              </a:pPr>
              <a:t>4/25/2013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DB98930-75DB-45F6-B038-8BEFAA5B9993}"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9888200" y="274641"/>
            <a:ext cx="6172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1600" y="274641"/>
            <a:ext cx="18059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EDD6545-F51A-45CA-A9C3-ABF6B3258E31}" type="datetimeFigureOut">
              <a:rPr lang="en-US"/>
              <a:pPr>
                <a:defRPr/>
              </a:pPr>
              <a:t>4/25/2013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CAE2DA5-2B5D-48DA-AD67-3B5A53EB6DF3}"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6741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FC23C40-409C-4575-A828-6166FB46A99D}" type="datetimeFigureOut">
              <a:rPr lang="en-US"/>
              <a:pPr>
                <a:defRPr/>
              </a:pPr>
              <a:t>4/25/2013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A8D029E-02C9-4A59-9E0C-68E68CAD6B55}"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66939" y="4406903"/>
            <a:ext cx="23317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2166939" y="2906713"/>
            <a:ext cx="23317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B29F76C-2DBF-43F2-A505-F184BDCA5867}" type="datetimeFigureOut">
              <a:rPr lang="en-US"/>
              <a:pPr>
                <a:defRPr/>
              </a:pPr>
              <a:t>4/25/2013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0DB1CA9-3B7D-4E3E-A236-A0331741C0B9}"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1600203"/>
            <a:ext cx="12115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3944600" y="1600203"/>
            <a:ext cx="12115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53505F5-6892-4B83-B23C-5B340884BC58}" type="datetimeFigureOut">
              <a:rPr lang="en-US"/>
              <a:pPr>
                <a:defRPr/>
              </a:pPr>
              <a:t>4/25/2013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3D6720B-7999-4402-8B3F-D88312BE06EF}"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1535113"/>
            <a:ext cx="1212056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71600" y="2174875"/>
            <a:ext cx="1212056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3935078" y="1535113"/>
            <a:ext cx="12125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13935078" y="2174875"/>
            <a:ext cx="12125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89370A3-CFC6-4C40-B66A-CD847FF96BE5}" type="datetimeFigureOut">
              <a:rPr lang="en-US"/>
              <a:pPr>
                <a:defRPr/>
              </a:pPr>
              <a:t>4/25/2013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5A91E86-3F6C-453A-8FAC-C5E528BB504B}"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37597D5-7DAC-4A65-8107-2235642653BA}" type="datetimeFigureOut">
              <a:rPr lang="en-US"/>
              <a:pPr>
                <a:defRPr/>
              </a:pPr>
              <a:t>4/25/2013</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28BF1FD-4622-4CF3-AEB6-A4FA4CA7BB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EA727C4-56E5-4F42-8E85-2646A2D669C4}" type="datetimeFigureOut">
              <a:rPr lang="en-US"/>
              <a:pPr>
                <a:defRPr/>
              </a:pPr>
              <a:t>4/25/2013</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55C6C05-D345-4A8F-915E-ABF39F5E3B46}"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71603" y="273050"/>
            <a:ext cx="9024939"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0725150" y="273053"/>
            <a:ext cx="153352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371603" y="1435103"/>
            <a:ext cx="90249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F8AED00-12C6-4508-829E-A817CF004EF5}" type="datetimeFigureOut">
              <a:rPr lang="en-US"/>
              <a:pPr>
                <a:defRPr/>
              </a:pPr>
              <a:t>4/25/2013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EB84472-4A62-4808-9426-3BF391A3482C}"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76864" y="4800600"/>
            <a:ext cx="16459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5376864" y="612775"/>
            <a:ext cx="16459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5376864" y="5367338"/>
            <a:ext cx="16459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0E549FB-E971-461A-91E6-2CBBE95A3406}" type="datetimeFigureOut">
              <a:rPr lang="en-US"/>
              <a:pPr>
                <a:defRPr/>
              </a:pPr>
              <a:t>4/25/2013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FC2AB17-0FA7-400B-83A0-DC9E4A15B069}"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6" descr="darkaurora.png"/>
          <p:cNvPicPr>
            <a:picLocks noChangeAspect="1"/>
          </p:cNvPicPr>
          <p:nvPr/>
        </p:nvPicPr>
        <p:blipFill>
          <a:blip r:embed="rId14"/>
          <a:srcRect/>
          <a:stretch>
            <a:fillRect/>
          </a:stretch>
        </p:blipFill>
        <p:spPr bwMode="auto">
          <a:xfrm>
            <a:off x="0" y="0"/>
            <a:ext cx="27432000" cy="6858000"/>
          </a:xfrm>
          <a:prstGeom prst="rect">
            <a:avLst/>
          </a:prstGeom>
          <a:noFill/>
          <a:ln w="9525">
            <a:noFill/>
            <a:miter lim="800000"/>
            <a:headEnd/>
            <a:tailEnd/>
          </a:ln>
        </p:spPr>
      </p:pic>
      <p:sp>
        <p:nvSpPr>
          <p:cNvPr id="1027" name="Title Placeholder 1"/>
          <p:cNvSpPr>
            <a:spLocks noGrp="1"/>
          </p:cNvSpPr>
          <p:nvPr>
            <p:ph type="title"/>
          </p:nvPr>
        </p:nvSpPr>
        <p:spPr bwMode="auto">
          <a:xfrm>
            <a:off x="1371600" y="274638"/>
            <a:ext cx="24688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1371600" y="1600203"/>
            <a:ext cx="24688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1371600" y="6356353"/>
            <a:ext cx="6400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7409ECAA-CB94-4A73-A047-21F628D5A97E}" type="datetimeFigureOut">
              <a:rPr lang="en-US"/>
              <a:pPr>
                <a:defRPr/>
              </a:pPr>
              <a:t>4/25/2013</a:t>
            </a:fld>
            <a:endParaRPr lang="en-US" dirty="0"/>
          </a:p>
        </p:txBody>
      </p:sp>
      <p:sp>
        <p:nvSpPr>
          <p:cNvPr id="5" name="Footer Placeholder 4"/>
          <p:cNvSpPr>
            <a:spLocks noGrp="1"/>
          </p:cNvSpPr>
          <p:nvPr>
            <p:ph type="ftr" sz="quarter" idx="3"/>
          </p:nvPr>
        </p:nvSpPr>
        <p:spPr>
          <a:xfrm>
            <a:off x="9372600" y="6356353"/>
            <a:ext cx="8686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19659600" y="6356353"/>
            <a:ext cx="6400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86CD091C-B60C-499A-9FB7-409D79B8B997}"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1" fontAlgn="base" hangingPunct="1">
        <a:spcBef>
          <a:spcPct val="0"/>
        </a:spcBef>
        <a:spcAft>
          <a:spcPct val="0"/>
        </a:spcAft>
        <a:defRPr sz="4400" kern="1200">
          <a:solidFill>
            <a:schemeClr val="bg1"/>
          </a:solidFill>
          <a:latin typeface="+mj-lt"/>
          <a:ea typeface="+mj-ea"/>
          <a:cs typeface="+mj-cs"/>
        </a:defRPr>
      </a:lvl1pPr>
      <a:lvl2pPr algn="ctr" rtl="0" eaLnBrk="1" fontAlgn="base" hangingPunct="1">
        <a:spcBef>
          <a:spcPct val="0"/>
        </a:spcBef>
        <a:spcAft>
          <a:spcPct val="0"/>
        </a:spcAft>
        <a:defRPr sz="4400">
          <a:solidFill>
            <a:schemeClr val="bg1"/>
          </a:solidFill>
          <a:latin typeface="Calibri" pitchFamily="34" charset="0"/>
        </a:defRPr>
      </a:lvl2pPr>
      <a:lvl3pPr algn="ctr" rtl="0" eaLnBrk="1" fontAlgn="base" hangingPunct="1">
        <a:spcBef>
          <a:spcPct val="0"/>
        </a:spcBef>
        <a:spcAft>
          <a:spcPct val="0"/>
        </a:spcAft>
        <a:defRPr sz="4400">
          <a:solidFill>
            <a:schemeClr val="bg1"/>
          </a:solidFill>
          <a:latin typeface="Calibri" pitchFamily="34" charset="0"/>
        </a:defRPr>
      </a:lvl3pPr>
      <a:lvl4pPr algn="ctr" rtl="0" eaLnBrk="1" fontAlgn="base" hangingPunct="1">
        <a:spcBef>
          <a:spcPct val="0"/>
        </a:spcBef>
        <a:spcAft>
          <a:spcPct val="0"/>
        </a:spcAft>
        <a:defRPr sz="4400">
          <a:solidFill>
            <a:schemeClr val="bg1"/>
          </a:solidFill>
          <a:latin typeface="Calibri" pitchFamily="34" charset="0"/>
        </a:defRPr>
      </a:lvl4pPr>
      <a:lvl5pPr algn="ctr" rtl="0" eaLnBrk="1" fontAlgn="base" hangingPunct="1">
        <a:spcBef>
          <a:spcPct val="0"/>
        </a:spcBef>
        <a:spcAft>
          <a:spcPct val="0"/>
        </a:spcAft>
        <a:defRPr sz="4400">
          <a:solidFill>
            <a:schemeClr val="bg1"/>
          </a:solidFill>
          <a:latin typeface="Calibri" pitchFamily="34" charset="0"/>
        </a:defRPr>
      </a:lvl5pPr>
      <a:lvl6pPr marL="457200" algn="ctr" rtl="0" eaLnBrk="1" fontAlgn="base" hangingPunct="1">
        <a:spcBef>
          <a:spcPct val="0"/>
        </a:spcBef>
        <a:spcAft>
          <a:spcPct val="0"/>
        </a:spcAft>
        <a:defRPr sz="4400">
          <a:solidFill>
            <a:schemeClr val="bg1"/>
          </a:solidFill>
          <a:latin typeface="Calibri" pitchFamily="34" charset="0"/>
        </a:defRPr>
      </a:lvl6pPr>
      <a:lvl7pPr marL="914400" algn="ctr" rtl="0" eaLnBrk="1" fontAlgn="base" hangingPunct="1">
        <a:spcBef>
          <a:spcPct val="0"/>
        </a:spcBef>
        <a:spcAft>
          <a:spcPct val="0"/>
        </a:spcAft>
        <a:defRPr sz="4400">
          <a:solidFill>
            <a:schemeClr val="bg1"/>
          </a:solidFill>
          <a:latin typeface="Calibri" pitchFamily="34" charset="0"/>
        </a:defRPr>
      </a:lvl7pPr>
      <a:lvl8pPr marL="1371600" algn="ctr" rtl="0" eaLnBrk="1" fontAlgn="base" hangingPunct="1">
        <a:spcBef>
          <a:spcPct val="0"/>
        </a:spcBef>
        <a:spcAft>
          <a:spcPct val="0"/>
        </a:spcAft>
        <a:defRPr sz="4400">
          <a:solidFill>
            <a:schemeClr val="bg1"/>
          </a:solidFill>
          <a:latin typeface="Calibri" pitchFamily="34" charset="0"/>
        </a:defRPr>
      </a:lvl8pPr>
      <a:lvl9pPr marL="1828800" algn="ctr" rtl="0" eaLnBrk="1" fontAlgn="base" hangingPunct="1">
        <a:spcBef>
          <a:spcPct val="0"/>
        </a:spcBef>
        <a:spcAft>
          <a:spcPct val="0"/>
        </a:spcAft>
        <a:defRPr sz="4400">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bg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bg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bg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bg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7.jpeg"/><Relationship Id="rId7"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29.PNG"/><Relationship Id="rId4" Type="http://schemas.openxmlformats.org/officeDocument/2006/relationships/image" Target="../media/image24.PNG"/><Relationship Id="rId9"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19.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6.jpeg"/><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image" Target="../media/image37.PNG"/></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40.png"/><Relationship Id="rId4" Type="http://schemas.openxmlformats.org/officeDocument/2006/relationships/image" Target="../media/image39.png"/></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42.png"/><Relationship Id="rId4" Type="http://schemas.openxmlformats.org/officeDocument/2006/relationships/image" Target="../media/image41.png"/></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3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3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3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49.png"/></Relationships>
</file>

<file path=ppt/slides/_rels/slide3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7.jpeg"/><Relationship Id="rId7" Type="http://schemas.openxmlformats.org/officeDocument/2006/relationships/diagramQuickStyle" Target="../diagrams/quickStyle1.xml"/><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50.png"/><Relationship Id="rId9" Type="http://schemas.microsoft.com/office/2007/relationships/diagramDrawing" Target="../diagrams/drawing1.xml"/></Relationships>
</file>

<file path=ppt/slides/_rels/slide43.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7.jpeg"/><Relationship Id="rId7" Type="http://schemas.openxmlformats.org/officeDocument/2006/relationships/diagramLayout" Target="../diagrams/layout2.xml"/><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diagramData" Target="../diagrams/data2.xml"/><Relationship Id="rId5" Type="http://schemas.openxmlformats.org/officeDocument/2006/relationships/image" Target="../media/image51.jpeg"/><Relationship Id="rId10" Type="http://schemas.microsoft.com/office/2007/relationships/diagramDrawing" Target="../diagrams/drawing2.xml"/><Relationship Id="rId4" Type="http://schemas.openxmlformats.org/officeDocument/2006/relationships/hyperlink" Target="http://www.google.com/url?sa=i&amp;rct=j&amp;q=&amp;esrc=s&amp;frm=1&amp;source=images&amp;cd=&amp;cad=rja&amp;docid=MyY-5L7H0JdikM&amp;tbnid=YchLsUtvugjaHM:&amp;ved=0CAUQjRw&amp;url=http://pandodaily.com/2012/11/29/yc-alum-plangrid-updates-its-construction-management-software/&amp;ei=SVZKUbWgMYWw0AHhzYGQCQ&amp;bvm=bv.44158598,d.dmg&amp;psig=AFQjCNHAuc0Pl1aFupdCxHOTRAi81CQasw&amp;ust=1363912633537367" TargetMode="External"/><Relationship Id="rId9" Type="http://schemas.openxmlformats.org/officeDocument/2006/relationships/diagramColors" Target="../diagrams/colors2.xml"/></Relationships>
</file>

<file path=ppt/slides/_rels/slide4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7.jpeg"/><Relationship Id="rId7" Type="http://schemas.openxmlformats.org/officeDocument/2006/relationships/diagramColors" Target="../diagrams/colors3.xml"/><Relationship Id="rId2" Type="http://schemas.openxmlformats.org/officeDocument/2006/relationships/notesSlide" Target="../notesSlides/notesSlide45.xml"/><Relationship Id="rId1" Type="http://schemas.openxmlformats.org/officeDocument/2006/relationships/slideLayout" Target="../slideLayouts/slideLayout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4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openxmlformats.org/officeDocument/2006/relationships/image" Target="../media/image52.emf"/></Relationships>
</file>

<file path=ppt/slides/_rels/slide5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1.jpg"/><Relationship Id="rId5" Type="http://schemas.openxmlformats.org/officeDocument/2006/relationships/image" Target="../media/image10.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9067800" y="0"/>
            <a:ext cx="76200" cy="685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18288000" y="-31531"/>
            <a:ext cx="76200" cy="685800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5"/>
          <p:cNvPicPr/>
          <p:nvPr/>
        </p:nvPicPr>
        <p:blipFill rotWithShape="1">
          <a:blip r:embed="rId3" cstate="print">
            <a:extLst>
              <a:ext uri="{28A0092B-C50C-407E-A947-70E740481C1C}">
                <a14:useLocalDpi xmlns:a14="http://schemas.microsoft.com/office/drawing/2010/main" val="0"/>
              </a:ext>
            </a:extLst>
          </a:blip>
          <a:srcRect b="28799"/>
          <a:stretch/>
        </p:blipFill>
        <p:spPr bwMode="auto">
          <a:xfrm>
            <a:off x="9829800" y="838200"/>
            <a:ext cx="7827020" cy="4162426"/>
          </a:xfrm>
          <a:prstGeom prst="rect">
            <a:avLst/>
          </a:prstGeom>
          <a:ln>
            <a:noFill/>
          </a:ln>
          <a:extLst>
            <a:ext uri="{53640926-AAD7-44D8-BBD7-CCE9431645EC}">
              <a14:shadowObscured xmlns:a14="http://schemas.microsoft.com/office/drawing/2010/main"/>
            </a:ext>
          </a:extLst>
        </p:spPr>
      </p:pic>
      <p:sp>
        <p:nvSpPr>
          <p:cNvPr id="2" name="TextBox 1"/>
          <p:cNvSpPr txBox="1"/>
          <p:nvPr/>
        </p:nvSpPr>
        <p:spPr>
          <a:xfrm>
            <a:off x="9296400" y="112693"/>
            <a:ext cx="8991600" cy="954107"/>
          </a:xfrm>
          <a:prstGeom prst="rect">
            <a:avLst/>
          </a:prstGeom>
          <a:noFill/>
        </p:spPr>
        <p:txBody>
          <a:bodyPr wrap="square" rtlCol="0">
            <a:spAutoFit/>
          </a:bodyPr>
          <a:lstStyle/>
          <a:p>
            <a:pPr algn="ctr"/>
            <a:r>
              <a:rPr lang="en-US" sz="3600" b="1" dirty="0" smtClean="0">
                <a:solidFill>
                  <a:schemeClr val="bg1"/>
                </a:solidFill>
              </a:rPr>
              <a:t>Research Facility Core and Shell (RFCS)</a:t>
            </a:r>
          </a:p>
          <a:p>
            <a:pPr algn="ctr"/>
            <a:endParaRPr lang="en-US" sz="2000" dirty="0">
              <a:solidFill>
                <a:schemeClr val="bg1"/>
              </a:solidFill>
            </a:endParaRPr>
          </a:p>
        </p:txBody>
      </p:sp>
      <p:sp>
        <p:nvSpPr>
          <p:cNvPr id="8" name="TextBox 7"/>
          <p:cNvSpPr txBox="1"/>
          <p:nvPr/>
        </p:nvSpPr>
        <p:spPr>
          <a:xfrm>
            <a:off x="10668000" y="5879068"/>
            <a:ext cx="6248400" cy="369332"/>
          </a:xfrm>
          <a:prstGeom prst="rect">
            <a:avLst/>
          </a:prstGeom>
          <a:noFill/>
        </p:spPr>
        <p:txBody>
          <a:bodyPr wrap="square" rtlCol="0">
            <a:spAutoFit/>
          </a:bodyPr>
          <a:lstStyle/>
          <a:p>
            <a:pPr algn="ctr"/>
            <a:r>
              <a:rPr lang="en-US" dirty="0" smtClean="0">
                <a:solidFill>
                  <a:schemeClr val="bg1"/>
                </a:solidFill>
              </a:rPr>
              <a:t>Presented by Tim Maffett on April 8</a:t>
            </a:r>
            <a:r>
              <a:rPr lang="en-US" baseline="30000" dirty="0" smtClean="0">
                <a:solidFill>
                  <a:schemeClr val="bg1"/>
                </a:solidFill>
              </a:rPr>
              <a:t>th</a:t>
            </a:r>
            <a:r>
              <a:rPr lang="en-US" dirty="0" smtClean="0">
                <a:solidFill>
                  <a:schemeClr val="bg1"/>
                </a:solidFill>
              </a:rPr>
              <a:t>, 2013 </a:t>
            </a:r>
            <a:endParaRPr lang="en-US" dirty="0">
              <a:solidFill>
                <a:schemeClr val="bg1"/>
              </a:solidFill>
            </a:endParaRPr>
          </a:p>
        </p:txBody>
      </p:sp>
    </p:spTree>
    <p:extLst>
      <p:ext uri="{BB962C8B-B14F-4D97-AF65-F5344CB8AC3E}">
        <p14:creationId xmlns:p14="http://schemas.microsoft.com/office/powerpoint/2010/main" val="21887831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9067800" y="0"/>
            <a:ext cx="76200" cy="685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18288000" y="-31531"/>
            <a:ext cx="76200" cy="685800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143000" y="849868"/>
            <a:ext cx="3657600" cy="369332"/>
          </a:xfrm>
          <a:prstGeom prst="rect">
            <a:avLst/>
          </a:prstGeom>
          <a:noFill/>
        </p:spPr>
        <p:txBody>
          <a:bodyPr wrap="square" rtlCol="0">
            <a:spAutoFit/>
          </a:bodyPr>
          <a:lstStyle/>
          <a:p>
            <a:r>
              <a:rPr lang="en-US" b="1" dirty="0" smtClean="0">
                <a:solidFill>
                  <a:schemeClr val="bg1"/>
                </a:solidFill>
              </a:rPr>
              <a:t>| Introduction</a:t>
            </a:r>
            <a:endParaRPr lang="en-US" b="1" dirty="0">
              <a:solidFill>
                <a:schemeClr val="bg1"/>
              </a:solidFill>
            </a:endParaRPr>
          </a:p>
        </p:txBody>
      </p:sp>
      <p:sp>
        <p:nvSpPr>
          <p:cNvPr id="8" name="Oval 7"/>
          <p:cNvSpPr/>
          <p:nvPr/>
        </p:nvSpPr>
        <p:spPr>
          <a:xfrm>
            <a:off x="762000" y="849868"/>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75000"/>
                </a:schemeClr>
              </a:solidFill>
            </a:endParaRPr>
          </a:p>
        </p:txBody>
      </p:sp>
      <p:sp>
        <p:nvSpPr>
          <p:cNvPr id="9" name="TextBox 8"/>
          <p:cNvSpPr txBox="1"/>
          <p:nvPr/>
        </p:nvSpPr>
        <p:spPr>
          <a:xfrm>
            <a:off x="381000" y="220414"/>
            <a:ext cx="8686800" cy="523220"/>
          </a:xfrm>
          <a:prstGeom prst="rect">
            <a:avLst/>
          </a:prstGeom>
          <a:noFill/>
        </p:spPr>
        <p:txBody>
          <a:bodyPr wrap="square" rtlCol="0">
            <a:spAutoFit/>
          </a:bodyPr>
          <a:lstStyle/>
          <a:p>
            <a:r>
              <a:rPr lang="en-US" sz="2800" dirty="0" smtClean="0">
                <a:solidFill>
                  <a:schemeClr val="accent6"/>
                </a:solidFill>
              </a:rPr>
              <a:t>Prefabricated Exterior Panels | </a:t>
            </a:r>
            <a:r>
              <a:rPr lang="en-US" sz="2800" dirty="0" smtClean="0">
                <a:solidFill>
                  <a:schemeClr val="bg1"/>
                </a:solidFill>
              </a:rPr>
              <a:t>Alternative #1</a:t>
            </a:r>
            <a:endParaRPr lang="en-US" sz="2800" dirty="0">
              <a:solidFill>
                <a:schemeClr val="bg1"/>
              </a:solidFill>
            </a:endParaRPr>
          </a:p>
        </p:txBody>
      </p:sp>
      <p:sp>
        <p:nvSpPr>
          <p:cNvPr id="10" name="TextBox 9"/>
          <p:cNvSpPr txBox="1"/>
          <p:nvPr/>
        </p:nvSpPr>
        <p:spPr>
          <a:xfrm>
            <a:off x="1143000" y="1371600"/>
            <a:ext cx="4267200" cy="369332"/>
          </a:xfrm>
          <a:prstGeom prst="rect">
            <a:avLst/>
          </a:prstGeom>
          <a:noFill/>
        </p:spPr>
        <p:txBody>
          <a:bodyPr wrap="square" rtlCol="0">
            <a:spAutoFit/>
          </a:bodyPr>
          <a:lstStyle/>
          <a:p>
            <a:r>
              <a:rPr lang="en-US" b="1" dirty="0" smtClean="0">
                <a:solidFill>
                  <a:schemeClr val="accent6"/>
                </a:solidFill>
              </a:rPr>
              <a:t>| Prefabricated Exterior Wall Panels</a:t>
            </a:r>
            <a:endParaRPr lang="en-US" b="1" dirty="0">
              <a:solidFill>
                <a:schemeClr val="accent6"/>
              </a:solidFill>
            </a:endParaRPr>
          </a:p>
        </p:txBody>
      </p:sp>
      <p:sp>
        <p:nvSpPr>
          <p:cNvPr id="11" name="Oval 10"/>
          <p:cNvSpPr/>
          <p:nvPr/>
        </p:nvSpPr>
        <p:spPr>
          <a:xfrm>
            <a:off x="762000" y="1371600"/>
            <a:ext cx="381000" cy="369332"/>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p:cNvSpPr txBox="1"/>
          <p:nvPr/>
        </p:nvSpPr>
        <p:spPr>
          <a:xfrm>
            <a:off x="1143000" y="1893332"/>
            <a:ext cx="3657600" cy="369332"/>
          </a:xfrm>
          <a:prstGeom prst="rect">
            <a:avLst/>
          </a:prstGeom>
          <a:noFill/>
        </p:spPr>
        <p:txBody>
          <a:bodyPr wrap="square" rtlCol="0">
            <a:spAutoFit/>
          </a:bodyPr>
          <a:lstStyle/>
          <a:p>
            <a:r>
              <a:rPr lang="en-US" b="1" dirty="0" smtClean="0">
                <a:solidFill>
                  <a:schemeClr val="bg1"/>
                </a:solidFill>
              </a:rPr>
              <a:t>| Detailed Sequencing</a:t>
            </a:r>
            <a:endParaRPr lang="en-US" b="1" dirty="0">
              <a:solidFill>
                <a:schemeClr val="bg1"/>
              </a:solidFill>
            </a:endParaRPr>
          </a:p>
        </p:txBody>
      </p:sp>
      <p:sp>
        <p:nvSpPr>
          <p:cNvPr id="13" name="Oval 12"/>
          <p:cNvSpPr/>
          <p:nvPr/>
        </p:nvSpPr>
        <p:spPr>
          <a:xfrm>
            <a:off x="762000" y="1893332"/>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TextBox 13"/>
          <p:cNvSpPr txBox="1"/>
          <p:nvPr/>
        </p:nvSpPr>
        <p:spPr>
          <a:xfrm>
            <a:off x="1143000" y="2415064"/>
            <a:ext cx="3657600" cy="369332"/>
          </a:xfrm>
          <a:prstGeom prst="rect">
            <a:avLst/>
          </a:prstGeom>
          <a:noFill/>
        </p:spPr>
        <p:txBody>
          <a:bodyPr wrap="square" rtlCol="0">
            <a:spAutoFit/>
          </a:bodyPr>
          <a:lstStyle/>
          <a:p>
            <a:r>
              <a:rPr lang="en-US" b="1" dirty="0" smtClean="0">
                <a:solidFill>
                  <a:schemeClr val="bg1"/>
                </a:solidFill>
              </a:rPr>
              <a:t>| Sizing of Rigging Beam</a:t>
            </a:r>
            <a:endParaRPr lang="en-US" b="1" dirty="0">
              <a:solidFill>
                <a:schemeClr val="bg1"/>
              </a:solidFill>
            </a:endParaRPr>
          </a:p>
        </p:txBody>
      </p:sp>
      <p:sp>
        <p:nvSpPr>
          <p:cNvPr id="15" name="Oval 14"/>
          <p:cNvSpPr/>
          <p:nvPr/>
        </p:nvSpPr>
        <p:spPr>
          <a:xfrm>
            <a:off x="762000" y="2415064"/>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TextBox 15"/>
          <p:cNvSpPr txBox="1"/>
          <p:nvPr/>
        </p:nvSpPr>
        <p:spPr>
          <a:xfrm>
            <a:off x="1143000" y="2919413"/>
            <a:ext cx="4495800" cy="369332"/>
          </a:xfrm>
          <a:prstGeom prst="rect">
            <a:avLst/>
          </a:prstGeom>
          <a:noFill/>
        </p:spPr>
        <p:txBody>
          <a:bodyPr wrap="square" rtlCol="0">
            <a:spAutoFit/>
          </a:bodyPr>
          <a:lstStyle/>
          <a:p>
            <a:r>
              <a:rPr lang="en-US" b="1" dirty="0" smtClean="0">
                <a:solidFill>
                  <a:schemeClr val="bg1"/>
                </a:solidFill>
              </a:rPr>
              <a:t>| Solar Panel Installation at Roof Level</a:t>
            </a:r>
            <a:endParaRPr lang="en-US" b="1" dirty="0">
              <a:solidFill>
                <a:schemeClr val="bg1"/>
              </a:solidFill>
            </a:endParaRPr>
          </a:p>
        </p:txBody>
      </p:sp>
      <p:sp>
        <p:nvSpPr>
          <p:cNvPr id="17" name="Oval 16"/>
          <p:cNvSpPr/>
          <p:nvPr/>
        </p:nvSpPr>
        <p:spPr>
          <a:xfrm>
            <a:off x="762000" y="2919413"/>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TextBox 17"/>
          <p:cNvSpPr txBox="1"/>
          <p:nvPr/>
        </p:nvSpPr>
        <p:spPr>
          <a:xfrm>
            <a:off x="1143000" y="3440668"/>
            <a:ext cx="5867400" cy="369332"/>
          </a:xfrm>
          <a:prstGeom prst="rect">
            <a:avLst/>
          </a:prstGeom>
          <a:noFill/>
        </p:spPr>
        <p:txBody>
          <a:bodyPr wrap="square" rtlCol="0">
            <a:spAutoFit/>
          </a:bodyPr>
          <a:lstStyle/>
          <a:p>
            <a:r>
              <a:rPr lang="en-US" b="1" dirty="0" smtClean="0">
                <a:solidFill>
                  <a:schemeClr val="bg1"/>
                </a:solidFill>
              </a:rPr>
              <a:t>| Mobile Technology Integration- Tablet Computers</a:t>
            </a:r>
            <a:endParaRPr lang="en-US" b="1" dirty="0">
              <a:solidFill>
                <a:schemeClr val="bg1"/>
              </a:solidFill>
            </a:endParaRPr>
          </a:p>
        </p:txBody>
      </p:sp>
      <p:sp>
        <p:nvSpPr>
          <p:cNvPr id="19" name="Oval 18"/>
          <p:cNvSpPr/>
          <p:nvPr/>
        </p:nvSpPr>
        <p:spPr>
          <a:xfrm>
            <a:off x="762000" y="3440668"/>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TextBox 20"/>
          <p:cNvSpPr txBox="1"/>
          <p:nvPr/>
        </p:nvSpPr>
        <p:spPr>
          <a:xfrm>
            <a:off x="1143000" y="3962400"/>
            <a:ext cx="5867400" cy="369332"/>
          </a:xfrm>
          <a:prstGeom prst="rect">
            <a:avLst/>
          </a:prstGeom>
          <a:noFill/>
        </p:spPr>
        <p:txBody>
          <a:bodyPr wrap="square" rtlCol="0">
            <a:spAutoFit/>
          </a:bodyPr>
          <a:lstStyle/>
          <a:p>
            <a:r>
              <a:rPr lang="en-US" b="1" dirty="0" smtClean="0">
                <a:solidFill>
                  <a:schemeClr val="bg1"/>
                </a:solidFill>
              </a:rPr>
              <a:t>| Recommendations</a:t>
            </a:r>
            <a:endParaRPr lang="en-US" b="1" dirty="0">
              <a:solidFill>
                <a:schemeClr val="bg1"/>
              </a:solidFill>
            </a:endParaRPr>
          </a:p>
        </p:txBody>
      </p:sp>
      <p:sp>
        <p:nvSpPr>
          <p:cNvPr id="22" name="Oval 21"/>
          <p:cNvSpPr/>
          <p:nvPr/>
        </p:nvSpPr>
        <p:spPr>
          <a:xfrm>
            <a:off x="762000" y="3962400"/>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TextBox 22"/>
          <p:cNvSpPr txBox="1"/>
          <p:nvPr/>
        </p:nvSpPr>
        <p:spPr>
          <a:xfrm>
            <a:off x="1143000" y="4510564"/>
            <a:ext cx="5867400" cy="369332"/>
          </a:xfrm>
          <a:prstGeom prst="rect">
            <a:avLst/>
          </a:prstGeom>
          <a:noFill/>
        </p:spPr>
        <p:txBody>
          <a:bodyPr wrap="square" rtlCol="0">
            <a:spAutoFit/>
          </a:bodyPr>
          <a:lstStyle/>
          <a:p>
            <a:r>
              <a:rPr lang="en-US" b="1" dirty="0" smtClean="0">
                <a:solidFill>
                  <a:schemeClr val="bg1"/>
                </a:solidFill>
              </a:rPr>
              <a:t>| Concluding Remarks</a:t>
            </a:r>
            <a:endParaRPr lang="en-US" b="1" dirty="0">
              <a:solidFill>
                <a:schemeClr val="bg1"/>
              </a:solidFill>
            </a:endParaRPr>
          </a:p>
        </p:txBody>
      </p:sp>
      <p:sp>
        <p:nvSpPr>
          <p:cNvPr id="24" name="Oval 23"/>
          <p:cNvSpPr/>
          <p:nvPr/>
        </p:nvSpPr>
        <p:spPr>
          <a:xfrm>
            <a:off x="762000" y="4510564"/>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26" name="Picture 25"/>
          <p:cNvPicPr/>
          <p:nvPr/>
        </p:nvPicPr>
        <p:blipFill rotWithShape="1">
          <a:blip r:embed="rId3" cstate="print">
            <a:extLst>
              <a:ext uri="{28A0092B-C50C-407E-A947-70E740481C1C}">
                <a14:useLocalDpi xmlns:a14="http://schemas.microsoft.com/office/drawing/2010/main" val="0"/>
              </a:ext>
            </a:extLst>
          </a:blip>
          <a:srcRect b="28799"/>
          <a:stretch/>
        </p:blipFill>
        <p:spPr bwMode="auto">
          <a:xfrm>
            <a:off x="4076700" y="4038600"/>
            <a:ext cx="4514641" cy="2400896"/>
          </a:xfrm>
          <a:prstGeom prst="rect">
            <a:avLst/>
          </a:prstGeom>
          <a:ln>
            <a:noFill/>
          </a:ln>
          <a:extLst>
            <a:ext uri="{53640926-AAD7-44D8-BBD7-CCE9431645EC}">
              <a14:shadowObscured xmlns:a14="http://schemas.microsoft.com/office/drawing/2010/main"/>
            </a:ext>
          </a:extLst>
        </p:spPr>
      </p:pic>
      <p:sp>
        <p:nvSpPr>
          <p:cNvPr id="27" name="TextBox 26"/>
          <p:cNvSpPr txBox="1"/>
          <p:nvPr/>
        </p:nvSpPr>
        <p:spPr>
          <a:xfrm>
            <a:off x="9315450" y="531793"/>
            <a:ext cx="8991600" cy="892552"/>
          </a:xfrm>
          <a:prstGeom prst="rect">
            <a:avLst/>
          </a:prstGeom>
          <a:noFill/>
        </p:spPr>
        <p:txBody>
          <a:bodyPr wrap="square" rtlCol="0">
            <a:spAutoFit/>
          </a:bodyPr>
          <a:lstStyle/>
          <a:p>
            <a:r>
              <a:rPr lang="en-US" sz="3200" b="1" dirty="0" smtClean="0">
                <a:solidFill>
                  <a:schemeClr val="bg1"/>
                </a:solidFill>
              </a:rPr>
              <a:t>Results</a:t>
            </a:r>
          </a:p>
          <a:p>
            <a:endParaRPr lang="en-US" sz="2000" dirty="0">
              <a:solidFill>
                <a:schemeClr val="bg1"/>
              </a:solidFill>
            </a:endParaRPr>
          </a:p>
        </p:txBody>
      </p:sp>
      <p:pic>
        <p:nvPicPr>
          <p:cNvPr id="28" name="Picture 27"/>
          <p:cNvPicPr/>
          <p:nvPr/>
        </p:nvPicPr>
        <p:blipFill>
          <a:blip r:embed="rId4"/>
          <a:stretch>
            <a:fillRect/>
          </a:stretch>
        </p:blipFill>
        <p:spPr>
          <a:xfrm>
            <a:off x="20955000" y="2077998"/>
            <a:ext cx="4591050" cy="3076575"/>
          </a:xfrm>
          <a:prstGeom prst="rect">
            <a:avLst/>
          </a:prstGeom>
          <a:ln>
            <a:solidFill>
              <a:schemeClr val="tx1"/>
            </a:solidFill>
          </a:ln>
        </p:spPr>
      </p:pic>
      <p:sp>
        <p:nvSpPr>
          <p:cNvPr id="29" name="TextBox 28"/>
          <p:cNvSpPr txBox="1"/>
          <p:nvPr/>
        </p:nvSpPr>
        <p:spPr>
          <a:xfrm>
            <a:off x="9982200" y="1834754"/>
            <a:ext cx="7886700" cy="1200329"/>
          </a:xfrm>
          <a:prstGeom prst="rect">
            <a:avLst/>
          </a:prstGeom>
          <a:noFill/>
        </p:spPr>
        <p:txBody>
          <a:bodyPr wrap="square" rtlCol="0">
            <a:spAutoFit/>
          </a:bodyPr>
          <a:lstStyle/>
          <a:p>
            <a:pPr marL="285750" indent="-285750">
              <a:buFont typeface="Arial" pitchFamily="34" charset="0"/>
              <a:buChar char="•"/>
            </a:pPr>
            <a:r>
              <a:rPr lang="en-US" b="1" dirty="0" smtClean="0">
                <a:solidFill>
                  <a:schemeClr val="accent6"/>
                </a:solidFill>
              </a:rPr>
              <a:t>Total Cost of C-CAPP System | </a:t>
            </a:r>
            <a:r>
              <a:rPr lang="en-US" b="1" dirty="0" smtClean="0">
                <a:solidFill>
                  <a:schemeClr val="bg1"/>
                </a:solidFill>
              </a:rPr>
              <a:t>$1,115,000</a:t>
            </a:r>
          </a:p>
          <a:p>
            <a:pPr marL="285750" indent="-285750">
              <a:buFont typeface="Arial" pitchFamily="34" charset="0"/>
              <a:buChar char="•"/>
            </a:pPr>
            <a:endParaRPr lang="en-US" b="1" dirty="0" smtClean="0">
              <a:solidFill>
                <a:schemeClr val="bg1"/>
              </a:solidFill>
            </a:endParaRPr>
          </a:p>
          <a:p>
            <a:pPr marL="285750" indent="-285750">
              <a:buFont typeface="Arial" pitchFamily="34" charset="0"/>
              <a:buChar char="•"/>
            </a:pPr>
            <a:r>
              <a:rPr lang="en-US" b="1" dirty="0" smtClean="0">
                <a:solidFill>
                  <a:schemeClr val="accent6"/>
                </a:solidFill>
              </a:rPr>
              <a:t>Critical Path Duration | </a:t>
            </a:r>
            <a:r>
              <a:rPr lang="en-US" b="1" dirty="0" smtClean="0">
                <a:solidFill>
                  <a:schemeClr val="bg1"/>
                </a:solidFill>
              </a:rPr>
              <a:t>7 Weeks</a:t>
            </a:r>
            <a:endParaRPr lang="en-US" b="1" dirty="0">
              <a:solidFill>
                <a:schemeClr val="bg1"/>
              </a:solidFill>
            </a:endParaRPr>
          </a:p>
          <a:p>
            <a:endParaRPr lang="en-US" b="1" dirty="0">
              <a:solidFill>
                <a:schemeClr val="bg1"/>
              </a:solidFill>
            </a:endParaRPr>
          </a:p>
        </p:txBody>
      </p:sp>
      <p:sp>
        <p:nvSpPr>
          <p:cNvPr id="30" name="TextBox 29"/>
          <p:cNvSpPr txBox="1"/>
          <p:nvPr/>
        </p:nvSpPr>
        <p:spPr>
          <a:xfrm>
            <a:off x="18916650" y="6147817"/>
            <a:ext cx="7391400" cy="769441"/>
          </a:xfrm>
          <a:prstGeom prst="rect">
            <a:avLst/>
          </a:prstGeom>
          <a:noFill/>
        </p:spPr>
        <p:txBody>
          <a:bodyPr wrap="square" rtlCol="0">
            <a:spAutoFit/>
          </a:bodyPr>
          <a:lstStyle/>
          <a:p>
            <a:r>
              <a:rPr lang="en-US" sz="2400" b="1" dirty="0" smtClean="0">
                <a:solidFill>
                  <a:schemeClr val="bg1"/>
                </a:solidFill>
              </a:rPr>
              <a:t>12’ x 22’ Typical Module for C-CAPP System</a:t>
            </a:r>
          </a:p>
          <a:p>
            <a:endParaRPr lang="en-US" sz="2000" dirty="0">
              <a:solidFill>
                <a:schemeClr val="bg1"/>
              </a:solidFill>
            </a:endParaRPr>
          </a:p>
        </p:txBody>
      </p:sp>
      <p:graphicFrame>
        <p:nvGraphicFramePr>
          <p:cNvPr id="31" name="Table 30"/>
          <p:cNvGraphicFramePr>
            <a:graphicFrameLocks noGrp="1"/>
          </p:cNvGraphicFramePr>
          <p:nvPr>
            <p:extLst>
              <p:ext uri="{D42A27DB-BD31-4B8C-83A1-F6EECF244321}">
                <p14:modId xmlns:p14="http://schemas.microsoft.com/office/powerpoint/2010/main" val="3050263286"/>
              </p:ext>
            </p:extLst>
          </p:nvPr>
        </p:nvGraphicFramePr>
        <p:xfrm>
          <a:off x="10770870" y="3276124"/>
          <a:ext cx="6080760" cy="2743200"/>
        </p:xfrm>
        <a:graphic>
          <a:graphicData uri="http://schemas.openxmlformats.org/drawingml/2006/table">
            <a:tbl>
              <a:tblPr firstRow="1" firstCol="1" bandRow="1">
                <a:tableStyleId>{5C22544A-7EE6-4342-B048-85BDC9FD1C3A}</a:tableStyleId>
              </a:tblPr>
              <a:tblGrid>
                <a:gridCol w="2487930"/>
                <a:gridCol w="952500"/>
                <a:gridCol w="1853565"/>
                <a:gridCol w="786765"/>
              </a:tblGrid>
              <a:tr h="0">
                <a:tc gridSpan="4">
                  <a:txBody>
                    <a:bodyPr/>
                    <a:lstStyle/>
                    <a:p>
                      <a:pPr marL="0" marR="0" algn="ctr">
                        <a:lnSpc>
                          <a:spcPct val="150000"/>
                        </a:lnSpc>
                        <a:spcBef>
                          <a:spcPts val="0"/>
                        </a:spcBef>
                        <a:spcAft>
                          <a:spcPts val="0"/>
                        </a:spcAft>
                      </a:pPr>
                      <a:r>
                        <a:rPr lang="en-US" sz="1200" dirty="0">
                          <a:effectLst/>
                          <a:latin typeface="Arial" pitchFamily="34" charset="0"/>
                          <a:cs typeface="Arial" pitchFamily="34" charset="0"/>
                        </a:rPr>
                        <a:t>Quote on C-CAPP Prefabricated Panel System</a:t>
                      </a:r>
                      <a:endParaRPr lang="en-US" sz="1100" dirty="0">
                        <a:effectLst/>
                        <a:latin typeface="Arial" pitchFamily="34" charset="0"/>
                        <a:ea typeface="Calibri"/>
                        <a:cs typeface="Arial" pitchFamily="34"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r>
              <a:tr h="0">
                <a:tc gridSpan="2">
                  <a:txBody>
                    <a:bodyPr/>
                    <a:lstStyle/>
                    <a:p>
                      <a:pPr marL="0" marR="0" algn="ctr">
                        <a:lnSpc>
                          <a:spcPct val="150000"/>
                        </a:lnSpc>
                        <a:spcBef>
                          <a:spcPts val="0"/>
                        </a:spcBef>
                        <a:spcAft>
                          <a:spcPts val="0"/>
                        </a:spcAft>
                      </a:pPr>
                      <a:r>
                        <a:rPr lang="en-US" sz="1200" dirty="0">
                          <a:effectLst/>
                          <a:latin typeface="Arial" pitchFamily="34" charset="0"/>
                          <a:cs typeface="Arial" pitchFamily="34" charset="0"/>
                        </a:rPr>
                        <a:t>Cost Breakdown ($)</a:t>
                      </a:r>
                      <a:endParaRPr lang="en-US" sz="1100" dirty="0">
                        <a:effectLst/>
                        <a:latin typeface="Arial" pitchFamily="34" charset="0"/>
                        <a:ea typeface="Calibri"/>
                        <a:cs typeface="Arial" pitchFamily="34" charset="0"/>
                      </a:endParaRPr>
                    </a:p>
                  </a:txBody>
                  <a:tcPr marL="68580" marR="68580" marT="0" marB="0"/>
                </a:tc>
                <a:tc hMerge="1">
                  <a:txBody>
                    <a:bodyPr/>
                    <a:lstStyle/>
                    <a:p>
                      <a:endParaRPr lang="en-US"/>
                    </a:p>
                  </a:txBody>
                  <a:tcPr/>
                </a:tc>
                <a:tc gridSpan="2">
                  <a:txBody>
                    <a:bodyPr/>
                    <a:lstStyle/>
                    <a:p>
                      <a:pPr marL="0" marR="0" algn="ctr">
                        <a:lnSpc>
                          <a:spcPct val="150000"/>
                        </a:lnSpc>
                        <a:spcBef>
                          <a:spcPts val="0"/>
                        </a:spcBef>
                        <a:spcAft>
                          <a:spcPts val="0"/>
                        </a:spcAft>
                      </a:pPr>
                      <a:r>
                        <a:rPr lang="en-US" sz="1200">
                          <a:effectLst/>
                          <a:latin typeface="Arial" pitchFamily="34" charset="0"/>
                          <a:cs typeface="Arial" pitchFamily="34" charset="0"/>
                        </a:rPr>
                        <a:t>Schedule (Duration)</a:t>
                      </a:r>
                      <a:endParaRPr lang="en-US" sz="1100">
                        <a:effectLst/>
                        <a:latin typeface="Arial" pitchFamily="34" charset="0"/>
                        <a:ea typeface="Calibri"/>
                        <a:cs typeface="Arial" pitchFamily="34" charset="0"/>
                      </a:endParaRPr>
                    </a:p>
                  </a:txBody>
                  <a:tcPr marL="68580" marR="68580" marT="0" marB="0"/>
                </a:tc>
                <a:tc hMerge="1">
                  <a:txBody>
                    <a:bodyPr/>
                    <a:lstStyle/>
                    <a:p>
                      <a:endParaRPr lang="en-US"/>
                    </a:p>
                  </a:txBody>
                  <a:tcPr/>
                </a:tc>
              </a:tr>
              <a:tr h="0">
                <a:tc>
                  <a:txBody>
                    <a:bodyPr/>
                    <a:lstStyle/>
                    <a:p>
                      <a:pPr marL="0" marR="0">
                        <a:lnSpc>
                          <a:spcPct val="150000"/>
                        </a:lnSpc>
                        <a:spcBef>
                          <a:spcPts val="0"/>
                        </a:spcBef>
                        <a:spcAft>
                          <a:spcPts val="0"/>
                        </a:spcAft>
                      </a:pPr>
                      <a:r>
                        <a:rPr lang="en-US" sz="1200" dirty="0">
                          <a:effectLst/>
                          <a:latin typeface="Arial" pitchFamily="34" charset="0"/>
                          <a:cs typeface="Arial" pitchFamily="34" charset="0"/>
                        </a:rPr>
                        <a:t>Base Budget</a:t>
                      </a:r>
                      <a:endParaRPr lang="en-US" sz="1100" dirty="0">
                        <a:effectLst/>
                        <a:latin typeface="Arial" pitchFamily="34" charset="0"/>
                        <a:ea typeface="Calibri"/>
                        <a:cs typeface="Arial" pitchFamily="34" charset="0"/>
                      </a:endParaRPr>
                    </a:p>
                  </a:txBody>
                  <a:tcPr marL="68580" marR="68580" marT="0" marB="0"/>
                </a:tc>
                <a:tc>
                  <a:txBody>
                    <a:bodyPr/>
                    <a:lstStyle/>
                    <a:p>
                      <a:pPr marL="0" marR="0">
                        <a:lnSpc>
                          <a:spcPct val="150000"/>
                        </a:lnSpc>
                        <a:spcBef>
                          <a:spcPts val="0"/>
                        </a:spcBef>
                        <a:spcAft>
                          <a:spcPts val="0"/>
                        </a:spcAft>
                      </a:pPr>
                      <a:r>
                        <a:rPr lang="en-US" sz="1200">
                          <a:effectLst/>
                          <a:latin typeface="Arial" pitchFamily="34" charset="0"/>
                          <a:cs typeface="Arial" pitchFamily="34" charset="0"/>
                        </a:rPr>
                        <a:t>$907,500</a:t>
                      </a:r>
                      <a:endParaRPr lang="en-US" sz="1100">
                        <a:effectLst/>
                        <a:latin typeface="Arial" pitchFamily="34" charset="0"/>
                        <a:ea typeface="Calibri"/>
                        <a:cs typeface="Arial" pitchFamily="34" charset="0"/>
                      </a:endParaRPr>
                    </a:p>
                  </a:txBody>
                  <a:tcPr marL="68580" marR="68580" marT="0" marB="0"/>
                </a:tc>
                <a:tc rowSpan="2">
                  <a:txBody>
                    <a:bodyPr/>
                    <a:lstStyle/>
                    <a:p>
                      <a:pPr marL="0" marR="0" algn="ctr">
                        <a:lnSpc>
                          <a:spcPct val="150000"/>
                        </a:lnSpc>
                        <a:spcBef>
                          <a:spcPts val="0"/>
                        </a:spcBef>
                        <a:spcAft>
                          <a:spcPts val="0"/>
                        </a:spcAft>
                      </a:pPr>
                      <a:r>
                        <a:rPr lang="en-US" sz="1200">
                          <a:effectLst/>
                          <a:latin typeface="Arial" pitchFamily="34" charset="0"/>
                          <a:cs typeface="Arial" pitchFamily="34" charset="0"/>
                        </a:rPr>
                        <a:t>Preliminary</a:t>
                      </a:r>
                      <a:endParaRPr lang="en-US" sz="1100">
                        <a:effectLst/>
                        <a:latin typeface="Arial" pitchFamily="34" charset="0"/>
                        <a:ea typeface="Calibri"/>
                        <a:cs typeface="Arial" pitchFamily="34" charset="0"/>
                      </a:endParaRPr>
                    </a:p>
                  </a:txBody>
                  <a:tcPr marL="68580" marR="68580" marT="0" marB="0" anchor="ctr"/>
                </a:tc>
                <a:tc rowSpan="2">
                  <a:txBody>
                    <a:bodyPr/>
                    <a:lstStyle/>
                    <a:p>
                      <a:pPr marL="0" marR="0" algn="ctr">
                        <a:lnSpc>
                          <a:spcPct val="150000"/>
                        </a:lnSpc>
                        <a:spcBef>
                          <a:spcPts val="0"/>
                        </a:spcBef>
                        <a:spcAft>
                          <a:spcPts val="0"/>
                        </a:spcAft>
                      </a:pPr>
                      <a:r>
                        <a:rPr lang="en-US" sz="1200">
                          <a:effectLst/>
                          <a:latin typeface="Arial" pitchFamily="34" charset="0"/>
                          <a:cs typeface="Arial" pitchFamily="34" charset="0"/>
                        </a:rPr>
                        <a:t>Variable</a:t>
                      </a:r>
                      <a:endParaRPr lang="en-US" sz="1100">
                        <a:effectLst/>
                        <a:latin typeface="Arial" pitchFamily="34" charset="0"/>
                        <a:ea typeface="Calibri"/>
                        <a:cs typeface="Arial" pitchFamily="34" charset="0"/>
                      </a:endParaRPr>
                    </a:p>
                  </a:txBody>
                  <a:tcPr marL="68580" marR="68580" marT="0" marB="0" anchor="ctr"/>
                </a:tc>
              </a:tr>
              <a:tr h="0">
                <a:tc>
                  <a:txBody>
                    <a:bodyPr/>
                    <a:lstStyle/>
                    <a:p>
                      <a:pPr marL="0" marR="0">
                        <a:lnSpc>
                          <a:spcPct val="150000"/>
                        </a:lnSpc>
                        <a:spcBef>
                          <a:spcPts val="0"/>
                        </a:spcBef>
                        <a:spcAft>
                          <a:spcPts val="0"/>
                        </a:spcAft>
                      </a:pPr>
                      <a:r>
                        <a:rPr lang="en-US" sz="1200">
                          <a:effectLst/>
                          <a:latin typeface="Arial" pitchFamily="34" charset="0"/>
                          <a:cs typeface="Arial" pitchFamily="34" charset="0"/>
                        </a:rPr>
                        <a:t>Staining Panels</a:t>
                      </a:r>
                      <a:endParaRPr lang="en-US" sz="1100">
                        <a:effectLst/>
                        <a:latin typeface="Arial" pitchFamily="34" charset="0"/>
                        <a:ea typeface="Calibri"/>
                        <a:cs typeface="Arial" pitchFamily="34" charset="0"/>
                      </a:endParaRPr>
                    </a:p>
                  </a:txBody>
                  <a:tcPr marL="68580" marR="68580" marT="0" marB="0"/>
                </a:tc>
                <a:tc>
                  <a:txBody>
                    <a:bodyPr/>
                    <a:lstStyle/>
                    <a:p>
                      <a:pPr marL="0" marR="0">
                        <a:lnSpc>
                          <a:spcPct val="150000"/>
                        </a:lnSpc>
                        <a:spcBef>
                          <a:spcPts val="0"/>
                        </a:spcBef>
                        <a:spcAft>
                          <a:spcPts val="0"/>
                        </a:spcAft>
                      </a:pPr>
                      <a:r>
                        <a:rPr lang="en-US" sz="1200">
                          <a:effectLst/>
                          <a:latin typeface="Arial" pitchFamily="34" charset="0"/>
                          <a:cs typeface="Arial" pitchFamily="34" charset="0"/>
                        </a:rPr>
                        <a:t>$99,500</a:t>
                      </a:r>
                      <a:endParaRPr lang="en-US" sz="1100">
                        <a:effectLst/>
                        <a:latin typeface="Arial" pitchFamily="34" charset="0"/>
                        <a:ea typeface="Calibri"/>
                        <a:cs typeface="Arial" pitchFamily="34" charset="0"/>
                      </a:endParaRPr>
                    </a:p>
                  </a:txBody>
                  <a:tcPr marL="68580" marR="68580" marT="0" marB="0"/>
                </a:tc>
                <a:tc vMerge="1">
                  <a:txBody>
                    <a:bodyPr/>
                    <a:lstStyle/>
                    <a:p>
                      <a:endParaRPr lang="en-US"/>
                    </a:p>
                  </a:txBody>
                  <a:tcPr/>
                </a:tc>
                <a:tc vMerge="1">
                  <a:txBody>
                    <a:bodyPr/>
                    <a:lstStyle/>
                    <a:p>
                      <a:endParaRPr lang="en-US"/>
                    </a:p>
                  </a:txBody>
                  <a:tcPr/>
                </a:tc>
              </a:tr>
              <a:tr h="0">
                <a:tc>
                  <a:txBody>
                    <a:bodyPr/>
                    <a:lstStyle/>
                    <a:p>
                      <a:pPr marL="0" marR="0">
                        <a:lnSpc>
                          <a:spcPct val="150000"/>
                        </a:lnSpc>
                        <a:spcBef>
                          <a:spcPts val="0"/>
                        </a:spcBef>
                        <a:spcAft>
                          <a:spcPts val="0"/>
                        </a:spcAft>
                      </a:pPr>
                      <a:r>
                        <a:rPr lang="en-US" sz="1200" dirty="0" err="1">
                          <a:effectLst/>
                          <a:latin typeface="Arial" pitchFamily="34" charset="0"/>
                          <a:cs typeface="Arial" pitchFamily="34" charset="0"/>
                        </a:rPr>
                        <a:t>Preweld</a:t>
                      </a:r>
                      <a:r>
                        <a:rPr lang="en-US" sz="1200" dirty="0">
                          <a:effectLst/>
                          <a:latin typeface="Arial" pitchFamily="34" charset="0"/>
                          <a:cs typeface="Arial" pitchFamily="34" charset="0"/>
                        </a:rPr>
                        <a:t> Connections to Steel Structure</a:t>
                      </a:r>
                      <a:endParaRPr lang="en-US" sz="1100" dirty="0">
                        <a:effectLst/>
                        <a:latin typeface="Arial" pitchFamily="34" charset="0"/>
                        <a:ea typeface="Calibri"/>
                        <a:cs typeface="Arial" pitchFamily="34" charset="0"/>
                      </a:endParaRPr>
                    </a:p>
                  </a:txBody>
                  <a:tcPr marL="68580" marR="68580" marT="0" marB="0"/>
                </a:tc>
                <a:tc>
                  <a:txBody>
                    <a:bodyPr/>
                    <a:lstStyle/>
                    <a:p>
                      <a:pPr marL="0" marR="0">
                        <a:lnSpc>
                          <a:spcPct val="150000"/>
                        </a:lnSpc>
                        <a:spcBef>
                          <a:spcPts val="0"/>
                        </a:spcBef>
                        <a:spcAft>
                          <a:spcPts val="0"/>
                        </a:spcAft>
                      </a:pPr>
                      <a:r>
                        <a:rPr lang="en-US" sz="1200">
                          <a:effectLst/>
                          <a:latin typeface="Arial" pitchFamily="34" charset="0"/>
                          <a:cs typeface="Arial" pitchFamily="34" charset="0"/>
                        </a:rPr>
                        <a:t>$75,000</a:t>
                      </a:r>
                      <a:endParaRPr lang="en-US" sz="1100">
                        <a:effectLst/>
                        <a:latin typeface="Arial" pitchFamily="34" charset="0"/>
                        <a:ea typeface="Calibri"/>
                        <a:cs typeface="Arial" pitchFamily="34" charset="0"/>
                      </a:endParaRPr>
                    </a:p>
                  </a:txBody>
                  <a:tcPr marL="68580" marR="68580" marT="0" marB="0"/>
                </a:tc>
                <a:tc>
                  <a:txBody>
                    <a:bodyPr/>
                    <a:lstStyle/>
                    <a:p>
                      <a:pPr marL="0" marR="0">
                        <a:lnSpc>
                          <a:spcPct val="150000"/>
                        </a:lnSpc>
                        <a:spcBef>
                          <a:spcPts val="0"/>
                        </a:spcBef>
                        <a:spcAft>
                          <a:spcPts val="0"/>
                        </a:spcAft>
                      </a:pPr>
                      <a:r>
                        <a:rPr lang="en-US" sz="1200">
                          <a:effectLst/>
                          <a:latin typeface="Arial" pitchFamily="34" charset="0"/>
                          <a:cs typeface="Arial" pitchFamily="34" charset="0"/>
                        </a:rPr>
                        <a:t>Layout and Preweld</a:t>
                      </a:r>
                      <a:endParaRPr lang="en-US" sz="1100">
                        <a:effectLst/>
                        <a:latin typeface="Arial" pitchFamily="34" charset="0"/>
                        <a:ea typeface="Calibri"/>
                        <a:cs typeface="Arial" pitchFamily="34" charset="0"/>
                      </a:endParaRPr>
                    </a:p>
                  </a:txBody>
                  <a:tcPr marL="68580" marR="68580" marT="0" marB="0"/>
                </a:tc>
                <a:tc>
                  <a:txBody>
                    <a:bodyPr/>
                    <a:lstStyle/>
                    <a:p>
                      <a:pPr marL="0" marR="0">
                        <a:lnSpc>
                          <a:spcPct val="150000"/>
                        </a:lnSpc>
                        <a:spcBef>
                          <a:spcPts val="0"/>
                        </a:spcBef>
                        <a:spcAft>
                          <a:spcPts val="0"/>
                        </a:spcAft>
                      </a:pPr>
                      <a:r>
                        <a:rPr lang="en-US" sz="1200">
                          <a:effectLst/>
                          <a:latin typeface="Arial" pitchFamily="34" charset="0"/>
                          <a:cs typeface="Arial" pitchFamily="34" charset="0"/>
                        </a:rPr>
                        <a:t>3 weeks</a:t>
                      </a:r>
                      <a:endParaRPr lang="en-US" sz="1100">
                        <a:effectLst/>
                        <a:latin typeface="Arial" pitchFamily="34" charset="0"/>
                        <a:ea typeface="Calibri"/>
                        <a:cs typeface="Arial" pitchFamily="34" charset="0"/>
                      </a:endParaRPr>
                    </a:p>
                  </a:txBody>
                  <a:tcPr marL="68580" marR="68580" marT="0" marB="0"/>
                </a:tc>
              </a:tr>
              <a:tr h="0">
                <a:tc>
                  <a:txBody>
                    <a:bodyPr/>
                    <a:lstStyle/>
                    <a:p>
                      <a:pPr marL="0" marR="0">
                        <a:lnSpc>
                          <a:spcPct val="150000"/>
                        </a:lnSpc>
                        <a:spcBef>
                          <a:spcPts val="0"/>
                        </a:spcBef>
                        <a:spcAft>
                          <a:spcPts val="0"/>
                        </a:spcAft>
                      </a:pPr>
                      <a:r>
                        <a:rPr lang="en-US" sz="1200">
                          <a:effectLst/>
                          <a:latin typeface="Arial" pitchFamily="34" charset="0"/>
                          <a:cs typeface="Arial" pitchFamily="34" charset="0"/>
                        </a:rPr>
                        <a:t>Caulking</a:t>
                      </a:r>
                      <a:endParaRPr lang="en-US" sz="1100">
                        <a:effectLst/>
                        <a:latin typeface="Arial" pitchFamily="34" charset="0"/>
                        <a:ea typeface="Calibri"/>
                        <a:cs typeface="Arial" pitchFamily="34" charset="0"/>
                      </a:endParaRPr>
                    </a:p>
                  </a:txBody>
                  <a:tcPr marL="68580" marR="68580" marT="0" marB="0"/>
                </a:tc>
                <a:tc>
                  <a:txBody>
                    <a:bodyPr/>
                    <a:lstStyle/>
                    <a:p>
                      <a:pPr marL="0" marR="0">
                        <a:lnSpc>
                          <a:spcPct val="150000"/>
                        </a:lnSpc>
                        <a:spcBef>
                          <a:spcPts val="0"/>
                        </a:spcBef>
                        <a:spcAft>
                          <a:spcPts val="0"/>
                        </a:spcAft>
                      </a:pPr>
                      <a:r>
                        <a:rPr lang="en-US" sz="1200">
                          <a:effectLst/>
                          <a:latin typeface="Arial" pitchFamily="34" charset="0"/>
                          <a:cs typeface="Arial" pitchFamily="34" charset="0"/>
                        </a:rPr>
                        <a:t>$33,000</a:t>
                      </a:r>
                      <a:endParaRPr lang="en-US" sz="1100">
                        <a:effectLst/>
                        <a:latin typeface="Arial" pitchFamily="34" charset="0"/>
                        <a:ea typeface="Calibri"/>
                        <a:cs typeface="Arial" pitchFamily="34" charset="0"/>
                      </a:endParaRPr>
                    </a:p>
                  </a:txBody>
                  <a:tcPr marL="68580" marR="68580" marT="0" marB="0"/>
                </a:tc>
                <a:tc>
                  <a:txBody>
                    <a:bodyPr/>
                    <a:lstStyle/>
                    <a:p>
                      <a:pPr marL="0" marR="0">
                        <a:lnSpc>
                          <a:spcPct val="150000"/>
                        </a:lnSpc>
                        <a:spcBef>
                          <a:spcPts val="0"/>
                        </a:spcBef>
                        <a:spcAft>
                          <a:spcPts val="0"/>
                        </a:spcAft>
                      </a:pPr>
                      <a:r>
                        <a:rPr lang="en-US" sz="1200">
                          <a:effectLst/>
                          <a:latin typeface="Arial" pitchFamily="34" charset="0"/>
                          <a:cs typeface="Arial" pitchFamily="34" charset="0"/>
                        </a:rPr>
                        <a:t>Hanging Panels</a:t>
                      </a:r>
                      <a:endParaRPr lang="en-US" sz="1100">
                        <a:effectLst/>
                        <a:latin typeface="Arial" pitchFamily="34" charset="0"/>
                        <a:ea typeface="Calibri"/>
                        <a:cs typeface="Arial" pitchFamily="34" charset="0"/>
                      </a:endParaRPr>
                    </a:p>
                  </a:txBody>
                  <a:tcPr marL="68580" marR="68580" marT="0" marB="0"/>
                </a:tc>
                <a:tc>
                  <a:txBody>
                    <a:bodyPr/>
                    <a:lstStyle/>
                    <a:p>
                      <a:pPr marL="0" marR="0">
                        <a:lnSpc>
                          <a:spcPct val="150000"/>
                        </a:lnSpc>
                        <a:spcBef>
                          <a:spcPts val="0"/>
                        </a:spcBef>
                        <a:spcAft>
                          <a:spcPts val="0"/>
                        </a:spcAft>
                      </a:pPr>
                      <a:r>
                        <a:rPr lang="en-US" sz="1200">
                          <a:effectLst/>
                          <a:latin typeface="Arial" pitchFamily="34" charset="0"/>
                          <a:cs typeface="Arial" pitchFamily="34" charset="0"/>
                        </a:rPr>
                        <a:t>1 week</a:t>
                      </a:r>
                      <a:endParaRPr lang="en-US" sz="1100">
                        <a:effectLst/>
                        <a:latin typeface="Arial" pitchFamily="34" charset="0"/>
                        <a:ea typeface="Calibri"/>
                        <a:cs typeface="Arial" pitchFamily="34" charset="0"/>
                      </a:endParaRPr>
                    </a:p>
                  </a:txBody>
                  <a:tcPr marL="68580" marR="68580" marT="0" marB="0"/>
                </a:tc>
              </a:tr>
              <a:tr h="0">
                <a:tc>
                  <a:txBody>
                    <a:bodyPr/>
                    <a:lstStyle/>
                    <a:p>
                      <a:pPr marL="0" marR="0">
                        <a:lnSpc>
                          <a:spcPct val="150000"/>
                        </a:lnSpc>
                        <a:spcBef>
                          <a:spcPts val="0"/>
                        </a:spcBef>
                        <a:spcAft>
                          <a:spcPts val="0"/>
                        </a:spcAft>
                      </a:pPr>
                      <a:r>
                        <a:rPr lang="en-US" sz="1200">
                          <a:effectLst/>
                          <a:latin typeface="Arial" pitchFamily="34" charset="0"/>
                          <a:cs typeface="Arial" pitchFamily="34" charset="0"/>
                        </a:rPr>
                        <a:t>-----------------------------------------------</a:t>
                      </a:r>
                      <a:endParaRPr lang="en-US" sz="1100">
                        <a:effectLst/>
                        <a:latin typeface="Arial" pitchFamily="34" charset="0"/>
                        <a:ea typeface="Calibri"/>
                        <a:cs typeface="Arial" pitchFamily="34" charset="0"/>
                      </a:endParaRPr>
                    </a:p>
                  </a:txBody>
                  <a:tcPr marL="68580" marR="68580" marT="0" marB="0"/>
                </a:tc>
                <a:tc>
                  <a:txBody>
                    <a:bodyPr/>
                    <a:lstStyle/>
                    <a:p>
                      <a:pPr marL="0" marR="0">
                        <a:lnSpc>
                          <a:spcPct val="150000"/>
                        </a:lnSpc>
                        <a:spcBef>
                          <a:spcPts val="0"/>
                        </a:spcBef>
                        <a:spcAft>
                          <a:spcPts val="0"/>
                        </a:spcAft>
                      </a:pPr>
                      <a:r>
                        <a:rPr lang="en-US" sz="1200">
                          <a:effectLst/>
                          <a:latin typeface="Arial" pitchFamily="34" charset="0"/>
                          <a:cs typeface="Arial" pitchFamily="34" charset="0"/>
                        </a:rPr>
                        <a:t>--------------</a:t>
                      </a:r>
                      <a:endParaRPr lang="en-US" sz="1100">
                        <a:effectLst/>
                        <a:latin typeface="Arial" pitchFamily="34" charset="0"/>
                        <a:ea typeface="Calibri"/>
                        <a:cs typeface="Arial" pitchFamily="34" charset="0"/>
                      </a:endParaRPr>
                    </a:p>
                  </a:txBody>
                  <a:tcPr marL="68580" marR="68580" marT="0" marB="0"/>
                </a:tc>
                <a:tc>
                  <a:txBody>
                    <a:bodyPr/>
                    <a:lstStyle/>
                    <a:p>
                      <a:pPr marL="0" marR="0">
                        <a:lnSpc>
                          <a:spcPct val="150000"/>
                        </a:lnSpc>
                        <a:spcBef>
                          <a:spcPts val="0"/>
                        </a:spcBef>
                        <a:spcAft>
                          <a:spcPts val="0"/>
                        </a:spcAft>
                      </a:pPr>
                      <a:r>
                        <a:rPr lang="en-US" sz="1200">
                          <a:effectLst/>
                          <a:latin typeface="Arial" pitchFamily="34" charset="0"/>
                          <a:cs typeface="Arial" pitchFamily="34" charset="0"/>
                        </a:rPr>
                        <a:t>Final Aligning and Welding</a:t>
                      </a:r>
                      <a:endParaRPr lang="en-US" sz="1100">
                        <a:effectLst/>
                        <a:latin typeface="Arial" pitchFamily="34" charset="0"/>
                        <a:ea typeface="Calibri"/>
                        <a:cs typeface="Arial" pitchFamily="34" charset="0"/>
                      </a:endParaRPr>
                    </a:p>
                  </a:txBody>
                  <a:tcPr marL="68580" marR="68580" marT="0" marB="0"/>
                </a:tc>
                <a:tc>
                  <a:txBody>
                    <a:bodyPr/>
                    <a:lstStyle/>
                    <a:p>
                      <a:pPr marL="0" marR="0">
                        <a:lnSpc>
                          <a:spcPct val="150000"/>
                        </a:lnSpc>
                        <a:spcBef>
                          <a:spcPts val="0"/>
                        </a:spcBef>
                        <a:spcAft>
                          <a:spcPts val="0"/>
                        </a:spcAft>
                      </a:pPr>
                      <a:r>
                        <a:rPr lang="en-US" sz="1200">
                          <a:effectLst/>
                          <a:latin typeface="Arial" pitchFamily="34" charset="0"/>
                          <a:cs typeface="Arial" pitchFamily="34" charset="0"/>
                        </a:rPr>
                        <a:t>3 weeks</a:t>
                      </a:r>
                      <a:endParaRPr lang="en-US" sz="1100">
                        <a:effectLst/>
                        <a:latin typeface="Arial" pitchFamily="34" charset="0"/>
                        <a:ea typeface="Calibri"/>
                        <a:cs typeface="Arial" pitchFamily="34" charset="0"/>
                      </a:endParaRPr>
                    </a:p>
                  </a:txBody>
                  <a:tcPr marL="68580" marR="68580" marT="0" marB="0"/>
                </a:tc>
              </a:tr>
              <a:tr h="0">
                <a:tc>
                  <a:txBody>
                    <a:bodyPr/>
                    <a:lstStyle/>
                    <a:p>
                      <a:pPr marL="0" marR="0">
                        <a:lnSpc>
                          <a:spcPct val="150000"/>
                        </a:lnSpc>
                        <a:spcBef>
                          <a:spcPts val="0"/>
                        </a:spcBef>
                        <a:spcAft>
                          <a:spcPts val="0"/>
                        </a:spcAft>
                      </a:pPr>
                      <a:r>
                        <a:rPr lang="en-US" sz="1200" b="1" dirty="0">
                          <a:effectLst/>
                          <a:latin typeface="Arial" pitchFamily="34" charset="0"/>
                          <a:cs typeface="Arial" pitchFamily="34" charset="0"/>
                        </a:rPr>
                        <a:t>Total Cost of System</a:t>
                      </a:r>
                      <a:endParaRPr lang="en-US" sz="1100" b="1" dirty="0">
                        <a:effectLst/>
                        <a:latin typeface="Arial" pitchFamily="34" charset="0"/>
                        <a:ea typeface="Calibri"/>
                        <a:cs typeface="Arial" pitchFamily="34" charset="0"/>
                      </a:endParaRPr>
                    </a:p>
                  </a:txBody>
                  <a:tcPr marL="68580" marR="68580" marT="0" marB="0"/>
                </a:tc>
                <a:tc>
                  <a:txBody>
                    <a:bodyPr/>
                    <a:lstStyle/>
                    <a:p>
                      <a:pPr marL="0" marR="0">
                        <a:lnSpc>
                          <a:spcPct val="150000"/>
                        </a:lnSpc>
                        <a:spcBef>
                          <a:spcPts val="0"/>
                        </a:spcBef>
                        <a:spcAft>
                          <a:spcPts val="0"/>
                        </a:spcAft>
                      </a:pPr>
                      <a:r>
                        <a:rPr lang="en-US" sz="1200" b="1">
                          <a:effectLst/>
                          <a:latin typeface="Arial" pitchFamily="34" charset="0"/>
                          <a:cs typeface="Arial" pitchFamily="34" charset="0"/>
                        </a:rPr>
                        <a:t>$1,115,000</a:t>
                      </a:r>
                      <a:endParaRPr lang="en-US" sz="1100" b="1">
                        <a:effectLst/>
                        <a:latin typeface="Arial" pitchFamily="34" charset="0"/>
                        <a:ea typeface="Calibri"/>
                        <a:cs typeface="Arial" pitchFamily="34" charset="0"/>
                      </a:endParaRPr>
                    </a:p>
                  </a:txBody>
                  <a:tcPr marL="68580" marR="68580" marT="0" marB="0"/>
                </a:tc>
                <a:tc>
                  <a:txBody>
                    <a:bodyPr/>
                    <a:lstStyle/>
                    <a:p>
                      <a:pPr marL="0" marR="0">
                        <a:lnSpc>
                          <a:spcPct val="150000"/>
                        </a:lnSpc>
                        <a:spcBef>
                          <a:spcPts val="0"/>
                        </a:spcBef>
                        <a:spcAft>
                          <a:spcPts val="0"/>
                        </a:spcAft>
                      </a:pPr>
                      <a:r>
                        <a:rPr lang="en-US" sz="1200" b="1" dirty="0">
                          <a:effectLst/>
                          <a:latin typeface="Arial" pitchFamily="34" charset="0"/>
                          <a:cs typeface="Arial" pitchFamily="34" charset="0"/>
                        </a:rPr>
                        <a:t>Total Duration on site</a:t>
                      </a:r>
                      <a:endParaRPr lang="en-US" sz="1100" b="1" dirty="0">
                        <a:effectLst/>
                        <a:latin typeface="Arial" pitchFamily="34" charset="0"/>
                        <a:ea typeface="Calibri"/>
                        <a:cs typeface="Arial" pitchFamily="34" charset="0"/>
                      </a:endParaRPr>
                    </a:p>
                  </a:txBody>
                  <a:tcPr marL="68580" marR="68580" marT="0" marB="0"/>
                </a:tc>
                <a:tc>
                  <a:txBody>
                    <a:bodyPr/>
                    <a:lstStyle/>
                    <a:p>
                      <a:pPr marL="0" marR="0">
                        <a:lnSpc>
                          <a:spcPct val="150000"/>
                        </a:lnSpc>
                        <a:spcBef>
                          <a:spcPts val="0"/>
                        </a:spcBef>
                        <a:spcAft>
                          <a:spcPts val="0"/>
                        </a:spcAft>
                      </a:pPr>
                      <a:r>
                        <a:rPr lang="en-US" sz="1200" b="1" dirty="0">
                          <a:effectLst/>
                          <a:latin typeface="Arial" pitchFamily="34" charset="0"/>
                          <a:cs typeface="Arial" pitchFamily="34" charset="0"/>
                        </a:rPr>
                        <a:t>7 weeks</a:t>
                      </a:r>
                      <a:endParaRPr lang="en-US" sz="1100" b="1" dirty="0">
                        <a:effectLst/>
                        <a:latin typeface="Arial" pitchFamily="34" charset="0"/>
                        <a:ea typeface="Calibri"/>
                        <a:cs typeface="Arial" pitchFamily="34" charset="0"/>
                      </a:endParaRPr>
                    </a:p>
                  </a:txBody>
                  <a:tcPr marL="68580" marR="68580" marT="0" marB="0"/>
                </a:tc>
              </a:tr>
            </a:tbl>
          </a:graphicData>
        </a:graphic>
      </p:graphicFrame>
    </p:spTree>
    <p:extLst>
      <p:ext uri="{BB962C8B-B14F-4D97-AF65-F5344CB8AC3E}">
        <p14:creationId xmlns:p14="http://schemas.microsoft.com/office/powerpoint/2010/main" val="35562182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9067800" y="0"/>
            <a:ext cx="76200" cy="685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18288000" y="-31531"/>
            <a:ext cx="76200" cy="685800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143000" y="849868"/>
            <a:ext cx="3657600" cy="369332"/>
          </a:xfrm>
          <a:prstGeom prst="rect">
            <a:avLst/>
          </a:prstGeom>
          <a:noFill/>
        </p:spPr>
        <p:txBody>
          <a:bodyPr wrap="square" rtlCol="0">
            <a:spAutoFit/>
          </a:bodyPr>
          <a:lstStyle/>
          <a:p>
            <a:r>
              <a:rPr lang="en-US" b="1" dirty="0" smtClean="0">
                <a:solidFill>
                  <a:schemeClr val="bg1"/>
                </a:solidFill>
              </a:rPr>
              <a:t>| Introduction</a:t>
            </a:r>
            <a:endParaRPr lang="en-US" b="1" dirty="0">
              <a:solidFill>
                <a:schemeClr val="bg1"/>
              </a:solidFill>
            </a:endParaRPr>
          </a:p>
        </p:txBody>
      </p:sp>
      <p:sp>
        <p:nvSpPr>
          <p:cNvPr id="8" name="Oval 7"/>
          <p:cNvSpPr/>
          <p:nvPr/>
        </p:nvSpPr>
        <p:spPr>
          <a:xfrm>
            <a:off x="762000" y="849868"/>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75000"/>
                </a:schemeClr>
              </a:solidFill>
            </a:endParaRPr>
          </a:p>
        </p:txBody>
      </p:sp>
      <p:sp>
        <p:nvSpPr>
          <p:cNvPr id="9" name="TextBox 8"/>
          <p:cNvSpPr txBox="1"/>
          <p:nvPr/>
        </p:nvSpPr>
        <p:spPr>
          <a:xfrm>
            <a:off x="381000" y="220414"/>
            <a:ext cx="8686800" cy="523220"/>
          </a:xfrm>
          <a:prstGeom prst="rect">
            <a:avLst/>
          </a:prstGeom>
          <a:noFill/>
        </p:spPr>
        <p:txBody>
          <a:bodyPr wrap="square" rtlCol="0">
            <a:spAutoFit/>
          </a:bodyPr>
          <a:lstStyle/>
          <a:p>
            <a:r>
              <a:rPr lang="en-US" sz="2800" dirty="0" smtClean="0">
                <a:solidFill>
                  <a:schemeClr val="accent6"/>
                </a:solidFill>
              </a:rPr>
              <a:t>Prefabricated Exterior Panels | </a:t>
            </a:r>
            <a:r>
              <a:rPr lang="en-US" sz="2800" dirty="0" smtClean="0">
                <a:solidFill>
                  <a:schemeClr val="bg1"/>
                </a:solidFill>
              </a:rPr>
              <a:t>Alternative #2</a:t>
            </a:r>
            <a:endParaRPr lang="en-US" sz="2800" dirty="0">
              <a:solidFill>
                <a:schemeClr val="bg1"/>
              </a:solidFill>
            </a:endParaRPr>
          </a:p>
        </p:txBody>
      </p:sp>
      <p:sp>
        <p:nvSpPr>
          <p:cNvPr id="10" name="TextBox 9"/>
          <p:cNvSpPr txBox="1"/>
          <p:nvPr/>
        </p:nvSpPr>
        <p:spPr>
          <a:xfrm>
            <a:off x="1143000" y="1371600"/>
            <a:ext cx="4267200" cy="369332"/>
          </a:xfrm>
          <a:prstGeom prst="rect">
            <a:avLst/>
          </a:prstGeom>
          <a:noFill/>
        </p:spPr>
        <p:txBody>
          <a:bodyPr wrap="square" rtlCol="0">
            <a:spAutoFit/>
          </a:bodyPr>
          <a:lstStyle/>
          <a:p>
            <a:r>
              <a:rPr lang="en-US" b="1" dirty="0" smtClean="0">
                <a:solidFill>
                  <a:schemeClr val="accent6"/>
                </a:solidFill>
              </a:rPr>
              <a:t>| Prefabricated Exterior Wall Panels</a:t>
            </a:r>
            <a:endParaRPr lang="en-US" b="1" dirty="0">
              <a:solidFill>
                <a:schemeClr val="accent6"/>
              </a:solidFill>
            </a:endParaRPr>
          </a:p>
        </p:txBody>
      </p:sp>
      <p:sp>
        <p:nvSpPr>
          <p:cNvPr id="11" name="Oval 10"/>
          <p:cNvSpPr/>
          <p:nvPr/>
        </p:nvSpPr>
        <p:spPr>
          <a:xfrm>
            <a:off x="762000" y="1371600"/>
            <a:ext cx="381000" cy="369332"/>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p:cNvSpPr txBox="1"/>
          <p:nvPr/>
        </p:nvSpPr>
        <p:spPr>
          <a:xfrm>
            <a:off x="1143000" y="1893332"/>
            <a:ext cx="3657600" cy="369332"/>
          </a:xfrm>
          <a:prstGeom prst="rect">
            <a:avLst/>
          </a:prstGeom>
          <a:noFill/>
        </p:spPr>
        <p:txBody>
          <a:bodyPr wrap="square" rtlCol="0">
            <a:spAutoFit/>
          </a:bodyPr>
          <a:lstStyle/>
          <a:p>
            <a:r>
              <a:rPr lang="en-US" b="1" dirty="0" smtClean="0">
                <a:solidFill>
                  <a:schemeClr val="bg1"/>
                </a:solidFill>
              </a:rPr>
              <a:t>| Detailed Sequencing</a:t>
            </a:r>
            <a:endParaRPr lang="en-US" b="1" dirty="0">
              <a:solidFill>
                <a:schemeClr val="bg1"/>
              </a:solidFill>
            </a:endParaRPr>
          </a:p>
        </p:txBody>
      </p:sp>
      <p:sp>
        <p:nvSpPr>
          <p:cNvPr id="13" name="Oval 12"/>
          <p:cNvSpPr/>
          <p:nvPr/>
        </p:nvSpPr>
        <p:spPr>
          <a:xfrm>
            <a:off x="762000" y="1893332"/>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TextBox 13"/>
          <p:cNvSpPr txBox="1"/>
          <p:nvPr/>
        </p:nvSpPr>
        <p:spPr>
          <a:xfrm>
            <a:off x="1143000" y="2415064"/>
            <a:ext cx="3657600" cy="369332"/>
          </a:xfrm>
          <a:prstGeom prst="rect">
            <a:avLst/>
          </a:prstGeom>
          <a:noFill/>
        </p:spPr>
        <p:txBody>
          <a:bodyPr wrap="square" rtlCol="0">
            <a:spAutoFit/>
          </a:bodyPr>
          <a:lstStyle/>
          <a:p>
            <a:r>
              <a:rPr lang="en-US" b="1" dirty="0" smtClean="0">
                <a:solidFill>
                  <a:schemeClr val="bg1"/>
                </a:solidFill>
              </a:rPr>
              <a:t>| Sizing of Rigging Beam</a:t>
            </a:r>
            <a:endParaRPr lang="en-US" b="1" dirty="0">
              <a:solidFill>
                <a:schemeClr val="bg1"/>
              </a:solidFill>
            </a:endParaRPr>
          </a:p>
        </p:txBody>
      </p:sp>
      <p:sp>
        <p:nvSpPr>
          <p:cNvPr id="15" name="Oval 14"/>
          <p:cNvSpPr/>
          <p:nvPr/>
        </p:nvSpPr>
        <p:spPr>
          <a:xfrm>
            <a:off x="762000" y="2415064"/>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TextBox 15"/>
          <p:cNvSpPr txBox="1"/>
          <p:nvPr/>
        </p:nvSpPr>
        <p:spPr>
          <a:xfrm>
            <a:off x="1143000" y="2919413"/>
            <a:ext cx="4495800" cy="369332"/>
          </a:xfrm>
          <a:prstGeom prst="rect">
            <a:avLst/>
          </a:prstGeom>
          <a:noFill/>
        </p:spPr>
        <p:txBody>
          <a:bodyPr wrap="square" rtlCol="0">
            <a:spAutoFit/>
          </a:bodyPr>
          <a:lstStyle/>
          <a:p>
            <a:r>
              <a:rPr lang="en-US" b="1" dirty="0" smtClean="0">
                <a:solidFill>
                  <a:schemeClr val="bg1"/>
                </a:solidFill>
              </a:rPr>
              <a:t>| Solar Panel Installation at Roof Level</a:t>
            </a:r>
            <a:endParaRPr lang="en-US" b="1" dirty="0">
              <a:solidFill>
                <a:schemeClr val="bg1"/>
              </a:solidFill>
            </a:endParaRPr>
          </a:p>
        </p:txBody>
      </p:sp>
      <p:sp>
        <p:nvSpPr>
          <p:cNvPr id="17" name="Oval 16"/>
          <p:cNvSpPr/>
          <p:nvPr/>
        </p:nvSpPr>
        <p:spPr>
          <a:xfrm>
            <a:off x="762000" y="2919413"/>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TextBox 17"/>
          <p:cNvSpPr txBox="1"/>
          <p:nvPr/>
        </p:nvSpPr>
        <p:spPr>
          <a:xfrm>
            <a:off x="1143000" y="3440668"/>
            <a:ext cx="5867400" cy="369332"/>
          </a:xfrm>
          <a:prstGeom prst="rect">
            <a:avLst/>
          </a:prstGeom>
          <a:noFill/>
        </p:spPr>
        <p:txBody>
          <a:bodyPr wrap="square" rtlCol="0">
            <a:spAutoFit/>
          </a:bodyPr>
          <a:lstStyle/>
          <a:p>
            <a:r>
              <a:rPr lang="en-US" b="1" dirty="0" smtClean="0">
                <a:solidFill>
                  <a:schemeClr val="bg1"/>
                </a:solidFill>
              </a:rPr>
              <a:t>| Mobile Technology Integration- Tablet Computers</a:t>
            </a:r>
            <a:endParaRPr lang="en-US" b="1" dirty="0">
              <a:solidFill>
                <a:schemeClr val="bg1"/>
              </a:solidFill>
            </a:endParaRPr>
          </a:p>
        </p:txBody>
      </p:sp>
      <p:sp>
        <p:nvSpPr>
          <p:cNvPr id="19" name="Oval 18"/>
          <p:cNvSpPr/>
          <p:nvPr/>
        </p:nvSpPr>
        <p:spPr>
          <a:xfrm>
            <a:off x="762000" y="3440668"/>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TextBox 20"/>
          <p:cNvSpPr txBox="1"/>
          <p:nvPr/>
        </p:nvSpPr>
        <p:spPr>
          <a:xfrm>
            <a:off x="1143000" y="3962400"/>
            <a:ext cx="5867400" cy="369332"/>
          </a:xfrm>
          <a:prstGeom prst="rect">
            <a:avLst/>
          </a:prstGeom>
          <a:noFill/>
        </p:spPr>
        <p:txBody>
          <a:bodyPr wrap="square" rtlCol="0">
            <a:spAutoFit/>
          </a:bodyPr>
          <a:lstStyle/>
          <a:p>
            <a:r>
              <a:rPr lang="en-US" b="1" dirty="0" smtClean="0">
                <a:solidFill>
                  <a:schemeClr val="bg1"/>
                </a:solidFill>
              </a:rPr>
              <a:t>| Recommendations</a:t>
            </a:r>
            <a:endParaRPr lang="en-US" b="1" dirty="0">
              <a:solidFill>
                <a:schemeClr val="bg1"/>
              </a:solidFill>
            </a:endParaRPr>
          </a:p>
        </p:txBody>
      </p:sp>
      <p:sp>
        <p:nvSpPr>
          <p:cNvPr id="22" name="Oval 21"/>
          <p:cNvSpPr/>
          <p:nvPr/>
        </p:nvSpPr>
        <p:spPr>
          <a:xfrm>
            <a:off x="762000" y="3962400"/>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TextBox 22"/>
          <p:cNvSpPr txBox="1"/>
          <p:nvPr/>
        </p:nvSpPr>
        <p:spPr>
          <a:xfrm>
            <a:off x="1143000" y="4510564"/>
            <a:ext cx="5867400" cy="369332"/>
          </a:xfrm>
          <a:prstGeom prst="rect">
            <a:avLst/>
          </a:prstGeom>
          <a:noFill/>
        </p:spPr>
        <p:txBody>
          <a:bodyPr wrap="square" rtlCol="0">
            <a:spAutoFit/>
          </a:bodyPr>
          <a:lstStyle/>
          <a:p>
            <a:r>
              <a:rPr lang="en-US" b="1" dirty="0" smtClean="0">
                <a:solidFill>
                  <a:schemeClr val="bg1"/>
                </a:solidFill>
              </a:rPr>
              <a:t>| Concluding Remarks</a:t>
            </a:r>
            <a:endParaRPr lang="en-US" b="1" dirty="0">
              <a:solidFill>
                <a:schemeClr val="bg1"/>
              </a:solidFill>
            </a:endParaRPr>
          </a:p>
        </p:txBody>
      </p:sp>
      <p:sp>
        <p:nvSpPr>
          <p:cNvPr id="24" name="Oval 23"/>
          <p:cNvSpPr/>
          <p:nvPr/>
        </p:nvSpPr>
        <p:spPr>
          <a:xfrm>
            <a:off x="762000" y="4510564"/>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26" name="Picture 25"/>
          <p:cNvPicPr/>
          <p:nvPr/>
        </p:nvPicPr>
        <p:blipFill rotWithShape="1">
          <a:blip r:embed="rId3" cstate="print">
            <a:extLst>
              <a:ext uri="{28A0092B-C50C-407E-A947-70E740481C1C}">
                <a14:useLocalDpi xmlns:a14="http://schemas.microsoft.com/office/drawing/2010/main" val="0"/>
              </a:ext>
            </a:extLst>
          </a:blip>
          <a:srcRect b="28799"/>
          <a:stretch/>
        </p:blipFill>
        <p:spPr bwMode="auto">
          <a:xfrm>
            <a:off x="4076700" y="3993595"/>
            <a:ext cx="4514641" cy="2400896"/>
          </a:xfrm>
          <a:prstGeom prst="rect">
            <a:avLst/>
          </a:prstGeom>
          <a:ln>
            <a:noFill/>
          </a:ln>
          <a:extLst>
            <a:ext uri="{53640926-AAD7-44D8-BBD7-CCE9431645EC}">
              <a14:shadowObscured xmlns:a14="http://schemas.microsoft.com/office/drawing/2010/main"/>
            </a:ext>
          </a:extLst>
        </p:spPr>
      </p:pic>
      <p:sp>
        <p:nvSpPr>
          <p:cNvPr id="27" name="TextBox 26"/>
          <p:cNvSpPr txBox="1"/>
          <p:nvPr/>
        </p:nvSpPr>
        <p:spPr>
          <a:xfrm>
            <a:off x="9144000" y="417493"/>
            <a:ext cx="8991600" cy="954107"/>
          </a:xfrm>
          <a:prstGeom prst="rect">
            <a:avLst/>
          </a:prstGeom>
          <a:noFill/>
        </p:spPr>
        <p:txBody>
          <a:bodyPr wrap="square" rtlCol="0">
            <a:spAutoFit/>
          </a:bodyPr>
          <a:lstStyle/>
          <a:p>
            <a:pPr algn="ctr"/>
            <a:r>
              <a:rPr lang="en-US" sz="3600" b="1" dirty="0" smtClean="0">
                <a:solidFill>
                  <a:schemeClr val="bg1"/>
                </a:solidFill>
              </a:rPr>
              <a:t>On-Site Partial Panel Prefabrication</a:t>
            </a:r>
          </a:p>
          <a:p>
            <a:pPr algn="ctr"/>
            <a:endParaRPr lang="en-US" sz="2000" dirty="0">
              <a:solidFill>
                <a:schemeClr val="bg1"/>
              </a:solidFill>
            </a:endParaRPr>
          </a:p>
        </p:txBody>
      </p:sp>
      <p:pic>
        <p:nvPicPr>
          <p:cNvPr id="28" name="Picture 27"/>
          <p:cNvPicPr/>
          <p:nvPr/>
        </p:nvPicPr>
        <p:blipFill rotWithShape="1">
          <a:blip r:embed="rId4">
            <a:extLst>
              <a:ext uri="{28A0092B-C50C-407E-A947-70E740481C1C}">
                <a14:useLocalDpi xmlns:a14="http://schemas.microsoft.com/office/drawing/2010/main" val="0"/>
              </a:ext>
            </a:extLst>
          </a:blip>
          <a:srcRect r="30316"/>
          <a:stretch/>
        </p:blipFill>
        <p:spPr bwMode="auto">
          <a:xfrm>
            <a:off x="23469600" y="1371600"/>
            <a:ext cx="3152775" cy="2533650"/>
          </a:xfrm>
          <a:prstGeom prst="rect">
            <a:avLst/>
          </a:prstGeom>
          <a:ln>
            <a:noFill/>
          </a:ln>
          <a:extLst>
            <a:ext uri="{53640926-AAD7-44D8-BBD7-CCE9431645EC}">
              <a14:shadowObscured xmlns:a14="http://schemas.microsoft.com/office/drawing/2010/main"/>
            </a:ext>
          </a:extLst>
        </p:spPr>
      </p:pic>
      <p:pic>
        <p:nvPicPr>
          <p:cNvPr id="29" name="Picture 28"/>
          <p:cNvPicPr/>
          <p:nvPr/>
        </p:nvPicPr>
        <p:blipFill>
          <a:blip r:embed="rId5" cstate="print">
            <a:extLst>
              <a:ext uri="{28A0092B-C50C-407E-A947-70E740481C1C}">
                <a14:useLocalDpi xmlns:a14="http://schemas.microsoft.com/office/drawing/2010/main" val="0"/>
              </a:ext>
            </a:extLst>
          </a:blip>
          <a:stretch>
            <a:fillRect/>
          </a:stretch>
        </p:blipFill>
        <p:spPr>
          <a:xfrm>
            <a:off x="19354800" y="1020695"/>
            <a:ext cx="4045739" cy="3126371"/>
          </a:xfrm>
          <a:prstGeom prst="rect">
            <a:avLst/>
          </a:prstGeom>
        </p:spPr>
      </p:pic>
      <p:pic>
        <p:nvPicPr>
          <p:cNvPr id="30" name="Picture 29"/>
          <p:cNvPicPr/>
          <p:nvPr/>
        </p:nvPicPr>
        <p:blipFill>
          <a:blip r:embed="rId6" cstate="print">
            <a:extLst>
              <a:ext uri="{28A0092B-C50C-407E-A947-70E740481C1C}">
                <a14:useLocalDpi xmlns:a14="http://schemas.microsoft.com/office/drawing/2010/main" val="0"/>
              </a:ext>
            </a:extLst>
          </a:blip>
          <a:stretch>
            <a:fillRect/>
          </a:stretch>
        </p:blipFill>
        <p:spPr>
          <a:xfrm>
            <a:off x="21624126" y="3373097"/>
            <a:ext cx="3421861" cy="2644265"/>
          </a:xfrm>
          <a:prstGeom prst="rect">
            <a:avLst/>
          </a:prstGeom>
        </p:spPr>
      </p:pic>
      <p:pic>
        <p:nvPicPr>
          <p:cNvPr id="31" name="Picture 30"/>
          <p:cNvPicPr/>
          <p:nvPr/>
        </p:nvPicPr>
        <p:blipFill>
          <a:blip r:embed="rId7">
            <a:extLst>
              <a:ext uri="{28A0092B-C50C-407E-A947-70E740481C1C}">
                <a14:useLocalDpi xmlns:a14="http://schemas.microsoft.com/office/drawing/2010/main" val="0"/>
              </a:ext>
            </a:extLst>
          </a:blip>
          <a:stretch>
            <a:fillRect/>
          </a:stretch>
        </p:blipFill>
        <p:spPr>
          <a:xfrm>
            <a:off x="10775576" y="1692635"/>
            <a:ext cx="5943600" cy="4592955"/>
          </a:xfrm>
          <a:prstGeom prst="rect">
            <a:avLst/>
          </a:prstGeom>
        </p:spPr>
      </p:pic>
      <p:sp>
        <p:nvSpPr>
          <p:cNvPr id="32" name="TextBox 31"/>
          <p:cNvSpPr txBox="1"/>
          <p:nvPr/>
        </p:nvSpPr>
        <p:spPr>
          <a:xfrm>
            <a:off x="18916650" y="6147817"/>
            <a:ext cx="7391400" cy="769441"/>
          </a:xfrm>
          <a:prstGeom prst="rect">
            <a:avLst/>
          </a:prstGeom>
          <a:noFill/>
        </p:spPr>
        <p:txBody>
          <a:bodyPr wrap="square" rtlCol="0">
            <a:spAutoFit/>
          </a:bodyPr>
          <a:lstStyle/>
          <a:p>
            <a:r>
              <a:rPr lang="en-US" sz="2400" b="1" dirty="0" smtClean="0">
                <a:solidFill>
                  <a:schemeClr val="bg1"/>
                </a:solidFill>
              </a:rPr>
              <a:t>Panel Prefabrication at Hospital in Temecula, CA</a:t>
            </a:r>
          </a:p>
          <a:p>
            <a:endParaRPr lang="en-US" sz="2000" dirty="0">
              <a:solidFill>
                <a:schemeClr val="bg1"/>
              </a:solidFill>
            </a:endParaRPr>
          </a:p>
        </p:txBody>
      </p:sp>
    </p:spTree>
    <p:extLst>
      <p:ext uri="{BB962C8B-B14F-4D97-AF65-F5344CB8AC3E}">
        <p14:creationId xmlns:p14="http://schemas.microsoft.com/office/powerpoint/2010/main" val="1087787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9067800" y="0"/>
            <a:ext cx="76200" cy="685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18288000" y="-31531"/>
            <a:ext cx="76200" cy="685800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143000" y="849868"/>
            <a:ext cx="3657600" cy="369332"/>
          </a:xfrm>
          <a:prstGeom prst="rect">
            <a:avLst/>
          </a:prstGeom>
          <a:noFill/>
        </p:spPr>
        <p:txBody>
          <a:bodyPr wrap="square" rtlCol="0">
            <a:spAutoFit/>
          </a:bodyPr>
          <a:lstStyle/>
          <a:p>
            <a:r>
              <a:rPr lang="en-US" b="1" dirty="0" smtClean="0">
                <a:solidFill>
                  <a:schemeClr val="bg1"/>
                </a:solidFill>
              </a:rPr>
              <a:t>| Introduction</a:t>
            </a:r>
            <a:endParaRPr lang="en-US" b="1" dirty="0">
              <a:solidFill>
                <a:schemeClr val="bg1"/>
              </a:solidFill>
            </a:endParaRPr>
          </a:p>
        </p:txBody>
      </p:sp>
      <p:sp>
        <p:nvSpPr>
          <p:cNvPr id="8" name="Oval 7"/>
          <p:cNvSpPr/>
          <p:nvPr/>
        </p:nvSpPr>
        <p:spPr>
          <a:xfrm>
            <a:off x="762000" y="849868"/>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75000"/>
                </a:schemeClr>
              </a:solidFill>
            </a:endParaRPr>
          </a:p>
        </p:txBody>
      </p:sp>
      <p:sp>
        <p:nvSpPr>
          <p:cNvPr id="9" name="TextBox 8"/>
          <p:cNvSpPr txBox="1"/>
          <p:nvPr/>
        </p:nvSpPr>
        <p:spPr>
          <a:xfrm>
            <a:off x="381000" y="220414"/>
            <a:ext cx="8686800" cy="523220"/>
          </a:xfrm>
          <a:prstGeom prst="rect">
            <a:avLst/>
          </a:prstGeom>
          <a:noFill/>
        </p:spPr>
        <p:txBody>
          <a:bodyPr wrap="square" rtlCol="0">
            <a:spAutoFit/>
          </a:bodyPr>
          <a:lstStyle/>
          <a:p>
            <a:r>
              <a:rPr lang="en-US" sz="2800" dirty="0" smtClean="0">
                <a:solidFill>
                  <a:schemeClr val="accent6"/>
                </a:solidFill>
              </a:rPr>
              <a:t>Prefabricated Exterior Panels | </a:t>
            </a:r>
            <a:r>
              <a:rPr lang="en-US" sz="2800" dirty="0" smtClean="0">
                <a:solidFill>
                  <a:schemeClr val="bg1"/>
                </a:solidFill>
              </a:rPr>
              <a:t>Alternative #2</a:t>
            </a:r>
            <a:endParaRPr lang="en-US" sz="2800" dirty="0">
              <a:solidFill>
                <a:schemeClr val="bg1"/>
              </a:solidFill>
            </a:endParaRPr>
          </a:p>
        </p:txBody>
      </p:sp>
      <p:sp>
        <p:nvSpPr>
          <p:cNvPr id="10" name="TextBox 9"/>
          <p:cNvSpPr txBox="1"/>
          <p:nvPr/>
        </p:nvSpPr>
        <p:spPr>
          <a:xfrm>
            <a:off x="1143000" y="1371600"/>
            <a:ext cx="4267200" cy="369332"/>
          </a:xfrm>
          <a:prstGeom prst="rect">
            <a:avLst/>
          </a:prstGeom>
          <a:noFill/>
        </p:spPr>
        <p:txBody>
          <a:bodyPr wrap="square" rtlCol="0">
            <a:spAutoFit/>
          </a:bodyPr>
          <a:lstStyle/>
          <a:p>
            <a:r>
              <a:rPr lang="en-US" b="1" dirty="0" smtClean="0">
                <a:solidFill>
                  <a:schemeClr val="accent6"/>
                </a:solidFill>
              </a:rPr>
              <a:t>| Prefabricated Exterior Wall Panels</a:t>
            </a:r>
            <a:endParaRPr lang="en-US" b="1" dirty="0">
              <a:solidFill>
                <a:schemeClr val="accent6"/>
              </a:solidFill>
            </a:endParaRPr>
          </a:p>
        </p:txBody>
      </p:sp>
      <p:sp>
        <p:nvSpPr>
          <p:cNvPr id="11" name="Oval 10"/>
          <p:cNvSpPr/>
          <p:nvPr/>
        </p:nvSpPr>
        <p:spPr>
          <a:xfrm>
            <a:off x="762000" y="1371600"/>
            <a:ext cx="381000" cy="369332"/>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p:cNvSpPr txBox="1"/>
          <p:nvPr/>
        </p:nvSpPr>
        <p:spPr>
          <a:xfrm>
            <a:off x="1143000" y="1893332"/>
            <a:ext cx="3657600" cy="369332"/>
          </a:xfrm>
          <a:prstGeom prst="rect">
            <a:avLst/>
          </a:prstGeom>
          <a:noFill/>
        </p:spPr>
        <p:txBody>
          <a:bodyPr wrap="square" rtlCol="0">
            <a:spAutoFit/>
          </a:bodyPr>
          <a:lstStyle/>
          <a:p>
            <a:r>
              <a:rPr lang="en-US" b="1" dirty="0" smtClean="0">
                <a:solidFill>
                  <a:schemeClr val="bg1"/>
                </a:solidFill>
              </a:rPr>
              <a:t>| Detailed Sequencing</a:t>
            </a:r>
            <a:endParaRPr lang="en-US" b="1" dirty="0">
              <a:solidFill>
                <a:schemeClr val="bg1"/>
              </a:solidFill>
            </a:endParaRPr>
          </a:p>
        </p:txBody>
      </p:sp>
      <p:sp>
        <p:nvSpPr>
          <p:cNvPr id="13" name="Oval 12"/>
          <p:cNvSpPr/>
          <p:nvPr/>
        </p:nvSpPr>
        <p:spPr>
          <a:xfrm>
            <a:off x="762000" y="1893332"/>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TextBox 13"/>
          <p:cNvSpPr txBox="1"/>
          <p:nvPr/>
        </p:nvSpPr>
        <p:spPr>
          <a:xfrm>
            <a:off x="1143000" y="2415064"/>
            <a:ext cx="3657600" cy="369332"/>
          </a:xfrm>
          <a:prstGeom prst="rect">
            <a:avLst/>
          </a:prstGeom>
          <a:noFill/>
        </p:spPr>
        <p:txBody>
          <a:bodyPr wrap="square" rtlCol="0">
            <a:spAutoFit/>
          </a:bodyPr>
          <a:lstStyle/>
          <a:p>
            <a:r>
              <a:rPr lang="en-US" b="1" dirty="0" smtClean="0">
                <a:solidFill>
                  <a:schemeClr val="bg1"/>
                </a:solidFill>
              </a:rPr>
              <a:t>| Sizing of Rigging Beam</a:t>
            </a:r>
            <a:endParaRPr lang="en-US" b="1" dirty="0">
              <a:solidFill>
                <a:schemeClr val="bg1"/>
              </a:solidFill>
            </a:endParaRPr>
          </a:p>
        </p:txBody>
      </p:sp>
      <p:sp>
        <p:nvSpPr>
          <p:cNvPr id="15" name="Oval 14"/>
          <p:cNvSpPr/>
          <p:nvPr/>
        </p:nvSpPr>
        <p:spPr>
          <a:xfrm>
            <a:off x="762000" y="2415064"/>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TextBox 15"/>
          <p:cNvSpPr txBox="1"/>
          <p:nvPr/>
        </p:nvSpPr>
        <p:spPr>
          <a:xfrm>
            <a:off x="1143000" y="2919413"/>
            <a:ext cx="4495800" cy="369332"/>
          </a:xfrm>
          <a:prstGeom prst="rect">
            <a:avLst/>
          </a:prstGeom>
          <a:noFill/>
        </p:spPr>
        <p:txBody>
          <a:bodyPr wrap="square" rtlCol="0">
            <a:spAutoFit/>
          </a:bodyPr>
          <a:lstStyle/>
          <a:p>
            <a:r>
              <a:rPr lang="en-US" b="1" dirty="0" smtClean="0">
                <a:solidFill>
                  <a:schemeClr val="bg1"/>
                </a:solidFill>
              </a:rPr>
              <a:t>| Solar Panel Installation at Roof Level</a:t>
            </a:r>
            <a:endParaRPr lang="en-US" b="1" dirty="0">
              <a:solidFill>
                <a:schemeClr val="bg1"/>
              </a:solidFill>
            </a:endParaRPr>
          </a:p>
        </p:txBody>
      </p:sp>
      <p:sp>
        <p:nvSpPr>
          <p:cNvPr id="17" name="Oval 16"/>
          <p:cNvSpPr/>
          <p:nvPr/>
        </p:nvSpPr>
        <p:spPr>
          <a:xfrm>
            <a:off x="762000" y="2919413"/>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TextBox 17"/>
          <p:cNvSpPr txBox="1"/>
          <p:nvPr/>
        </p:nvSpPr>
        <p:spPr>
          <a:xfrm>
            <a:off x="1143000" y="3440668"/>
            <a:ext cx="5867400" cy="369332"/>
          </a:xfrm>
          <a:prstGeom prst="rect">
            <a:avLst/>
          </a:prstGeom>
          <a:noFill/>
        </p:spPr>
        <p:txBody>
          <a:bodyPr wrap="square" rtlCol="0">
            <a:spAutoFit/>
          </a:bodyPr>
          <a:lstStyle/>
          <a:p>
            <a:r>
              <a:rPr lang="en-US" b="1" dirty="0" smtClean="0">
                <a:solidFill>
                  <a:schemeClr val="bg1"/>
                </a:solidFill>
              </a:rPr>
              <a:t>| Mobile Technology Integration- Tablet Computers</a:t>
            </a:r>
            <a:endParaRPr lang="en-US" b="1" dirty="0">
              <a:solidFill>
                <a:schemeClr val="bg1"/>
              </a:solidFill>
            </a:endParaRPr>
          </a:p>
        </p:txBody>
      </p:sp>
      <p:sp>
        <p:nvSpPr>
          <p:cNvPr id="19" name="Oval 18"/>
          <p:cNvSpPr/>
          <p:nvPr/>
        </p:nvSpPr>
        <p:spPr>
          <a:xfrm>
            <a:off x="762000" y="3440668"/>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TextBox 20"/>
          <p:cNvSpPr txBox="1"/>
          <p:nvPr/>
        </p:nvSpPr>
        <p:spPr>
          <a:xfrm>
            <a:off x="1143000" y="3962400"/>
            <a:ext cx="5867400" cy="369332"/>
          </a:xfrm>
          <a:prstGeom prst="rect">
            <a:avLst/>
          </a:prstGeom>
          <a:noFill/>
        </p:spPr>
        <p:txBody>
          <a:bodyPr wrap="square" rtlCol="0">
            <a:spAutoFit/>
          </a:bodyPr>
          <a:lstStyle/>
          <a:p>
            <a:r>
              <a:rPr lang="en-US" b="1" dirty="0" smtClean="0">
                <a:solidFill>
                  <a:schemeClr val="bg1"/>
                </a:solidFill>
              </a:rPr>
              <a:t>| Recommendations</a:t>
            </a:r>
            <a:endParaRPr lang="en-US" b="1" dirty="0">
              <a:solidFill>
                <a:schemeClr val="bg1"/>
              </a:solidFill>
            </a:endParaRPr>
          </a:p>
        </p:txBody>
      </p:sp>
      <p:sp>
        <p:nvSpPr>
          <p:cNvPr id="22" name="Oval 21"/>
          <p:cNvSpPr/>
          <p:nvPr/>
        </p:nvSpPr>
        <p:spPr>
          <a:xfrm>
            <a:off x="762000" y="3962400"/>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TextBox 22"/>
          <p:cNvSpPr txBox="1"/>
          <p:nvPr/>
        </p:nvSpPr>
        <p:spPr>
          <a:xfrm>
            <a:off x="1143000" y="4510564"/>
            <a:ext cx="5867400" cy="369332"/>
          </a:xfrm>
          <a:prstGeom prst="rect">
            <a:avLst/>
          </a:prstGeom>
          <a:noFill/>
        </p:spPr>
        <p:txBody>
          <a:bodyPr wrap="square" rtlCol="0">
            <a:spAutoFit/>
          </a:bodyPr>
          <a:lstStyle/>
          <a:p>
            <a:r>
              <a:rPr lang="en-US" b="1" dirty="0" smtClean="0">
                <a:solidFill>
                  <a:schemeClr val="bg1"/>
                </a:solidFill>
              </a:rPr>
              <a:t>| Concluding Remarks</a:t>
            </a:r>
            <a:endParaRPr lang="en-US" b="1" dirty="0">
              <a:solidFill>
                <a:schemeClr val="bg1"/>
              </a:solidFill>
            </a:endParaRPr>
          </a:p>
        </p:txBody>
      </p:sp>
      <p:sp>
        <p:nvSpPr>
          <p:cNvPr id="24" name="Oval 23"/>
          <p:cNvSpPr/>
          <p:nvPr/>
        </p:nvSpPr>
        <p:spPr>
          <a:xfrm>
            <a:off x="762000" y="4510564"/>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26" name="Picture 25"/>
          <p:cNvPicPr/>
          <p:nvPr/>
        </p:nvPicPr>
        <p:blipFill rotWithShape="1">
          <a:blip r:embed="rId3" cstate="print">
            <a:extLst>
              <a:ext uri="{28A0092B-C50C-407E-A947-70E740481C1C}">
                <a14:useLocalDpi xmlns:a14="http://schemas.microsoft.com/office/drawing/2010/main" val="0"/>
              </a:ext>
            </a:extLst>
          </a:blip>
          <a:srcRect b="28799"/>
          <a:stretch/>
        </p:blipFill>
        <p:spPr bwMode="auto">
          <a:xfrm>
            <a:off x="4076700" y="3993595"/>
            <a:ext cx="4514641" cy="2400896"/>
          </a:xfrm>
          <a:prstGeom prst="rect">
            <a:avLst/>
          </a:prstGeom>
          <a:ln>
            <a:noFill/>
          </a:ln>
          <a:extLst>
            <a:ext uri="{53640926-AAD7-44D8-BBD7-CCE9431645EC}">
              <a14:shadowObscured xmlns:a14="http://schemas.microsoft.com/office/drawing/2010/main"/>
            </a:ext>
          </a:extLst>
        </p:spPr>
      </p:pic>
      <p:sp>
        <p:nvSpPr>
          <p:cNvPr id="27" name="TextBox 26"/>
          <p:cNvSpPr txBox="1"/>
          <p:nvPr/>
        </p:nvSpPr>
        <p:spPr>
          <a:xfrm>
            <a:off x="9315450" y="531793"/>
            <a:ext cx="8991600" cy="892552"/>
          </a:xfrm>
          <a:prstGeom prst="rect">
            <a:avLst/>
          </a:prstGeom>
          <a:noFill/>
        </p:spPr>
        <p:txBody>
          <a:bodyPr wrap="square" rtlCol="0">
            <a:spAutoFit/>
          </a:bodyPr>
          <a:lstStyle/>
          <a:p>
            <a:r>
              <a:rPr lang="en-US" sz="3200" b="1" dirty="0" smtClean="0">
                <a:solidFill>
                  <a:schemeClr val="bg1"/>
                </a:solidFill>
              </a:rPr>
              <a:t>Results</a:t>
            </a:r>
          </a:p>
          <a:p>
            <a:endParaRPr lang="en-US" sz="2000" dirty="0">
              <a:solidFill>
                <a:schemeClr val="bg1"/>
              </a:solidFill>
            </a:endParaRPr>
          </a:p>
        </p:txBody>
      </p:sp>
      <p:sp>
        <p:nvSpPr>
          <p:cNvPr id="28" name="TextBox 27"/>
          <p:cNvSpPr txBox="1"/>
          <p:nvPr/>
        </p:nvSpPr>
        <p:spPr>
          <a:xfrm>
            <a:off x="9982200" y="1834754"/>
            <a:ext cx="7886700" cy="1200329"/>
          </a:xfrm>
          <a:prstGeom prst="rect">
            <a:avLst/>
          </a:prstGeom>
          <a:noFill/>
        </p:spPr>
        <p:txBody>
          <a:bodyPr wrap="square" rtlCol="0">
            <a:spAutoFit/>
          </a:bodyPr>
          <a:lstStyle/>
          <a:p>
            <a:pPr marL="285750" indent="-285750">
              <a:buFont typeface="Arial" pitchFamily="34" charset="0"/>
              <a:buChar char="•"/>
            </a:pPr>
            <a:r>
              <a:rPr lang="en-US" b="1" dirty="0" smtClean="0">
                <a:solidFill>
                  <a:schemeClr val="accent6"/>
                </a:solidFill>
              </a:rPr>
              <a:t>Total Cost of Partially Prefabricated System | </a:t>
            </a:r>
            <a:r>
              <a:rPr lang="en-US" b="1" dirty="0" smtClean="0">
                <a:solidFill>
                  <a:schemeClr val="bg1"/>
                </a:solidFill>
              </a:rPr>
              <a:t>$1,502,007</a:t>
            </a:r>
          </a:p>
          <a:p>
            <a:pPr marL="285750" indent="-285750">
              <a:buFont typeface="Arial" pitchFamily="34" charset="0"/>
              <a:buChar char="•"/>
            </a:pPr>
            <a:endParaRPr lang="en-US" b="1" dirty="0" smtClean="0">
              <a:solidFill>
                <a:schemeClr val="bg1"/>
              </a:solidFill>
            </a:endParaRPr>
          </a:p>
          <a:p>
            <a:pPr marL="285750" indent="-285750">
              <a:buFont typeface="Arial" pitchFamily="34" charset="0"/>
              <a:buChar char="•"/>
            </a:pPr>
            <a:r>
              <a:rPr lang="en-US" b="1" dirty="0" smtClean="0">
                <a:solidFill>
                  <a:schemeClr val="accent6"/>
                </a:solidFill>
              </a:rPr>
              <a:t>Critical Path Duration | </a:t>
            </a:r>
            <a:r>
              <a:rPr lang="en-US" b="1" dirty="0" smtClean="0">
                <a:solidFill>
                  <a:schemeClr val="bg1"/>
                </a:solidFill>
              </a:rPr>
              <a:t>21 Weeks</a:t>
            </a:r>
            <a:endParaRPr lang="en-US" b="1" dirty="0">
              <a:solidFill>
                <a:schemeClr val="bg1"/>
              </a:solidFill>
            </a:endParaRPr>
          </a:p>
          <a:p>
            <a:endParaRPr lang="en-US" b="1" dirty="0">
              <a:solidFill>
                <a:schemeClr val="bg1"/>
              </a:solidFill>
            </a:endParaRPr>
          </a:p>
        </p:txBody>
      </p:sp>
      <p:pic>
        <p:nvPicPr>
          <p:cNvPr id="30" name="Picture 29"/>
          <p:cNvPicPr/>
          <p:nvPr/>
        </p:nvPicPr>
        <p:blipFill>
          <a:blip r:embed="rId4">
            <a:extLst>
              <a:ext uri="{28A0092B-C50C-407E-A947-70E740481C1C}">
                <a14:useLocalDpi xmlns:a14="http://schemas.microsoft.com/office/drawing/2010/main" val="0"/>
              </a:ext>
            </a:extLst>
          </a:blip>
          <a:stretch>
            <a:fillRect/>
          </a:stretch>
        </p:blipFill>
        <p:spPr>
          <a:xfrm>
            <a:off x="20116800" y="1219200"/>
            <a:ext cx="5943600" cy="4592955"/>
          </a:xfrm>
          <a:prstGeom prst="rect">
            <a:avLst/>
          </a:prstGeom>
        </p:spPr>
      </p:pic>
    </p:spTree>
    <p:extLst>
      <p:ext uri="{BB962C8B-B14F-4D97-AF65-F5344CB8AC3E}">
        <p14:creationId xmlns:p14="http://schemas.microsoft.com/office/powerpoint/2010/main" val="7438696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9067800" y="0"/>
            <a:ext cx="76200" cy="685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18288000" y="-31531"/>
            <a:ext cx="76200" cy="685800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143000" y="849868"/>
            <a:ext cx="3657600" cy="369332"/>
          </a:xfrm>
          <a:prstGeom prst="rect">
            <a:avLst/>
          </a:prstGeom>
          <a:noFill/>
        </p:spPr>
        <p:txBody>
          <a:bodyPr wrap="square" rtlCol="0">
            <a:spAutoFit/>
          </a:bodyPr>
          <a:lstStyle/>
          <a:p>
            <a:r>
              <a:rPr lang="en-US" b="1" dirty="0" smtClean="0">
                <a:solidFill>
                  <a:schemeClr val="bg1"/>
                </a:solidFill>
              </a:rPr>
              <a:t>| Introduction</a:t>
            </a:r>
            <a:endParaRPr lang="en-US" b="1" dirty="0">
              <a:solidFill>
                <a:schemeClr val="bg1"/>
              </a:solidFill>
            </a:endParaRPr>
          </a:p>
        </p:txBody>
      </p:sp>
      <p:sp>
        <p:nvSpPr>
          <p:cNvPr id="8" name="Oval 7"/>
          <p:cNvSpPr/>
          <p:nvPr/>
        </p:nvSpPr>
        <p:spPr>
          <a:xfrm>
            <a:off x="762000" y="849868"/>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75000"/>
                </a:schemeClr>
              </a:solidFill>
            </a:endParaRPr>
          </a:p>
        </p:txBody>
      </p:sp>
      <p:sp>
        <p:nvSpPr>
          <p:cNvPr id="9" name="TextBox 8"/>
          <p:cNvSpPr txBox="1"/>
          <p:nvPr/>
        </p:nvSpPr>
        <p:spPr>
          <a:xfrm>
            <a:off x="381000" y="220414"/>
            <a:ext cx="8686800" cy="523220"/>
          </a:xfrm>
          <a:prstGeom prst="rect">
            <a:avLst/>
          </a:prstGeom>
          <a:noFill/>
        </p:spPr>
        <p:txBody>
          <a:bodyPr wrap="square" rtlCol="0">
            <a:spAutoFit/>
          </a:bodyPr>
          <a:lstStyle/>
          <a:p>
            <a:r>
              <a:rPr lang="en-US" sz="2800" dirty="0" smtClean="0">
                <a:solidFill>
                  <a:schemeClr val="accent6"/>
                </a:solidFill>
              </a:rPr>
              <a:t>Prefabricated Exterior Panels | </a:t>
            </a:r>
            <a:r>
              <a:rPr lang="en-US" sz="2800" dirty="0" smtClean="0">
                <a:solidFill>
                  <a:schemeClr val="bg1"/>
                </a:solidFill>
              </a:rPr>
              <a:t>Chosen Alternative</a:t>
            </a:r>
            <a:endParaRPr lang="en-US" sz="2800" dirty="0">
              <a:solidFill>
                <a:schemeClr val="bg1"/>
              </a:solidFill>
            </a:endParaRPr>
          </a:p>
        </p:txBody>
      </p:sp>
      <p:sp>
        <p:nvSpPr>
          <p:cNvPr id="10" name="TextBox 9"/>
          <p:cNvSpPr txBox="1"/>
          <p:nvPr/>
        </p:nvSpPr>
        <p:spPr>
          <a:xfrm>
            <a:off x="1143000" y="1371600"/>
            <a:ext cx="4267200" cy="369332"/>
          </a:xfrm>
          <a:prstGeom prst="rect">
            <a:avLst/>
          </a:prstGeom>
          <a:noFill/>
        </p:spPr>
        <p:txBody>
          <a:bodyPr wrap="square" rtlCol="0">
            <a:spAutoFit/>
          </a:bodyPr>
          <a:lstStyle/>
          <a:p>
            <a:r>
              <a:rPr lang="en-US" b="1" dirty="0" smtClean="0">
                <a:solidFill>
                  <a:schemeClr val="accent6"/>
                </a:solidFill>
              </a:rPr>
              <a:t>| Prefabricated Exterior Wall Panels</a:t>
            </a:r>
            <a:endParaRPr lang="en-US" b="1" dirty="0">
              <a:solidFill>
                <a:schemeClr val="accent6"/>
              </a:solidFill>
            </a:endParaRPr>
          </a:p>
        </p:txBody>
      </p:sp>
      <p:sp>
        <p:nvSpPr>
          <p:cNvPr id="11" name="Oval 10"/>
          <p:cNvSpPr/>
          <p:nvPr/>
        </p:nvSpPr>
        <p:spPr>
          <a:xfrm>
            <a:off x="762000" y="1371600"/>
            <a:ext cx="381000" cy="369332"/>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p:cNvSpPr txBox="1"/>
          <p:nvPr/>
        </p:nvSpPr>
        <p:spPr>
          <a:xfrm>
            <a:off x="1143000" y="1893332"/>
            <a:ext cx="3657600" cy="369332"/>
          </a:xfrm>
          <a:prstGeom prst="rect">
            <a:avLst/>
          </a:prstGeom>
          <a:noFill/>
        </p:spPr>
        <p:txBody>
          <a:bodyPr wrap="square" rtlCol="0">
            <a:spAutoFit/>
          </a:bodyPr>
          <a:lstStyle/>
          <a:p>
            <a:r>
              <a:rPr lang="en-US" b="1" dirty="0" smtClean="0">
                <a:solidFill>
                  <a:schemeClr val="bg1"/>
                </a:solidFill>
              </a:rPr>
              <a:t>| Detailed Sequencing</a:t>
            </a:r>
            <a:endParaRPr lang="en-US" b="1" dirty="0">
              <a:solidFill>
                <a:schemeClr val="bg1"/>
              </a:solidFill>
            </a:endParaRPr>
          </a:p>
        </p:txBody>
      </p:sp>
      <p:sp>
        <p:nvSpPr>
          <p:cNvPr id="13" name="Oval 12"/>
          <p:cNvSpPr/>
          <p:nvPr/>
        </p:nvSpPr>
        <p:spPr>
          <a:xfrm>
            <a:off x="762000" y="1893332"/>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TextBox 13"/>
          <p:cNvSpPr txBox="1"/>
          <p:nvPr/>
        </p:nvSpPr>
        <p:spPr>
          <a:xfrm>
            <a:off x="1143000" y="2415064"/>
            <a:ext cx="3657600" cy="369332"/>
          </a:xfrm>
          <a:prstGeom prst="rect">
            <a:avLst/>
          </a:prstGeom>
          <a:noFill/>
        </p:spPr>
        <p:txBody>
          <a:bodyPr wrap="square" rtlCol="0">
            <a:spAutoFit/>
          </a:bodyPr>
          <a:lstStyle/>
          <a:p>
            <a:r>
              <a:rPr lang="en-US" b="1" dirty="0" smtClean="0">
                <a:solidFill>
                  <a:schemeClr val="bg1"/>
                </a:solidFill>
              </a:rPr>
              <a:t>| Sizing of Rigging Beam</a:t>
            </a:r>
            <a:endParaRPr lang="en-US" b="1" dirty="0">
              <a:solidFill>
                <a:schemeClr val="bg1"/>
              </a:solidFill>
            </a:endParaRPr>
          </a:p>
        </p:txBody>
      </p:sp>
      <p:sp>
        <p:nvSpPr>
          <p:cNvPr id="15" name="Oval 14"/>
          <p:cNvSpPr/>
          <p:nvPr/>
        </p:nvSpPr>
        <p:spPr>
          <a:xfrm>
            <a:off x="762000" y="2415064"/>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TextBox 15"/>
          <p:cNvSpPr txBox="1"/>
          <p:nvPr/>
        </p:nvSpPr>
        <p:spPr>
          <a:xfrm>
            <a:off x="1143000" y="2919413"/>
            <a:ext cx="4495800" cy="369332"/>
          </a:xfrm>
          <a:prstGeom prst="rect">
            <a:avLst/>
          </a:prstGeom>
          <a:noFill/>
        </p:spPr>
        <p:txBody>
          <a:bodyPr wrap="square" rtlCol="0">
            <a:spAutoFit/>
          </a:bodyPr>
          <a:lstStyle/>
          <a:p>
            <a:r>
              <a:rPr lang="en-US" b="1" dirty="0" smtClean="0">
                <a:solidFill>
                  <a:schemeClr val="bg1"/>
                </a:solidFill>
              </a:rPr>
              <a:t>| Solar Panel Installation at Roof Level</a:t>
            </a:r>
            <a:endParaRPr lang="en-US" b="1" dirty="0">
              <a:solidFill>
                <a:schemeClr val="bg1"/>
              </a:solidFill>
            </a:endParaRPr>
          </a:p>
        </p:txBody>
      </p:sp>
      <p:sp>
        <p:nvSpPr>
          <p:cNvPr id="17" name="Oval 16"/>
          <p:cNvSpPr/>
          <p:nvPr/>
        </p:nvSpPr>
        <p:spPr>
          <a:xfrm>
            <a:off x="762000" y="2919413"/>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TextBox 17"/>
          <p:cNvSpPr txBox="1"/>
          <p:nvPr/>
        </p:nvSpPr>
        <p:spPr>
          <a:xfrm>
            <a:off x="1143000" y="3440668"/>
            <a:ext cx="5867400" cy="369332"/>
          </a:xfrm>
          <a:prstGeom prst="rect">
            <a:avLst/>
          </a:prstGeom>
          <a:noFill/>
        </p:spPr>
        <p:txBody>
          <a:bodyPr wrap="square" rtlCol="0">
            <a:spAutoFit/>
          </a:bodyPr>
          <a:lstStyle/>
          <a:p>
            <a:r>
              <a:rPr lang="en-US" b="1" dirty="0" smtClean="0">
                <a:solidFill>
                  <a:schemeClr val="bg1"/>
                </a:solidFill>
              </a:rPr>
              <a:t>| Mobile Technology Integration- Tablet Computers</a:t>
            </a:r>
            <a:endParaRPr lang="en-US" b="1" dirty="0">
              <a:solidFill>
                <a:schemeClr val="bg1"/>
              </a:solidFill>
            </a:endParaRPr>
          </a:p>
        </p:txBody>
      </p:sp>
      <p:sp>
        <p:nvSpPr>
          <p:cNvPr id="19" name="Oval 18"/>
          <p:cNvSpPr/>
          <p:nvPr/>
        </p:nvSpPr>
        <p:spPr>
          <a:xfrm>
            <a:off x="762000" y="3440668"/>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TextBox 20"/>
          <p:cNvSpPr txBox="1"/>
          <p:nvPr/>
        </p:nvSpPr>
        <p:spPr>
          <a:xfrm>
            <a:off x="1143000" y="3962400"/>
            <a:ext cx="5867400" cy="369332"/>
          </a:xfrm>
          <a:prstGeom prst="rect">
            <a:avLst/>
          </a:prstGeom>
          <a:noFill/>
        </p:spPr>
        <p:txBody>
          <a:bodyPr wrap="square" rtlCol="0">
            <a:spAutoFit/>
          </a:bodyPr>
          <a:lstStyle/>
          <a:p>
            <a:r>
              <a:rPr lang="en-US" b="1" dirty="0" smtClean="0">
                <a:solidFill>
                  <a:schemeClr val="bg1"/>
                </a:solidFill>
              </a:rPr>
              <a:t>| Recommendations</a:t>
            </a:r>
            <a:endParaRPr lang="en-US" b="1" dirty="0">
              <a:solidFill>
                <a:schemeClr val="bg1"/>
              </a:solidFill>
            </a:endParaRPr>
          </a:p>
        </p:txBody>
      </p:sp>
      <p:sp>
        <p:nvSpPr>
          <p:cNvPr id="22" name="Oval 21"/>
          <p:cNvSpPr/>
          <p:nvPr/>
        </p:nvSpPr>
        <p:spPr>
          <a:xfrm>
            <a:off x="762000" y="3962400"/>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TextBox 22"/>
          <p:cNvSpPr txBox="1"/>
          <p:nvPr/>
        </p:nvSpPr>
        <p:spPr>
          <a:xfrm>
            <a:off x="1143000" y="4510564"/>
            <a:ext cx="5867400" cy="369332"/>
          </a:xfrm>
          <a:prstGeom prst="rect">
            <a:avLst/>
          </a:prstGeom>
          <a:noFill/>
        </p:spPr>
        <p:txBody>
          <a:bodyPr wrap="square" rtlCol="0">
            <a:spAutoFit/>
          </a:bodyPr>
          <a:lstStyle/>
          <a:p>
            <a:r>
              <a:rPr lang="en-US" b="1" dirty="0" smtClean="0">
                <a:solidFill>
                  <a:schemeClr val="bg1"/>
                </a:solidFill>
              </a:rPr>
              <a:t>| Concluding Remarks</a:t>
            </a:r>
            <a:endParaRPr lang="en-US" b="1" dirty="0">
              <a:solidFill>
                <a:schemeClr val="bg1"/>
              </a:solidFill>
            </a:endParaRPr>
          </a:p>
        </p:txBody>
      </p:sp>
      <p:sp>
        <p:nvSpPr>
          <p:cNvPr id="24" name="Oval 23"/>
          <p:cNvSpPr/>
          <p:nvPr/>
        </p:nvSpPr>
        <p:spPr>
          <a:xfrm>
            <a:off x="762000" y="4510564"/>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26" name="Picture 25"/>
          <p:cNvPicPr/>
          <p:nvPr/>
        </p:nvPicPr>
        <p:blipFill rotWithShape="1">
          <a:blip r:embed="rId3" cstate="print">
            <a:extLst>
              <a:ext uri="{28A0092B-C50C-407E-A947-70E740481C1C}">
                <a14:useLocalDpi xmlns:a14="http://schemas.microsoft.com/office/drawing/2010/main" val="0"/>
              </a:ext>
            </a:extLst>
          </a:blip>
          <a:srcRect b="28799"/>
          <a:stretch/>
        </p:blipFill>
        <p:spPr bwMode="auto">
          <a:xfrm>
            <a:off x="4076700" y="3993595"/>
            <a:ext cx="4514641" cy="2400896"/>
          </a:xfrm>
          <a:prstGeom prst="rect">
            <a:avLst/>
          </a:prstGeom>
          <a:ln>
            <a:noFill/>
          </a:ln>
          <a:extLst>
            <a:ext uri="{53640926-AAD7-44D8-BBD7-CCE9431645EC}">
              <a14:shadowObscured xmlns:a14="http://schemas.microsoft.com/office/drawing/2010/main"/>
            </a:ext>
          </a:extLst>
        </p:spPr>
      </p:pic>
      <p:sp>
        <p:nvSpPr>
          <p:cNvPr id="27" name="TextBox 26"/>
          <p:cNvSpPr txBox="1"/>
          <p:nvPr/>
        </p:nvSpPr>
        <p:spPr>
          <a:xfrm>
            <a:off x="9144000" y="417493"/>
            <a:ext cx="8991600" cy="1508105"/>
          </a:xfrm>
          <a:prstGeom prst="rect">
            <a:avLst/>
          </a:prstGeom>
          <a:noFill/>
        </p:spPr>
        <p:txBody>
          <a:bodyPr wrap="square" rtlCol="0">
            <a:spAutoFit/>
          </a:bodyPr>
          <a:lstStyle/>
          <a:p>
            <a:pPr algn="ctr"/>
            <a:r>
              <a:rPr lang="en-US" sz="3600" b="1" dirty="0" smtClean="0">
                <a:solidFill>
                  <a:schemeClr val="accent6"/>
                </a:solidFill>
              </a:rPr>
              <a:t>Chosen Alternative </a:t>
            </a:r>
          </a:p>
          <a:p>
            <a:pPr algn="ctr"/>
            <a:r>
              <a:rPr lang="en-US" sz="3600" b="1" dirty="0" smtClean="0">
                <a:solidFill>
                  <a:schemeClr val="bg1"/>
                </a:solidFill>
              </a:rPr>
              <a:t>On-Site Partial Panel Prefabrication</a:t>
            </a:r>
          </a:p>
          <a:p>
            <a:pPr algn="ctr"/>
            <a:endParaRPr lang="en-US" sz="2000" dirty="0">
              <a:solidFill>
                <a:schemeClr val="bg1"/>
              </a:solidFill>
            </a:endParaRPr>
          </a:p>
        </p:txBody>
      </p:sp>
      <p:sp>
        <p:nvSpPr>
          <p:cNvPr id="6" name="Rectangle 5"/>
          <p:cNvSpPr/>
          <p:nvPr/>
        </p:nvSpPr>
        <p:spPr>
          <a:xfrm>
            <a:off x="9944100" y="2262664"/>
            <a:ext cx="8153400" cy="3970318"/>
          </a:xfrm>
          <a:prstGeom prst="rect">
            <a:avLst/>
          </a:prstGeom>
        </p:spPr>
        <p:txBody>
          <a:bodyPr wrap="square">
            <a:spAutoFit/>
          </a:bodyPr>
          <a:lstStyle/>
          <a:p>
            <a:pPr marL="285750" indent="-285750">
              <a:buFont typeface="Arial" pitchFamily="34" charset="0"/>
              <a:buChar char="•"/>
            </a:pPr>
            <a:r>
              <a:rPr lang="en-US" b="1" dirty="0" smtClean="0">
                <a:solidFill>
                  <a:schemeClr val="accent6"/>
                </a:solidFill>
              </a:rPr>
              <a:t>Architectural Properties | </a:t>
            </a:r>
            <a:r>
              <a:rPr lang="en-US" b="1" dirty="0" smtClean="0">
                <a:solidFill>
                  <a:schemeClr val="bg1"/>
                </a:solidFill>
              </a:rPr>
              <a:t>Aesthetic Match</a:t>
            </a:r>
            <a:endParaRPr lang="en-US" b="1" dirty="0">
              <a:solidFill>
                <a:schemeClr val="bg1"/>
              </a:solidFill>
            </a:endParaRPr>
          </a:p>
          <a:p>
            <a:pPr marL="285750" indent="-285750">
              <a:buFont typeface="Arial" pitchFamily="34" charset="0"/>
              <a:buChar char="•"/>
            </a:pPr>
            <a:endParaRPr lang="en-US" b="1" dirty="0">
              <a:solidFill>
                <a:schemeClr val="bg1"/>
              </a:solidFill>
            </a:endParaRPr>
          </a:p>
          <a:p>
            <a:pPr marL="285750" indent="-285750">
              <a:buFont typeface="Arial" pitchFamily="34" charset="0"/>
              <a:buChar char="•"/>
            </a:pPr>
            <a:r>
              <a:rPr lang="en-US" b="1" dirty="0" smtClean="0">
                <a:solidFill>
                  <a:schemeClr val="accent6"/>
                </a:solidFill>
              </a:rPr>
              <a:t>Planning | </a:t>
            </a:r>
            <a:r>
              <a:rPr lang="en-US" b="1" dirty="0" smtClean="0">
                <a:solidFill>
                  <a:schemeClr val="bg1"/>
                </a:solidFill>
              </a:rPr>
              <a:t>Later in Process</a:t>
            </a:r>
          </a:p>
          <a:p>
            <a:pPr marL="285750" indent="-285750">
              <a:buFont typeface="Arial" pitchFamily="34" charset="0"/>
              <a:buChar char="•"/>
            </a:pPr>
            <a:endParaRPr lang="en-US" b="1" dirty="0" smtClean="0">
              <a:solidFill>
                <a:schemeClr val="bg1"/>
              </a:solidFill>
            </a:endParaRPr>
          </a:p>
          <a:p>
            <a:pPr marL="285750" indent="-285750">
              <a:buFont typeface="Arial" pitchFamily="34" charset="0"/>
              <a:buChar char="•"/>
            </a:pPr>
            <a:r>
              <a:rPr lang="en-US" b="1" dirty="0" smtClean="0">
                <a:solidFill>
                  <a:schemeClr val="accent6"/>
                </a:solidFill>
              </a:rPr>
              <a:t>Owner Hesitance| </a:t>
            </a:r>
            <a:r>
              <a:rPr lang="en-US" b="1" dirty="0" smtClean="0">
                <a:solidFill>
                  <a:schemeClr val="bg1"/>
                </a:solidFill>
              </a:rPr>
              <a:t>Less Anxiety</a:t>
            </a:r>
            <a:endParaRPr lang="en-US" b="1" dirty="0">
              <a:solidFill>
                <a:schemeClr val="bg1"/>
              </a:solidFill>
            </a:endParaRPr>
          </a:p>
          <a:p>
            <a:endParaRPr lang="en-US" b="1" dirty="0">
              <a:solidFill>
                <a:schemeClr val="bg1"/>
              </a:solidFill>
            </a:endParaRPr>
          </a:p>
          <a:p>
            <a:pPr marL="285750" indent="-285750">
              <a:buFont typeface="Arial" pitchFamily="34" charset="0"/>
              <a:buChar char="•"/>
            </a:pPr>
            <a:r>
              <a:rPr lang="en-US" b="1" dirty="0" smtClean="0">
                <a:solidFill>
                  <a:schemeClr val="accent6"/>
                </a:solidFill>
              </a:rPr>
              <a:t>Cost | </a:t>
            </a:r>
            <a:r>
              <a:rPr lang="en-US" b="1" dirty="0" smtClean="0">
                <a:solidFill>
                  <a:schemeClr val="bg1"/>
                </a:solidFill>
              </a:rPr>
              <a:t>Decrease</a:t>
            </a:r>
            <a:endParaRPr lang="en-US" b="1" dirty="0">
              <a:solidFill>
                <a:schemeClr val="bg1"/>
              </a:solidFill>
            </a:endParaRPr>
          </a:p>
          <a:p>
            <a:pPr marL="285750" indent="-285750">
              <a:buFont typeface="Arial" pitchFamily="34" charset="0"/>
              <a:buChar char="•"/>
            </a:pPr>
            <a:endParaRPr lang="en-US" b="1" dirty="0">
              <a:solidFill>
                <a:schemeClr val="bg1"/>
              </a:solidFill>
            </a:endParaRPr>
          </a:p>
          <a:p>
            <a:pPr marL="285750" indent="-285750">
              <a:buFont typeface="Arial" pitchFamily="34" charset="0"/>
              <a:buChar char="•"/>
            </a:pPr>
            <a:r>
              <a:rPr lang="en-US" b="1" dirty="0" smtClean="0">
                <a:solidFill>
                  <a:schemeClr val="accent6"/>
                </a:solidFill>
              </a:rPr>
              <a:t>Schedule </a:t>
            </a:r>
            <a:r>
              <a:rPr lang="en-US" b="1" dirty="0">
                <a:solidFill>
                  <a:schemeClr val="accent6"/>
                </a:solidFill>
              </a:rPr>
              <a:t>| </a:t>
            </a:r>
            <a:r>
              <a:rPr lang="en-US" b="1" dirty="0" smtClean="0">
                <a:solidFill>
                  <a:schemeClr val="bg1"/>
                </a:solidFill>
              </a:rPr>
              <a:t>Decrease</a:t>
            </a:r>
          </a:p>
          <a:p>
            <a:pPr marL="285750" indent="-285750">
              <a:buFont typeface="Arial" pitchFamily="34" charset="0"/>
              <a:buChar char="•"/>
            </a:pPr>
            <a:endParaRPr lang="en-US" b="1" dirty="0">
              <a:solidFill>
                <a:schemeClr val="bg1"/>
              </a:solidFill>
            </a:endParaRPr>
          </a:p>
          <a:p>
            <a:pPr marL="285750" indent="-285750">
              <a:buFont typeface="Arial" pitchFamily="34" charset="0"/>
              <a:buChar char="•"/>
            </a:pPr>
            <a:r>
              <a:rPr lang="en-US" b="1" dirty="0" smtClean="0">
                <a:solidFill>
                  <a:schemeClr val="accent6"/>
                </a:solidFill>
              </a:rPr>
              <a:t>Safety| </a:t>
            </a:r>
            <a:r>
              <a:rPr lang="en-US" b="1" dirty="0" smtClean="0">
                <a:solidFill>
                  <a:schemeClr val="bg1"/>
                </a:solidFill>
              </a:rPr>
              <a:t>Increase</a:t>
            </a:r>
            <a:endParaRPr lang="en-US" b="1" dirty="0">
              <a:solidFill>
                <a:schemeClr val="bg1"/>
              </a:solidFill>
            </a:endParaRPr>
          </a:p>
          <a:p>
            <a:pPr marL="285750" indent="-285750">
              <a:buFont typeface="Arial" pitchFamily="34" charset="0"/>
              <a:buChar char="•"/>
            </a:pPr>
            <a:endParaRPr lang="en-US" b="1" dirty="0">
              <a:solidFill>
                <a:schemeClr val="bg1"/>
              </a:solidFill>
            </a:endParaRPr>
          </a:p>
          <a:p>
            <a:pPr marL="285750" indent="-285750">
              <a:buFont typeface="Arial" pitchFamily="34" charset="0"/>
              <a:buChar char="•"/>
            </a:pPr>
            <a:endParaRPr lang="en-US" b="1" dirty="0">
              <a:solidFill>
                <a:schemeClr val="bg1"/>
              </a:solidFill>
            </a:endParaRPr>
          </a:p>
          <a:p>
            <a:pPr marL="285750" indent="-285750">
              <a:buFont typeface="Arial" pitchFamily="34" charset="0"/>
              <a:buChar char="•"/>
            </a:pPr>
            <a:endParaRPr lang="en-US" b="1" dirty="0">
              <a:solidFill>
                <a:schemeClr val="bg1"/>
              </a:solidFill>
            </a:endParaRPr>
          </a:p>
        </p:txBody>
      </p:sp>
      <p:pic>
        <p:nvPicPr>
          <p:cNvPr id="31" name="Picture 30"/>
          <p:cNvPicPr/>
          <p:nvPr/>
        </p:nvPicPr>
        <p:blipFill>
          <a:blip r:embed="rId4">
            <a:extLst>
              <a:ext uri="{28A0092B-C50C-407E-A947-70E740481C1C}">
                <a14:useLocalDpi xmlns:a14="http://schemas.microsoft.com/office/drawing/2010/main" val="0"/>
              </a:ext>
            </a:extLst>
          </a:blip>
          <a:stretch>
            <a:fillRect/>
          </a:stretch>
        </p:blipFill>
        <p:spPr>
          <a:xfrm>
            <a:off x="20116800" y="1219200"/>
            <a:ext cx="5943600" cy="4592955"/>
          </a:xfrm>
          <a:prstGeom prst="rect">
            <a:avLst/>
          </a:prstGeom>
        </p:spPr>
      </p:pic>
    </p:spTree>
    <p:extLst>
      <p:ext uri="{BB962C8B-B14F-4D97-AF65-F5344CB8AC3E}">
        <p14:creationId xmlns:p14="http://schemas.microsoft.com/office/powerpoint/2010/main" val="12819589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9067800" y="0"/>
            <a:ext cx="76200" cy="685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18288000" y="-31531"/>
            <a:ext cx="76200" cy="685800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143000" y="849868"/>
            <a:ext cx="3657600" cy="369332"/>
          </a:xfrm>
          <a:prstGeom prst="rect">
            <a:avLst/>
          </a:prstGeom>
          <a:noFill/>
        </p:spPr>
        <p:txBody>
          <a:bodyPr wrap="square" rtlCol="0">
            <a:spAutoFit/>
          </a:bodyPr>
          <a:lstStyle/>
          <a:p>
            <a:r>
              <a:rPr lang="en-US" b="1" dirty="0" smtClean="0">
                <a:solidFill>
                  <a:schemeClr val="bg1"/>
                </a:solidFill>
              </a:rPr>
              <a:t>| Introduction</a:t>
            </a:r>
            <a:endParaRPr lang="en-US" b="1" dirty="0">
              <a:solidFill>
                <a:schemeClr val="bg1"/>
              </a:solidFill>
            </a:endParaRPr>
          </a:p>
        </p:txBody>
      </p:sp>
      <p:sp>
        <p:nvSpPr>
          <p:cNvPr id="8" name="Oval 7"/>
          <p:cNvSpPr/>
          <p:nvPr/>
        </p:nvSpPr>
        <p:spPr>
          <a:xfrm>
            <a:off x="762000" y="849868"/>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75000"/>
                </a:schemeClr>
              </a:solidFill>
            </a:endParaRPr>
          </a:p>
        </p:txBody>
      </p:sp>
      <p:sp>
        <p:nvSpPr>
          <p:cNvPr id="9" name="TextBox 8"/>
          <p:cNvSpPr txBox="1"/>
          <p:nvPr/>
        </p:nvSpPr>
        <p:spPr>
          <a:xfrm>
            <a:off x="381000" y="220414"/>
            <a:ext cx="8686800" cy="523220"/>
          </a:xfrm>
          <a:prstGeom prst="rect">
            <a:avLst/>
          </a:prstGeom>
          <a:noFill/>
        </p:spPr>
        <p:txBody>
          <a:bodyPr wrap="square" rtlCol="0">
            <a:spAutoFit/>
          </a:bodyPr>
          <a:lstStyle/>
          <a:p>
            <a:r>
              <a:rPr lang="en-US" sz="2800" dirty="0" smtClean="0">
                <a:solidFill>
                  <a:schemeClr val="accent6"/>
                </a:solidFill>
              </a:rPr>
              <a:t>Prefabricated Exterior Panels | </a:t>
            </a:r>
            <a:r>
              <a:rPr lang="en-US" sz="2800" dirty="0" smtClean="0">
                <a:solidFill>
                  <a:schemeClr val="bg1"/>
                </a:solidFill>
              </a:rPr>
              <a:t>System Comparison</a:t>
            </a:r>
            <a:endParaRPr lang="en-US" sz="2800" dirty="0">
              <a:solidFill>
                <a:schemeClr val="bg1"/>
              </a:solidFill>
            </a:endParaRPr>
          </a:p>
        </p:txBody>
      </p:sp>
      <p:sp>
        <p:nvSpPr>
          <p:cNvPr id="10" name="TextBox 9"/>
          <p:cNvSpPr txBox="1"/>
          <p:nvPr/>
        </p:nvSpPr>
        <p:spPr>
          <a:xfrm>
            <a:off x="1143000" y="1371600"/>
            <a:ext cx="4267200" cy="369332"/>
          </a:xfrm>
          <a:prstGeom prst="rect">
            <a:avLst/>
          </a:prstGeom>
          <a:noFill/>
        </p:spPr>
        <p:txBody>
          <a:bodyPr wrap="square" rtlCol="0">
            <a:spAutoFit/>
          </a:bodyPr>
          <a:lstStyle/>
          <a:p>
            <a:r>
              <a:rPr lang="en-US" b="1" dirty="0" smtClean="0">
                <a:solidFill>
                  <a:schemeClr val="accent6"/>
                </a:solidFill>
              </a:rPr>
              <a:t>| Prefabricated Exterior Wall Panels</a:t>
            </a:r>
            <a:endParaRPr lang="en-US" b="1" dirty="0">
              <a:solidFill>
                <a:schemeClr val="accent6"/>
              </a:solidFill>
            </a:endParaRPr>
          </a:p>
        </p:txBody>
      </p:sp>
      <p:sp>
        <p:nvSpPr>
          <p:cNvPr id="11" name="Oval 10"/>
          <p:cNvSpPr/>
          <p:nvPr/>
        </p:nvSpPr>
        <p:spPr>
          <a:xfrm>
            <a:off x="762000" y="1371600"/>
            <a:ext cx="381000" cy="369332"/>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p:cNvSpPr txBox="1"/>
          <p:nvPr/>
        </p:nvSpPr>
        <p:spPr>
          <a:xfrm>
            <a:off x="1143000" y="1893332"/>
            <a:ext cx="3657600" cy="369332"/>
          </a:xfrm>
          <a:prstGeom prst="rect">
            <a:avLst/>
          </a:prstGeom>
          <a:noFill/>
        </p:spPr>
        <p:txBody>
          <a:bodyPr wrap="square" rtlCol="0">
            <a:spAutoFit/>
          </a:bodyPr>
          <a:lstStyle/>
          <a:p>
            <a:r>
              <a:rPr lang="en-US" b="1" dirty="0" smtClean="0">
                <a:solidFill>
                  <a:schemeClr val="bg1"/>
                </a:solidFill>
              </a:rPr>
              <a:t>| Detailed Sequencing</a:t>
            </a:r>
            <a:endParaRPr lang="en-US" b="1" dirty="0">
              <a:solidFill>
                <a:schemeClr val="bg1"/>
              </a:solidFill>
            </a:endParaRPr>
          </a:p>
        </p:txBody>
      </p:sp>
      <p:sp>
        <p:nvSpPr>
          <p:cNvPr id="13" name="Oval 12"/>
          <p:cNvSpPr/>
          <p:nvPr/>
        </p:nvSpPr>
        <p:spPr>
          <a:xfrm>
            <a:off x="762000" y="1893332"/>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TextBox 13"/>
          <p:cNvSpPr txBox="1"/>
          <p:nvPr/>
        </p:nvSpPr>
        <p:spPr>
          <a:xfrm>
            <a:off x="1143000" y="2415064"/>
            <a:ext cx="3657600" cy="369332"/>
          </a:xfrm>
          <a:prstGeom prst="rect">
            <a:avLst/>
          </a:prstGeom>
          <a:noFill/>
        </p:spPr>
        <p:txBody>
          <a:bodyPr wrap="square" rtlCol="0">
            <a:spAutoFit/>
          </a:bodyPr>
          <a:lstStyle/>
          <a:p>
            <a:r>
              <a:rPr lang="en-US" b="1" dirty="0" smtClean="0">
                <a:solidFill>
                  <a:schemeClr val="bg1"/>
                </a:solidFill>
              </a:rPr>
              <a:t>| Sizing of Rigging Beam</a:t>
            </a:r>
            <a:endParaRPr lang="en-US" b="1" dirty="0">
              <a:solidFill>
                <a:schemeClr val="bg1"/>
              </a:solidFill>
            </a:endParaRPr>
          </a:p>
        </p:txBody>
      </p:sp>
      <p:sp>
        <p:nvSpPr>
          <p:cNvPr id="15" name="Oval 14"/>
          <p:cNvSpPr/>
          <p:nvPr/>
        </p:nvSpPr>
        <p:spPr>
          <a:xfrm>
            <a:off x="762000" y="2415064"/>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TextBox 15"/>
          <p:cNvSpPr txBox="1"/>
          <p:nvPr/>
        </p:nvSpPr>
        <p:spPr>
          <a:xfrm>
            <a:off x="1143000" y="2919413"/>
            <a:ext cx="4495800" cy="369332"/>
          </a:xfrm>
          <a:prstGeom prst="rect">
            <a:avLst/>
          </a:prstGeom>
          <a:noFill/>
        </p:spPr>
        <p:txBody>
          <a:bodyPr wrap="square" rtlCol="0">
            <a:spAutoFit/>
          </a:bodyPr>
          <a:lstStyle/>
          <a:p>
            <a:r>
              <a:rPr lang="en-US" b="1" dirty="0" smtClean="0">
                <a:solidFill>
                  <a:schemeClr val="bg1"/>
                </a:solidFill>
              </a:rPr>
              <a:t>| Solar Panel Installation at Roof Level</a:t>
            </a:r>
            <a:endParaRPr lang="en-US" b="1" dirty="0">
              <a:solidFill>
                <a:schemeClr val="bg1"/>
              </a:solidFill>
            </a:endParaRPr>
          </a:p>
        </p:txBody>
      </p:sp>
      <p:sp>
        <p:nvSpPr>
          <p:cNvPr id="17" name="Oval 16"/>
          <p:cNvSpPr/>
          <p:nvPr/>
        </p:nvSpPr>
        <p:spPr>
          <a:xfrm>
            <a:off x="762000" y="2919413"/>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TextBox 17"/>
          <p:cNvSpPr txBox="1"/>
          <p:nvPr/>
        </p:nvSpPr>
        <p:spPr>
          <a:xfrm>
            <a:off x="1143000" y="3440668"/>
            <a:ext cx="5867400" cy="369332"/>
          </a:xfrm>
          <a:prstGeom prst="rect">
            <a:avLst/>
          </a:prstGeom>
          <a:noFill/>
        </p:spPr>
        <p:txBody>
          <a:bodyPr wrap="square" rtlCol="0">
            <a:spAutoFit/>
          </a:bodyPr>
          <a:lstStyle/>
          <a:p>
            <a:r>
              <a:rPr lang="en-US" b="1" dirty="0" smtClean="0">
                <a:solidFill>
                  <a:schemeClr val="bg1"/>
                </a:solidFill>
              </a:rPr>
              <a:t>| Mobile Technology Integration- Tablet Computers</a:t>
            </a:r>
            <a:endParaRPr lang="en-US" b="1" dirty="0">
              <a:solidFill>
                <a:schemeClr val="bg1"/>
              </a:solidFill>
            </a:endParaRPr>
          </a:p>
        </p:txBody>
      </p:sp>
      <p:sp>
        <p:nvSpPr>
          <p:cNvPr id="19" name="Oval 18"/>
          <p:cNvSpPr/>
          <p:nvPr/>
        </p:nvSpPr>
        <p:spPr>
          <a:xfrm>
            <a:off x="762000" y="3440668"/>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TextBox 20"/>
          <p:cNvSpPr txBox="1"/>
          <p:nvPr/>
        </p:nvSpPr>
        <p:spPr>
          <a:xfrm>
            <a:off x="1143000" y="3962400"/>
            <a:ext cx="5867400" cy="369332"/>
          </a:xfrm>
          <a:prstGeom prst="rect">
            <a:avLst/>
          </a:prstGeom>
          <a:noFill/>
        </p:spPr>
        <p:txBody>
          <a:bodyPr wrap="square" rtlCol="0">
            <a:spAutoFit/>
          </a:bodyPr>
          <a:lstStyle/>
          <a:p>
            <a:r>
              <a:rPr lang="en-US" b="1" dirty="0" smtClean="0">
                <a:solidFill>
                  <a:schemeClr val="bg1"/>
                </a:solidFill>
              </a:rPr>
              <a:t>| Recommendations</a:t>
            </a:r>
            <a:endParaRPr lang="en-US" b="1" dirty="0">
              <a:solidFill>
                <a:schemeClr val="bg1"/>
              </a:solidFill>
            </a:endParaRPr>
          </a:p>
        </p:txBody>
      </p:sp>
      <p:sp>
        <p:nvSpPr>
          <p:cNvPr id="22" name="Oval 21"/>
          <p:cNvSpPr/>
          <p:nvPr/>
        </p:nvSpPr>
        <p:spPr>
          <a:xfrm>
            <a:off x="762000" y="3962400"/>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TextBox 22"/>
          <p:cNvSpPr txBox="1"/>
          <p:nvPr/>
        </p:nvSpPr>
        <p:spPr>
          <a:xfrm>
            <a:off x="1143000" y="4510564"/>
            <a:ext cx="5867400" cy="369332"/>
          </a:xfrm>
          <a:prstGeom prst="rect">
            <a:avLst/>
          </a:prstGeom>
          <a:noFill/>
        </p:spPr>
        <p:txBody>
          <a:bodyPr wrap="square" rtlCol="0">
            <a:spAutoFit/>
          </a:bodyPr>
          <a:lstStyle/>
          <a:p>
            <a:r>
              <a:rPr lang="en-US" b="1" dirty="0" smtClean="0">
                <a:solidFill>
                  <a:schemeClr val="bg1"/>
                </a:solidFill>
              </a:rPr>
              <a:t>| Concluding Remarks</a:t>
            </a:r>
            <a:endParaRPr lang="en-US" b="1" dirty="0">
              <a:solidFill>
                <a:schemeClr val="bg1"/>
              </a:solidFill>
            </a:endParaRPr>
          </a:p>
        </p:txBody>
      </p:sp>
      <p:sp>
        <p:nvSpPr>
          <p:cNvPr id="24" name="Oval 23"/>
          <p:cNvSpPr/>
          <p:nvPr/>
        </p:nvSpPr>
        <p:spPr>
          <a:xfrm>
            <a:off x="762000" y="4510564"/>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26" name="Picture 25"/>
          <p:cNvPicPr/>
          <p:nvPr/>
        </p:nvPicPr>
        <p:blipFill rotWithShape="1">
          <a:blip r:embed="rId3" cstate="print">
            <a:extLst>
              <a:ext uri="{28A0092B-C50C-407E-A947-70E740481C1C}">
                <a14:useLocalDpi xmlns:a14="http://schemas.microsoft.com/office/drawing/2010/main" val="0"/>
              </a:ext>
            </a:extLst>
          </a:blip>
          <a:srcRect b="28799"/>
          <a:stretch/>
        </p:blipFill>
        <p:spPr bwMode="auto">
          <a:xfrm>
            <a:off x="4076700" y="3993595"/>
            <a:ext cx="4514641" cy="2400896"/>
          </a:xfrm>
          <a:prstGeom prst="rect">
            <a:avLst/>
          </a:prstGeom>
          <a:ln>
            <a:noFill/>
          </a:ln>
          <a:extLst>
            <a:ext uri="{53640926-AAD7-44D8-BBD7-CCE9431645EC}">
              <a14:shadowObscured xmlns:a14="http://schemas.microsoft.com/office/drawing/2010/main"/>
            </a:ext>
          </a:extLst>
        </p:spPr>
      </p:pic>
      <p:sp>
        <p:nvSpPr>
          <p:cNvPr id="27" name="TextBox 26"/>
          <p:cNvSpPr txBox="1"/>
          <p:nvPr/>
        </p:nvSpPr>
        <p:spPr>
          <a:xfrm>
            <a:off x="9144000" y="417493"/>
            <a:ext cx="8991600" cy="1508105"/>
          </a:xfrm>
          <a:prstGeom prst="rect">
            <a:avLst/>
          </a:prstGeom>
          <a:noFill/>
        </p:spPr>
        <p:txBody>
          <a:bodyPr wrap="square" rtlCol="0">
            <a:spAutoFit/>
          </a:bodyPr>
          <a:lstStyle/>
          <a:p>
            <a:pPr algn="ctr"/>
            <a:r>
              <a:rPr lang="en-US" sz="3600" b="1" dirty="0" smtClean="0">
                <a:solidFill>
                  <a:schemeClr val="bg1"/>
                </a:solidFill>
              </a:rPr>
              <a:t>On-Site Partial Panel Prefabrication vs. Stick-built Wall Construction </a:t>
            </a:r>
          </a:p>
          <a:p>
            <a:pPr algn="ctr"/>
            <a:endParaRPr lang="en-US" sz="2000" dirty="0">
              <a:solidFill>
                <a:schemeClr val="bg1"/>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916158389"/>
              </p:ext>
            </p:extLst>
          </p:nvPr>
        </p:nvGraphicFramePr>
        <p:xfrm>
          <a:off x="10675620" y="3676205"/>
          <a:ext cx="6080760" cy="1920240"/>
        </p:xfrm>
        <a:graphic>
          <a:graphicData uri="http://schemas.openxmlformats.org/drawingml/2006/table">
            <a:tbl>
              <a:tblPr firstRow="1" firstCol="1" bandRow="1">
                <a:tableStyleId>{5C22544A-7EE6-4342-B048-85BDC9FD1C3A}</a:tableStyleId>
              </a:tblPr>
              <a:tblGrid>
                <a:gridCol w="1897380"/>
                <a:gridCol w="2156460"/>
                <a:gridCol w="2026920"/>
              </a:tblGrid>
              <a:tr h="0">
                <a:tc gridSpan="3">
                  <a:txBody>
                    <a:bodyPr/>
                    <a:lstStyle/>
                    <a:p>
                      <a:pPr marL="0" marR="0" algn="ctr">
                        <a:lnSpc>
                          <a:spcPct val="150000"/>
                        </a:lnSpc>
                        <a:spcBef>
                          <a:spcPts val="0"/>
                        </a:spcBef>
                        <a:spcAft>
                          <a:spcPts val="0"/>
                        </a:spcAft>
                      </a:pPr>
                      <a:r>
                        <a:rPr lang="en-US" sz="1200" dirty="0">
                          <a:effectLst/>
                          <a:latin typeface="Arial" pitchFamily="34" charset="0"/>
                          <a:cs typeface="Arial" pitchFamily="34" charset="0"/>
                        </a:rPr>
                        <a:t>Partially Prefabricated Panel Alternative vs. Original Stick Built Design</a:t>
                      </a:r>
                      <a:endParaRPr lang="en-US" sz="1100" dirty="0">
                        <a:effectLst/>
                        <a:latin typeface="Arial" pitchFamily="34" charset="0"/>
                        <a:ea typeface="Calibri"/>
                        <a:cs typeface="Arial" pitchFamily="34" charset="0"/>
                      </a:endParaRPr>
                    </a:p>
                  </a:txBody>
                  <a:tcPr marL="68580" marR="68580" marT="0" marB="0"/>
                </a:tc>
                <a:tc hMerge="1">
                  <a:txBody>
                    <a:bodyPr/>
                    <a:lstStyle/>
                    <a:p>
                      <a:endParaRPr lang="en-US"/>
                    </a:p>
                  </a:txBody>
                  <a:tcPr/>
                </a:tc>
                <a:tc hMerge="1">
                  <a:txBody>
                    <a:bodyPr/>
                    <a:lstStyle/>
                    <a:p>
                      <a:endParaRPr lang="en-US"/>
                    </a:p>
                  </a:txBody>
                  <a:tcPr/>
                </a:tc>
              </a:tr>
              <a:tr h="0">
                <a:tc>
                  <a:txBody>
                    <a:bodyPr/>
                    <a:lstStyle/>
                    <a:p>
                      <a:pPr marL="0" marR="0" algn="ctr">
                        <a:lnSpc>
                          <a:spcPct val="150000"/>
                        </a:lnSpc>
                        <a:spcBef>
                          <a:spcPts val="0"/>
                        </a:spcBef>
                        <a:spcAft>
                          <a:spcPts val="0"/>
                        </a:spcAft>
                      </a:pPr>
                      <a:r>
                        <a:rPr lang="en-US" sz="1200">
                          <a:effectLst/>
                          <a:latin typeface="Arial" pitchFamily="34" charset="0"/>
                          <a:cs typeface="Arial" pitchFamily="34" charset="0"/>
                        </a:rPr>
                        <a:t>Description</a:t>
                      </a:r>
                      <a:endParaRPr lang="en-US" sz="1100">
                        <a:effectLst/>
                        <a:latin typeface="Arial" pitchFamily="34" charset="0"/>
                        <a:ea typeface="Calibri"/>
                        <a:cs typeface="Arial" pitchFamily="34" charset="0"/>
                      </a:endParaRPr>
                    </a:p>
                  </a:txBody>
                  <a:tcPr marL="68580" marR="68580" marT="0" marB="0"/>
                </a:tc>
                <a:tc>
                  <a:txBody>
                    <a:bodyPr/>
                    <a:lstStyle/>
                    <a:p>
                      <a:pPr marL="0" marR="0">
                        <a:lnSpc>
                          <a:spcPct val="150000"/>
                        </a:lnSpc>
                        <a:spcBef>
                          <a:spcPts val="0"/>
                        </a:spcBef>
                        <a:spcAft>
                          <a:spcPts val="0"/>
                        </a:spcAft>
                      </a:pPr>
                      <a:r>
                        <a:rPr lang="en-US" sz="1200">
                          <a:effectLst/>
                          <a:latin typeface="Arial" pitchFamily="34" charset="0"/>
                          <a:cs typeface="Arial" pitchFamily="34" charset="0"/>
                        </a:rPr>
                        <a:t>Partially Prefabricated Panels</a:t>
                      </a:r>
                      <a:endParaRPr lang="en-US" sz="1100">
                        <a:effectLst/>
                        <a:latin typeface="Arial" pitchFamily="34" charset="0"/>
                        <a:ea typeface="Calibri"/>
                        <a:cs typeface="Arial" pitchFamily="34" charset="0"/>
                      </a:endParaRPr>
                    </a:p>
                  </a:txBody>
                  <a:tcPr marL="68580" marR="68580" marT="0" marB="0"/>
                </a:tc>
                <a:tc>
                  <a:txBody>
                    <a:bodyPr/>
                    <a:lstStyle/>
                    <a:p>
                      <a:pPr marL="0" marR="0">
                        <a:lnSpc>
                          <a:spcPct val="150000"/>
                        </a:lnSpc>
                        <a:spcBef>
                          <a:spcPts val="0"/>
                        </a:spcBef>
                        <a:spcAft>
                          <a:spcPts val="0"/>
                        </a:spcAft>
                      </a:pPr>
                      <a:r>
                        <a:rPr lang="en-US" sz="1200">
                          <a:effectLst/>
                          <a:latin typeface="Arial" pitchFamily="34" charset="0"/>
                          <a:cs typeface="Arial" pitchFamily="34" charset="0"/>
                        </a:rPr>
                        <a:t>Original Stick-Built Design</a:t>
                      </a:r>
                      <a:endParaRPr lang="en-US" sz="1100">
                        <a:effectLst/>
                        <a:latin typeface="Arial" pitchFamily="34" charset="0"/>
                        <a:ea typeface="Calibri"/>
                        <a:cs typeface="Arial" pitchFamily="34" charset="0"/>
                      </a:endParaRPr>
                    </a:p>
                  </a:txBody>
                  <a:tcPr marL="68580" marR="68580" marT="0" marB="0"/>
                </a:tc>
              </a:tr>
              <a:tr h="0">
                <a:tc>
                  <a:txBody>
                    <a:bodyPr/>
                    <a:lstStyle/>
                    <a:p>
                      <a:pPr marL="0" marR="0">
                        <a:lnSpc>
                          <a:spcPct val="150000"/>
                        </a:lnSpc>
                        <a:spcBef>
                          <a:spcPts val="0"/>
                        </a:spcBef>
                        <a:spcAft>
                          <a:spcPts val="0"/>
                        </a:spcAft>
                      </a:pPr>
                      <a:r>
                        <a:rPr lang="en-US" sz="1200">
                          <a:effectLst/>
                          <a:latin typeface="Arial" pitchFamily="34" charset="0"/>
                          <a:cs typeface="Arial" pitchFamily="34" charset="0"/>
                        </a:rPr>
                        <a:t>Overall Cost</a:t>
                      </a:r>
                      <a:endParaRPr lang="en-US" sz="1100">
                        <a:effectLst/>
                        <a:latin typeface="Arial" pitchFamily="34" charset="0"/>
                        <a:ea typeface="Calibri"/>
                        <a:cs typeface="Arial" pitchFamily="34" charset="0"/>
                      </a:endParaRPr>
                    </a:p>
                  </a:txBody>
                  <a:tcPr marL="68580" marR="68580" marT="0" marB="0"/>
                </a:tc>
                <a:tc>
                  <a:txBody>
                    <a:bodyPr/>
                    <a:lstStyle/>
                    <a:p>
                      <a:pPr marL="0" marR="0" algn="ctr">
                        <a:lnSpc>
                          <a:spcPct val="150000"/>
                        </a:lnSpc>
                        <a:spcBef>
                          <a:spcPts val="0"/>
                        </a:spcBef>
                        <a:spcAft>
                          <a:spcPts val="0"/>
                        </a:spcAft>
                      </a:pPr>
                      <a:r>
                        <a:rPr lang="en-US" sz="1200">
                          <a:effectLst/>
                          <a:latin typeface="Arial" pitchFamily="34" charset="0"/>
                          <a:cs typeface="Arial" pitchFamily="34" charset="0"/>
                        </a:rPr>
                        <a:t>$1,502,007</a:t>
                      </a:r>
                      <a:endParaRPr lang="en-US" sz="1100">
                        <a:effectLst/>
                        <a:latin typeface="Arial" pitchFamily="34" charset="0"/>
                        <a:ea typeface="Calibri"/>
                        <a:cs typeface="Arial" pitchFamily="34" charset="0"/>
                      </a:endParaRPr>
                    </a:p>
                  </a:txBody>
                  <a:tcPr marL="68580" marR="68580" marT="0" marB="0"/>
                </a:tc>
                <a:tc>
                  <a:txBody>
                    <a:bodyPr/>
                    <a:lstStyle/>
                    <a:p>
                      <a:pPr marL="0" marR="0" algn="ctr">
                        <a:lnSpc>
                          <a:spcPct val="150000"/>
                        </a:lnSpc>
                        <a:spcBef>
                          <a:spcPts val="0"/>
                        </a:spcBef>
                        <a:spcAft>
                          <a:spcPts val="0"/>
                        </a:spcAft>
                      </a:pPr>
                      <a:r>
                        <a:rPr lang="en-US" sz="1200">
                          <a:effectLst/>
                          <a:latin typeface="Arial" pitchFamily="34" charset="0"/>
                          <a:cs typeface="Arial" pitchFamily="34" charset="0"/>
                        </a:rPr>
                        <a:t>$1,507,960</a:t>
                      </a:r>
                      <a:endParaRPr lang="en-US" sz="1100">
                        <a:effectLst/>
                        <a:latin typeface="Arial" pitchFamily="34" charset="0"/>
                        <a:ea typeface="Calibri"/>
                        <a:cs typeface="Arial" pitchFamily="34" charset="0"/>
                      </a:endParaRPr>
                    </a:p>
                  </a:txBody>
                  <a:tcPr marL="68580" marR="68580" marT="0" marB="0"/>
                </a:tc>
              </a:tr>
              <a:tr h="0">
                <a:tc>
                  <a:txBody>
                    <a:bodyPr/>
                    <a:lstStyle/>
                    <a:p>
                      <a:pPr marL="0" marR="0">
                        <a:lnSpc>
                          <a:spcPct val="150000"/>
                        </a:lnSpc>
                        <a:spcBef>
                          <a:spcPts val="0"/>
                        </a:spcBef>
                        <a:spcAft>
                          <a:spcPts val="0"/>
                        </a:spcAft>
                      </a:pPr>
                      <a:r>
                        <a:rPr lang="en-US" sz="1200">
                          <a:effectLst/>
                          <a:latin typeface="Arial" pitchFamily="34" charset="0"/>
                          <a:cs typeface="Arial" pitchFamily="34" charset="0"/>
                        </a:rPr>
                        <a:t>     Difference +/-</a:t>
                      </a:r>
                      <a:endParaRPr lang="en-US" sz="1100">
                        <a:effectLst/>
                        <a:latin typeface="Arial" pitchFamily="34" charset="0"/>
                        <a:ea typeface="Calibri"/>
                        <a:cs typeface="Arial" pitchFamily="34" charset="0"/>
                      </a:endParaRPr>
                    </a:p>
                  </a:txBody>
                  <a:tcPr marL="68580" marR="68580" marT="0" marB="0"/>
                </a:tc>
                <a:tc>
                  <a:txBody>
                    <a:bodyPr/>
                    <a:lstStyle/>
                    <a:p>
                      <a:pPr marL="0" marR="0" algn="ctr">
                        <a:lnSpc>
                          <a:spcPct val="150000"/>
                        </a:lnSpc>
                        <a:spcBef>
                          <a:spcPts val="0"/>
                        </a:spcBef>
                        <a:spcAft>
                          <a:spcPts val="0"/>
                        </a:spcAft>
                      </a:pPr>
                      <a:r>
                        <a:rPr lang="en-US" sz="1200" b="1" dirty="0">
                          <a:solidFill>
                            <a:srgbClr val="00B050"/>
                          </a:solidFill>
                          <a:effectLst/>
                          <a:latin typeface="Arial" pitchFamily="34" charset="0"/>
                          <a:cs typeface="Arial" pitchFamily="34" charset="0"/>
                        </a:rPr>
                        <a:t>$5,953 Savings</a:t>
                      </a:r>
                      <a:endParaRPr lang="en-US" sz="1100" b="1" dirty="0">
                        <a:solidFill>
                          <a:srgbClr val="00B050"/>
                        </a:solidFill>
                        <a:effectLst/>
                        <a:latin typeface="Arial" pitchFamily="34" charset="0"/>
                        <a:ea typeface="Calibri"/>
                        <a:cs typeface="Arial" pitchFamily="34" charset="0"/>
                      </a:endParaRPr>
                    </a:p>
                  </a:txBody>
                  <a:tcPr marL="68580" marR="68580" marT="0" marB="0"/>
                </a:tc>
                <a:tc>
                  <a:txBody>
                    <a:bodyPr/>
                    <a:lstStyle/>
                    <a:p>
                      <a:pPr marL="0" marR="0" algn="ctr">
                        <a:lnSpc>
                          <a:spcPct val="150000"/>
                        </a:lnSpc>
                        <a:spcBef>
                          <a:spcPts val="0"/>
                        </a:spcBef>
                        <a:spcAft>
                          <a:spcPts val="0"/>
                        </a:spcAft>
                      </a:pPr>
                      <a:r>
                        <a:rPr lang="en-US" sz="1200">
                          <a:effectLst/>
                          <a:latin typeface="Arial" pitchFamily="34" charset="0"/>
                          <a:cs typeface="Arial" pitchFamily="34" charset="0"/>
                        </a:rPr>
                        <a:t> </a:t>
                      </a:r>
                      <a:endParaRPr lang="en-US" sz="1100">
                        <a:effectLst/>
                        <a:latin typeface="Arial" pitchFamily="34" charset="0"/>
                        <a:ea typeface="Calibri"/>
                        <a:cs typeface="Arial" pitchFamily="34" charset="0"/>
                      </a:endParaRPr>
                    </a:p>
                  </a:txBody>
                  <a:tcPr marL="68580" marR="68580" marT="0" marB="0"/>
                </a:tc>
              </a:tr>
              <a:tr h="0">
                <a:tc>
                  <a:txBody>
                    <a:bodyPr/>
                    <a:lstStyle/>
                    <a:p>
                      <a:pPr marL="0" marR="0">
                        <a:lnSpc>
                          <a:spcPct val="150000"/>
                        </a:lnSpc>
                        <a:spcBef>
                          <a:spcPts val="0"/>
                        </a:spcBef>
                        <a:spcAft>
                          <a:spcPts val="0"/>
                        </a:spcAft>
                      </a:pPr>
                      <a:r>
                        <a:rPr lang="en-US" sz="1200" dirty="0">
                          <a:effectLst/>
                          <a:latin typeface="Arial" pitchFamily="34" charset="0"/>
                          <a:cs typeface="Arial" pitchFamily="34" charset="0"/>
                        </a:rPr>
                        <a:t>Overall Schedule</a:t>
                      </a:r>
                      <a:endParaRPr lang="en-US" sz="1100" dirty="0">
                        <a:effectLst/>
                        <a:latin typeface="Arial" pitchFamily="34" charset="0"/>
                        <a:ea typeface="Calibri"/>
                        <a:cs typeface="Arial" pitchFamily="34" charset="0"/>
                      </a:endParaRPr>
                    </a:p>
                  </a:txBody>
                  <a:tcPr marL="68580" marR="68580" marT="0" marB="0"/>
                </a:tc>
                <a:tc>
                  <a:txBody>
                    <a:bodyPr/>
                    <a:lstStyle/>
                    <a:p>
                      <a:pPr marL="0" marR="0" algn="ctr">
                        <a:lnSpc>
                          <a:spcPct val="150000"/>
                        </a:lnSpc>
                        <a:spcBef>
                          <a:spcPts val="0"/>
                        </a:spcBef>
                        <a:spcAft>
                          <a:spcPts val="0"/>
                        </a:spcAft>
                      </a:pPr>
                      <a:r>
                        <a:rPr lang="en-US" sz="1200">
                          <a:effectLst/>
                          <a:latin typeface="Arial" pitchFamily="34" charset="0"/>
                          <a:cs typeface="Arial" pitchFamily="34" charset="0"/>
                        </a:rPr>
                        <a:t>21 Weeks</a:t>
                      </a:r>
                      <a:endParaRPr lang="en-US" sz="1100">
                        <a:effectLst/>
                        <a:latin typeface="Arial" pitchFamily="34" charset="0"/>
                        <a:ea typeface="Calibri"/>
                        <a:cs typeface="Arial" pitchFamily="34" charset="0"/>
                      </a:endParaRPr>
                    </a:p>
                  </a:txBody>
                  <a:tcPr marL="68580" marR="68580" marT="0" marB="0"/>
                </a:tc>
                <a:tc>
                  <a:txBody>
                    <a:bodyPr/>
                    <a:lstStyle/>
                    <a:p>
                      <a:pPr marL="0" marR="0" algn="ctr">
                        <a:lnSpc>
                          <a:spcPct val="150000"/>
                        </a:lnSpc>
                        <a:spcBef>
                          <a:spcPts val="0"/>
                        </a:spcBef>
                        <a:spcAft>
                          <a:spcPts val="0"/>
                        </a:spcAft>
                      </a:pPr>
                      <a:r>
                        <a:rPr lang="en-US" sz="1200">
                          <a:effectLst/>
                          <a:latin typeface="Arial" pitchFamily="34" charset="0"/>
                          <a:cs typeface="Arial" pitchFamily="34" charset="0"/>
                        </a:rPr>
                        <a:t>24 Weeks</a:t>
                      </a:r>
                      <a:endParaRPr lang="en-US" sz="1100">
                        <a:effectLst/>
                        <a:latin typeface="Arial" pitchFamily="34" charset="0"/>
                        <a:ea typeface="Calibri"/>
                        <a:cs typeface="Arial" pitchFamily="34" charset="0"/>
                      </a:endParaRPr>
                    </a:p>
                  </a:txBody>
                  <a:tcPr marL="68580" marR="68580" marT="0" marB="0"/>
                </a:tc>
              </a:tr>
              <a:tr h="0">
                <a:tc>
                  <a:txBody>
                    <a:bodyPr/>
                    <a:lstStyle/>
                    <a:p>
                      <a:pPr marL="0" marR="0">
                        <a:lnSpc>
                          <a:spcPct val="150000"/>
                        </a:lnSpc>
                        <a:spcBef>
                          <a:spcPts val="0"/>
                        </a:spcBef>
                        <a:spcAft>
                          <a:spcPts val="0"/>
                        </a:spcAft>
                      </a:pPr>
                      <a:r>
                        <a:rPr lang="en-US" sz="1200">
                          <a:effectLst/>
                          <a:latin typeface="Arial" pitchFamily="34" charset="0"/>
                          <a:cs typeface="Arial" pitchFamily="34" charset="0"/>
                        </a:rPr>
                        <a:t>     Difference +/-</a:t>
                      </a:r>
                      <a:endParaRPr lang="en-US" sz="1100">
                        <a:effectLst/>
                        <a:latin typeface="Arial" pitchFamily="34" charset="0"/>
                        <a:ea typeface="Calibri"/>
                        <a:cs typeface="Arial" pitchFamily="34" charset="0"/>
                      </a:endParaRPr>
                    </a:p>
                  </a:txBody>
                  <a:tcPr marL="68580" marR="68580" marT="0" marB="0"/>
                </a:tc>
                <a:tc>
                  <a:txBody>
                    <a:bodyPr/>
                    <a:lstStyle/>
                    <a:p>
                      <a:pPr marL="0" marR="0" algn="ctr">
                        <a:lnSpc>
                          <a:spcPct val="150000"/>
                        </a:lnSpc>
                        <a:spcBef>
                          <a:spcPts val="0"/>
                        </a:spcBef>
                        <a:spcAft>
                          <a:spcPts val="0"/>
                        </a:spcAft>
                      </a:pPr>
                      <a:r>
                        <a:rPr lang="en-US" sz="1200" b="1" dirty="0">
                          <a:solidFill>
                            <a:srgbClr val="00B050"/>
                          </a:solidFill>
                          <a:effectLst/>
                          <a:latin typeface="Arial" pitchFamily="34" charset="0"/>
                          <a:cs typeface="Arial" pitchFamily="34" charset="0"/>
                        </a:rPr>
                        <a:t>3 Week Schedule Reduction</a:t>
                      </a:r>
                      <a:endParaRPr lang="en-US" sz="1100" b="1" dirty="0">
                        <a:solidFill>
                          <a:srgbClr val="00B050"/>
                        </a:solidFill>
                        <a:effectLst/>
                        <a:latin typeface="Arial" pitchFamily="34" charset="0"/>
                        <a:ea typeface="Calibri"/>
                        <a:cs typeface="Arial" pitchFamily="34" charset="0"/>
                      </a:endParaRPr>
                    </a:p>
                  </a:txBody>
                  <a:tcPr marL="68580" marR="68580" marT="0" marB="0"/>
                </a:tc>
                <a:tc>
                  <a:txBody>
                    <a:bodyPr/>
                    <a:lstStyle/>
                    <a:p>
                      <a:pPr marL="0" marR="0" algn="ctr">
                        <a:lnSpc>
                          <a:spcPct val="150000"/>
                        </a:lnSpc>
                        <a:spcBef>
                          <a:spcPts val="0"/>
                        </a:spcBef>
                        <a:spcAft>
                          <a:spcPts val="0"/>
                        </a:spcAft>
                      </a:pPr>
                      <a:r>
                        <a:rPr lang="en-US" sz="1200" dirty="0">
                          <a:effectLst/>
                          <a:latin typeface="Arial" pitchFamily="34" charset="0"/>
                          <a:cs typeface="Arial" pitchFamily="34" charset="0"/>
                        </a:rPr>
                        <a:t> </a:t>
                      </a:r>
                      <a:endParaRPr lang="en-US" sz="1100" dirty="0">
                        <a:effectLst/>
                        <a:latin typeface="Arial" pitchFamily="34" charset="0"/>
                        <a:ea typeface="Calibri"/>
                        <a:cs typeface="Arial" pitchFamily="34" charset="0"/>
                      </a:endParaRPr>
                    </a:p>
                  </a:txBody>
                  <a:tcPr marL="68580" marR="68580" marT="0" marB="0"/>
                </a:tc>
              </a:tr>
            </a:tbl>
          </a:graphicData>
        </a:graphic>
      </p:graphicFrame>
      <p:sp>
        <p:nvSpPr>
          <p:cNvPr id="28" name="Rectangle 27"/>
          <p:cNvSpPr/>
          <p:nvPr/>
        </p:nvSpPr>
        <p:spPr>
          <a:xfrm>
            <a:off x="9944100" y="2055674"/>
            <a:ext cx="8153400" cy="1754326"/>
          </a:xfrm>
          <a:prstGeom prst="rect">
            <a:avLst/>
          </a:prstGeom>
        </p:spPr>
        <p:txBody>
          <a:bodyPr wrap="square">
            <a:spAutoFit/>
          </a:bodyPr>
          <a:lstStyle/>
          <a:p>
            <a:pPr marL="285750" indent="-285750">
              <a:buFont typeface="Arial" pitchFamily="34" charset="0"/>
              <a:buChar char="•"/>
            </a:pPr>
            <a:r>
              <a:rPr lang="en-US" b="1" dirty="0" smtClean="0">
                <a:solidFill>
                  <a:schemeClr val="accent6"/>
                </a:solidFill>
              </a:rPr>
              <a:t>Cost Savings | </a:t>
            </a:r>
            <a:r>
              <a:rPr lang="en-US" b="1" dirty="0" smtClean="0">
                <a:solidFill>
                  <a:schemeClr val="bg1"/>
                </a:solidFill>
              </a:rPr>
              <a:t>$5,953</a:t>
            </a:r>
          </a:p>
          <a:p>
            <a:pPr marL="285750" indent="-285750">
              <a:buFont typeface="Arial" pitchFamily="34" charset="0"/>
              <a:buChar char="•"/>
            </a:pPr>
            <a:endParaRPr lang="en-US" b="1" dirty="0">
              <a:solidFill>
                <a:schemeClr val="bg1"/>
              </a:solidFill>
            </a:endParaRPr>
          </a:p>
          <a:p>
            <a:pPr marL="285750" indent="-285750">
              <a:buFont typeface="Arial" pitchFamily="34" charset="0"/>
              <a:buChar char="•"/>
            </a:pPr>
            <a:r>
              <a:rPr lang="en-US" b="1" dirty="0" smtClean="0">
                <a:solidFill>
                  <a:schemeClr val="accent6"/>
                </a:solidFill>
              </a:rPr>
              <a:t>Schedule Reduction </a:t>
            </a:r>
            <a:r>
              <a:rPr lang="en-US" b="1" dirty="0">
                <a:solidFill>
                  <a:schemeClr val="accent6"/>
                </a:solidFill>
              </a:rPr>
              <a:t>| </a:t>
            </a:r>
            <a:r>
              <a:rPr lang="en-US" b="1" dirty="0" smtClean="0">
                <a:solidFill>
                  <a:schemeClr val="bg1"/>
                </a:solidFill>
              </a:rPr>
              <a:t>3 Weeks</a:t>
            </a:r>
            <a:endParaRPr lang="en-US" b="1" dirty="0">
              <a:solidFill>
                <a:schemeClr val="bg1"/>
              </a:solidFill>
            </a:endParaRPr>
          </a:p>
          <a:p>
            <a:pPr marL="285750" indent="-285750">
              <a:buFont typeface="Arial" pitchFamily="34" charset="0"/>
              <a:buChar char="•"/>
            </a:pPr>
            <a:endParaRPr lang="en-US" b="1" dirty="0">
              <a:solidFill>
                <a:schemeClr val="bg1"/>
              </a:solidFill>
            </a:endParaRPr>
          </a:p>
          <a:p>
            <a:pPr marL="285750" indent="-285750">
              <a:buFont typeface="Arial" pitchFamily="34" charset="0"/>
              <a:buChar char="•"/>
            </a:pPr>
            <a:endParaRPr lang="en-US" b="1" dirty="0">
              <a:solidFill>
                <a:schemeClr val="bg1"/>
              </a:solidFill>
            </a:endParaRPr>
          </a:p>
          <a:p>
            <a:pPr marL="285750" indent="-285750">
              <a:buFont typeface="Arial" pitchFamily="34" charset="0"/>
              <a:buChar char="•"/>
            </a:pPr>
            <a:endParaRPr lang="en-US" b="1" dirty="0">
              <a:solidFill>
                <a:schemeClr val="bg1"/>
              </a:solidFill>
            </a:endParaRPr>
          </a:p>
        </p:txBody>
      </p:sp>
    </p:spTree>
    <p:extLst>
      <p:ext uri="{BB962C8B-B14F-4D97-AF65-F5344CB8AC3E}">
        <p14:creationId xmlns:p14="http://schemas.microsoft.com/office/powerpoint/2010/main" val="12819589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9067800" y="0"/>
            <a:ext cx="76200" cy="685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18288000" y="-31531"/>
            <a:ext cx="76200" cy="685800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143000" y="849868"/>
            <a:ext cx="3657600" cy="369332"/>
          </a:xfrm>
          <a:prstGeom prst="rect">
            <a:avLst/>
          </a:prstGeom>
          <a:noFill/>
        </p:spPr>
        <p:txBody>
          <a:bodyPr wrap="square" rtlCol="0">
            <a:spAutoFit/>
          </a:bodyPr>
          <a:lstStyle/>
          <a:p>
            <a:r>
              <a:rPr lang="en-US" b="1" dirty="0" smtClean="0">
                <a:solidFill>
                  <a:schemeClr val="bg1"/>
                </a:solidFill>
              </a:rPr>
              <a:t>| Introduction</a:t>
            </a:r>
            <a:endParaRPr lang="en-US" b="1" dirty="0">
              <a:solidFill>
                <a:schemeClr val="bg1"/>
              </a:solidFill>
            </a:endParaRPr>
          </a:p>
        </p:txBody>
      </p:sp>
      <p:sp>
        <p:nvSpPr>
          <p:cNvPr id="8" name="Oval 7"/>
          <p:cNvSpPr/>
          <p:nvPr/>
        </p:nvSpPr>
        <p:spPr>
          <a:xfrm>
            <a:off x="762000" y="849868"/>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75000"/>
                </a:schemeClr>
              </a:solidFill>
            </a:endParaRPr>
          </a:p>
        </p:txBody>
      </p:sp>
      <p:sp>
        <p:nvSpPr>
          <p:cNvPr id="9" name="TextBox 8"/>
          <p:cNvSpPr txBox="1"/>
          <p:nvPr/>
        </p:nvSpPr>
        <p:spPr>
          <a:xfrm>
            <a:off x="381000" y="220414"/>
            <a:ext cx="8686800" cy="523220"/>
          </a:xfrm>
          <a:prstGeom prst="rect">
            <a:avLst/>
          </a:prstGeom>
          <a:noFill/>
        </p:spPr>
        <p:txBody>
          <a:bodyPr wrap="square" rtlCol="0">
            <a:spAutoFit/>
          </a:bodyPr>
          <a:lstStyle/>
          <a:p>
            <a:r>
              <a:rPr lang="en-US" sz="2800" dirty="0" smtClean="0">
                <a:solidFill>
                  <a:schemeClr val="accent6"/>
                </a:solidFill>
              </a:rPr>
              <a:t>Prefabricated Exterior Panels | </a:t>
            </a:r>
            <a:r>
              <a:rPr lang="en-US" sz="2800" dirty="0" smtClean="0">
                <a:solidFill>
                  <a:schemeClr val="bg1"/>
                </a:solidFill>
              </a:rPr>
              <a:t>Recommendation</a:t>
            </a:r>
            <a:endParaRPr lang="en-US" sz="2800" dirty="0">
              <a:solidFill>
                <a:schemeClr val="bg1"/>
              </a:solidFill>
            </a:endParaRPr>
          </a:p>
        </p:txBody>
      </p:sp>
      <p:sp>
        <p:nvSpPr>
          <p:cNvPr id="10" name="TextBox 9"/>
          <p:cNvSpPr txBox="1"/>
          <p:nvPr/>
        </p:nvSpPr>
        <p:spPr>
          <a:xfrm>
            <a:off x="1143000" y="1371600"/>
            <a:ext cx="4267200" cy="369332"/>
          </a:xfrm>
          <a:prstGeom prst="rect">
            <a:avLst/>
          </a:prstGeom>
          <a:noFill/>
        </p:spPr>
        <p:txBody>
          <a:bodyPr wrap="square" rtlCol="0">
            <a:spAutoFit/>
          </a:bodyPr>
          <a:lstStyle/>
          <a:p>
            <a:r>
              <a:rPr lang="en-US" b="1" dirty="0" smtClean="0">
                <a:solidFill>
                  <a:schemeClr val="accent6"/>
                </a:solidFill>
              </a:rPr>
              <a:t>| Prefabricated Exterior Wall Panels</a:t>
            </a:r>
            <a:endParaRPr lang="en-US" b="1" dirty="0">
              <a:solidFill>
                <a:schemeClr val="accent6"/>
              </a:solidFill>
            </a:endParaRPr>
          </a:p>
        </p:txBody>
      </p:sp>
      <p:sp>
        <p:nvSpPr>
          <p:cNvPr id="11" name="Oval 10"/>
          <p:cNvSpPr/>
          <p:nvPr/>
        </p:nvSpPr>
        <p:spPr>
          <a:xfrm>
            <a:off x="762000" y="1371600"/>
            <a:ext cx="381000" cy="369332"/>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p:cNvSpPr txBox="1"/>
          <p:nvPr/>
        </p:nvSpPr>
        <p:spPr>
          <a:xfrm>
            <a:off x="1143000" y="1893332"/>
            <a:ext cx="3657600" cy="369332"/>
          </a:xfrm>
          <a:prstGeom prst="rect">
            <a:avLst/>
          </a:prstGeom>
          <a:noFill/>
        </p:spPr>
        <p:txBody>
          <a:bodyPr wrap="square" rtlCol="0">
            <a:spAutoFit/>
          </a:bodyPr>
          <a:lstStyle/>
          <a:p>
            <a:r>
              <a:rPr lang="en-US" b="1" dirty="0" smtClean="0">
                <a:solidFill>
                  <a:schemeClr val="bg1"/>
                </a:solidFill>
              </a:rPr>
              <a:t>| Detailed Sequencing</a:t>
            </a:r>
            <a:endParaRPr lang="en-US" b="1" dirty="0">
              <a:solidFill>
                <a:schemeClr val="bg1"/>
              </a:solidFill>
            </a:endParaRPr>
          </a:p>
        </p:txBody>
      </p:sp>
      <p:sp>
        <p:nvSpPr>
          <p:cNvPr id="13" name="Oval 12"/>
          <p:cNvSpPr/>
          <p:nvPr/>
        </p:nvSpPr>
        <p:spPr>
          <a:xfrm>
            <a:off x="762000" y="1893332"/>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TextBox 13"/>
          <p:cNvSpPr txBox="1"/>
          <p:nvPr/>
        </p:nvSpPr>
        <p:spPr>
          <a:xfrm>
            <a:off x="1143000" y="2415064"/>
            <a:ext cx="3657600" cy="369332"/>
          </a:xfrm>
          <a:prstGeom prst="rect">
            <a:avLst/>
          </a:prstGeom>
          <a:noFill/>
        </p:spPr>
        <p:txBody>
          <a:bodyPr wrap="square" rtlCol="0">
            <a:spAutoFit/>
          </a:bodyPr>
          <a:lstStyle/>
          <a:p>
            <a:r>
              <a:rPr lang="en-US" b="1" dirty="0" smtClean="0">
                <a:solidFill>
                  <a:schemeClr val="bg1"/>
                </a:solidFill>
              </a:rPr>
              <a:t>| Sizing of Rigging Beam</a:t>
            </a:r>
            <a:endParaRPr lang="en-US" b="1" dirty="0">
              <a:solidFill>
                <a:schemeClr val="bg1"/>
              </a:solidFill>
            </a:endParaRPr>
          </a:p>
        </p:txBody>
      </p:sp>
      <p:sp>
        <p:nvSpPr>
          <p:cNvPr id="15" name="Oval 14"/>
          <p:cNvSpPr/>
          <p:nvPr/>
        </p:nvSpPr>
        <p:spPr>
          <a:xfrm>
            <a:off x="762000" y="2415064"/>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TextBox 15"/>
          <p:cNvSpPr txBox="1"/>
          <p:nvPr/>
        </p:nvSpPr>
        <p:spPr>
          <a:xfrm>
            <a:off x="1143000" y="2919413"/>
            <a:ext cx="4495800" cy="369332"/>
          </a:xfrm>
          <a:prstGeom prst="rect">
            <a:avLst/>
          </a:prstGeom>
          <a:noFill/>
        </p:spPr>
        <p:txBody>
          <a:bodyPr wrap="square" rtlCol="0">
            <a:spAutoFit/>
          </a:bodyPr>
          <a:lstStyle/>
          <a:p>
            <a:r>
              <a:rPr lang="en-US" b="1" dirty="0" smtClean="0">
                <a:solidFill>
                  <a:schemeClr val="bg1"/>
                </a:solidFill>
              </a:rPr>
              <a:t>| Solar Panel Installation at Roof Level</a:t>
            </a:r>
            <a:endParaRPr lang="en-US" b="1" dirty="0">
              <a:solidFill>
                <a:schemeClr val="bg1"/>
              </a:solidFill>
            </a:endParaRPr>
          </a:p>
        </p:txBody>
      </p:sp>
      <p:sp>
        <p:nvSpPr>
          <p:cNvPr id="17" name="Oval 16"/>
          <p:cNvSpPr/>
          <p:nvPr/>
        </p:nvSpPr>
        <p:spPr>
          <a:xfrm>
            <a:off x="762000" y="2919413"/>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TextBox 17"/>
          <p:cNvSpPr txBox="1"/>
          <p:nvPr/>
        </p:nvSpPr>
        <p:spPr>
          <a:xfrm>
            <a:off x="1143000" y="3440668"/>
            <a:ext cx="5867400" cy="369332"/>
          </a:xfrm>
          <a:prstGeom prst="rect">
            <a:avLst/>
          </a:prstGeom>
          <a:noFill/>
        </p:spPr>
        <p:txBody>
          <a:bodyPr wrap="square" rtlCol="0">
            <a:spAutoFit/>
          </a:bodyPr>
          <a:lstStyle/>
          <a:p>
            <a:r>
              <a:rPr lang="en-US" b="1" dirty="0" smtClean="0">
                <a:solidFill>
                  <a:schemeClr val="bg1"/>
                </a:solidFill>
              </a:rPr>
              <a:t>| Mobile Technology Integration- Tablet Computers</a:t>
            </a:r>
            <a:endParaRPr lang="en-US" b="1" dirty="0">
              <a:solidFill>
                <a:schemeClr val="bg1"/>
              </a:solidFill>
            </a:endParaRPr>
          </a:p>
        </p:txBody>
      </p:sp>
      <p:sp>
        <p:nvSpPr>
          <p:cNvPr id="19" name="Oval 18"/>
          <p:cNvSpPr/>
          <p:nvPr/>
        </p:nvSpPr>
        <p:spPr>
          <a:xfrm>
            <a:off x="762000" y="3440668"/>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TextBox 20"/>
          <p:cNvSpPr txBox="1"/>
          <p:nvPr/>
        </p:nvSpPr>
        <p:spPr>
          <a:xfrm>
            <a:off x="1143000" y="3962400"/>
            <a:ext cx="5867400" cy="369332"/>
          </a:xfrm>
          <a:prstGeom prst="rect">
            <a:avLst/>
          </a:prstGeom>
          <a:noFill/>
        </p:spPr>
        <p:txBody>
          <a:bodyPr wrap="square" rtlCol="0">
            <a:spAutoFit/>
          </a:bodyPr>
          <a:lstStyle/>
          <a:p>
            <a:r>
              <a:rPr lang="en-US" b="1" dirty="0" smtClean="0">
                <a:solidFill>
                  <a:schemeClr val="bg1"/>
                </a:solidFill>
              </a:rPr>
              <a:t>| Recommendations</a:t>
            </a:r>
            <a:endParaRPr lang="en-US" b="1" dirty="0">
              <a:solidFill>
                <a:schemeClr val="bg1"/>
              </a:solidFill>
            </a:endParaRPr>
          </a:p>
        </p:txBody>
      </p:sp>
      <p:sp>
        <p:nvSpPr>
          <p:cNvPr id="22" name="Oval 21"/>
          <p:cNvSpPr/>
          <p:nvPr/>
        </p:nvSpPr>
        <p:spPr>
          <a:xfrm>
            <a:off x="762000" y="3962400"/>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TextBox 22"/>
          <p:cNvSpPr txBox="1"/>
          <p:nvPr/>
        </p:nvSpPr>
        <p:spPr>
          <a:xfrm>
            <a:off x="1143000" y="4510564"/>
            <a:ext cx="5867400" cy="369332"/>
          </a:xfrm>
          <a:prstGeom prst="rect">
            <a:avLst/>
          </a:prstGeom>
          <a:noFill/>
        </p:spPr>
        <p:txBody>
          <a:bodyPr wrap="square" rtlCol="0">
            <a:spAutoFit/>
          </a:bodyPr>
          <a:lstStyle/>
          <a:p>
            <a:r>
              <a:rPr lang="en-US" b="1" dirty="0" smtClean="0">
                <a:solidFill>
                  <a:schemeClr val="bg1"/>
                </a:solidFill>
              </a:rPr>
              <a:t>| Concluding Remarks</a:t>
            </a:r>
            <a:endParaRPr lang="en-US" b="1" dirty="0">
              <a:solidFill>
                <a:schemeClr val="bg1"/>
              </a:solidFill>
            </a:endParaRPr>
          </a:p>
        </p:txBody>
      </p:sp>
      <p:sp>
        <p:nvSpPr>
          <p:cNvPr id="24" name="Oval 23"/>
          <p:cNvSpPr/>
          <p:nvPr/>
        </p:nvSpPr>
        <p:spPr>
          <a:xfrm>
            <a:off x="762000" y="4510564"/>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26" name="Picture 25"/>
          <p:cNvPicPr/>
          <p:nvPr/>
        </p:nvPicPr>
        <p:blipFill rotWithShape="1">
          <a:blip r:embed="rId3" cstate="print">
            <a:extLst>
              <a:ext uri="{28A0092B-C50C-407E-A947-70E740481C1C}">
                <a14:useLocalDpi xmlns:a14="http://schemas.microsoft.com/office/drawing/2010/main" val="0"/>
              </a:ext>
            </a:extLst>
          </a:blip>
          <a:srcRect b="28799"/>
          <a:stretch/>
        </p:blipFill>
        <p:spPr bwMode="auto">
          <a:xfrm>
            <a:off x="4076700" y="3993595"/>
            <a:ext cx="4514641" cy="2400896"/>
          </a:xfrm>
          <a:prstGeom prst="rect">
            <a:avLst/>
          </a:prstGeom>
          <a:ln>
            <a:noFill/>
          </a:ln>
          <a:extLst>
            <a:ext uri="{53640926-AAD7-44D8-BBD7-CCE9431645EC}">
              <a14:shadowObscured xmlns:a14="http://schemas.microsoft.com/office/drawing/2010/main"/>
            </a:ext>
          </a:extLst>
        </p:spPr>
      </p:pic>
      <p:sp>
        <p:nvSpPr>
          <p:cNvPr id="27" name="TextBox 26"/>
          <p:cNvSpPr txBox="1"/>
          <p:nvPr/>
        </p:nvSpPr>
        <p:spPr>
          <a:xfrm>
            <a:off x="10248900" y="3115270"/>
            <a:ext cx="7086600" cy="1200329"/>
          </a:xfrm>
          <a:prstGeom prst="rect">
            <a:avLst/>
          </a:prstGeom>
          <a:noFill/>
        </p:spPr>
        <p:txBody>
          <a:bodyPr wrap="square" rtlCol="0">
            <a:spAutoFit/>
          </a:bodyPr>
          <a:lstStyle/>
          <a:p>
            <a:pPr algn="ctr"/>
            <a:r>
              <a:rPr lang="en-US" b="1" dirty="0" smtClean="0">
                <a:solidFill>
                  <a:schemeClr val="bg1"/>
                </a:solidFill>
              </a:rPr>
              <a:t>Implement Partially Prefabricated Wall Panel Strategy as opposed to original stick-built construction</a:t>
            </a:r>
          </a:p>
          <a:p>
            <a:endParaRPr lang="en-US" b="1" dirty="0">
              <a:solidFill>
                <a:schemeClr val="bg1"/>
              </a:solidFill>
            </a:endParaRPr>
          </a:p>
          <a:p>
            <a:endParaRPr lang="en-US" b="1" dirty="0">
              <a:solidFill>
                <a:schemeClr val="bg1"/>
              </a:solidFill>
            </a:endParaRPr>
          </a:p>
        </p:txBody>
      </p:sp>
      <p:sp>
        <p:nvSpPr>
          <p:cNvPr id="28" name="TextBox 27"/>
          <p:cNvSpPr txBox="1"/>
          <p:nvPr/>
        </p:nvSpPr>
        <p:spPr>
          <a:xfrm>
            <a:off x="9315450" y="531793"/>
            <a:ext cx="8991600" cy="892552"/>
          </a:xfrm>
          <a:prstGeom prst="rect">
            <a:avLst/>
          </a:prstGeom>
          <a:noFill/>
        </p:spPr>
        <p:txBody>
          <a:bodyPr wrap="square" rtlCol="0">
            <a:spAutoFit/>
          </a:bodyPr>
          <a:lstStyle/>
          <a:p>
            <a:r>
              <a:rPr lang="en-US" sz="3200" b="1" dirty="0" smtClean="0">
                <a:solidFill>
                  <a:schemeClr val="bg1"/>
                </a:solidFill>
              </a:rPr>
              <a:t>Recommendation</a:t>
            </a:r>
          </a:p>
          <a:p>
            <a:endParaRPr lang="en-US" sz="2000" dirty="0">
              <a:solidFill>
                <a:schemeClr val="bg1"/>
              </a:solidFill>
            </a:endParaRPr>
          </a:p>
        </p:txBody>
      </p:sp>
    </p:spTree>
    <p:extLst>
      <p:ext uri="{BB962C8B-B14F-4D97-AF65-F5344CB8AC3E}">
        <p14:creationId xmlns:p14="http://schemas.microsoft.com/office/powerpoint/2010/main" val="23106166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9067800" y="0"/>
            <a:ext cx="76200" cy="685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18288000" y="-31531"/>
            <a:ext cx="76200" cy="685800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143000" y="849868"/>
            <a:ext cx="3657600" cy="369332"/>
          </a:xfrm>
          <a:prstGeom prst="rect">
            <a:avLst/>
          </a:prstGeom>
          <a:noFill/>
        </p:spPr>
        <p:txBody>
          <a:bodyPr wrap="square" rtlCol="0">
            <a:spAutoFit/>
          </a:bodyPr>
          <a:lstStyle/>
          <a:p>
            <a:r>
              <a:rPr lang="en-US" b="1" dirty="0" smtClean="0">
                <a:solidFill>
                  <a:schemeClr val="bg1"/>
                </a:solidFill>
              </a:rPr>
              <a:t>| Introduction</a:t>
            </a:r>
            <a:endParaRPr lang="en-US" b="1" dirty="0">
              <a:solidFill>
                <a:schemeClr val="bg1"/>
              </a:solidFill>
            </a:endParaRPr>
          </a:p>
        </p:txBody>
      </p:sp>
      <p:sp>
        <p:nvSpPr>
          <p:cNvPr id="8" name="Oval 7"/>
          <p:cNvSpPr/>
          <p:nvPr/>
        </p:nvSpPr>
        <p:spPr>
          <a:xfrm>
            <a:off x="762000" y="849868"/>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75000"/>
                </a:schemeClr>
              </a:solidFill>
            </a:endParaRPr>
          </a:p>
        </p:txBody>
      </p:sp>
      <p:sp>
        <p:nvSpPr>
          <p:cNvPr id="9" name="TextBox 8"/>
          <p:cNvSpPr txBox="1"/>
          <p:nvPr/>
        </p:nvSpPr>
        <p:spPr>
          <a:xfrm>
            <a:off x="381000" y="220414"/>
            <a:ext cx="8686800" cy="523220"/>
          </a:xfrm>
          <a:prstGeom prst="rect">
            <a:avLst/>
          </a:prstGeom>
          <a:noFill/>
        </p:spPr>
        <p:txBody>
          <a:bodyPr wrap="square" rtlCol="0">
            <a:spAutoFit/>
          </a:bodyPr>
          <a:lstStyle/>
          <a:p>
            <a:r>
              <a:rPr lang="en-US" sz="2800" dirty="0" smtClean="0">
                <a:solidFill>
                  <a:schemeClr val="accent6"/>
                </a:solidFill>
              </a:rPr>
              <a:t>Detailed Sequencing | </a:t>
            </a:r>
            <a:r>
              <a:rPr lang="en-US" sz="2800" dirty="0" smtClean="0">
                <a:solidFill>
                  <a:schemeClr val="bg1"/>
                </a:solidFill>
              </a:rPr>
              <a:t>Overview</a:t>
            </a:r>
            <a:endParaRPr lang="en-US" sz="2800" dirty="0">
              <a:solidFill>
                <a:schemeClr val="bg1"/>
              </a:solidFill>
            </a:endParaRPr>
          </a:p>
        </p:txBody>
      </p:sp>
      <p:sp>
        <p:nvSpPr>
          <p:cNvPr id="10" name="TextBox 9"/>
          <p:cNvSpPr txBox="1"/>
          <p:nvPr/>
        </p:nvSpPr>
        <p:spPr>
          <a:xfrm>
            <a:off x="1143000" y="1371600"/>
            <a:ext cx="4267200" cy="369332"/>
          </a:xfrm>
          <a:prstGeom prst="rect">
            <a:avLst/>
          </a:prstGeom>
          <a:noFill/>
        </p:spPr>
        <p:txBody>
          <a:bodyPr wrap="square" rtlCol="0">
            <a:spAutoFit/>
          </a:bodyPr>
          <a:lstStyle/>
          <a:p>
            <a:r>
              <a:rPr lang="en-US" b="1" dirty="0" smtClean="0">
                <a:solidFill>
                  <a:schemeClr val="bg1"/>
                </a:solidFill>
              </a:rPr>
              <a:t>| Prefabricated Exterior Wall Panels</a:t>
            </a:r>
            <a:endParaRPr lang="en-US" b="1" dirty="0">
              <a:solidFill>
                <a:schemeClr val="bg1"/>
              </a:solidFill>
            </a:endParaRPr>
          </a:p>
        </p:txBody>
      </p:sp>
      <p:sp>
        <p:nvSpPr>
          <p:cNvPr id="11" name="Oval 10"/>
          <p:cNvSpPr/>
          <p:nvPr/>
        </p:nvSpPr>
        <p:spPr>
          <a:xfrm>
            <a:off x="762000" y="1371600"/>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p:cNvSpPr txBox="1"/>
          <p:nvPr/>
        </p:nvSpPr>
        <p:spPr>
          <a:xfrm>
            <a:off x="1143000" y="1893332"/>
            <a:ext cx="3657600" cy="369332"/>
          </a:xfrm>
          <a:prstGeom prst="rect">
            <a:avLst/>
          </a:prstGeom>
          <a:noFill/>
        </p:spPr>
        <p:txBody>
          <a:bodyPr wrap="square" rtlCol="0">
            <a:spAutoFit/>
          </a:bodyPr>
          <a:lstStyle/>
          <a:p>
            <a:r>
              <a:rPr lang="en-US" b="1" dirty="0" smtClean="0">
                <a:solidFill>
                  <a:schemeClr val="accent6"/>
                </a:solidFill>
              </a:rPr>
              <a:t>| Detailed Sequencing</a:t>
            </a:r>
            <a:endParaRPr lang="en-US" b="1" dirty="0">
              <a:solidFill>
                <a:schemeClr val="accent6"/>
              </a:solidFill>
            </a:endParaRPr>
          </a:p>
        </p:txBody>
      </p:sp>
      <p:sp>
        <p:nvSpPr>
          <p:cNvPr id="13" name="Oval 12"/>
          <p:cNvSpPr/>
          <p:nvPr/>
        </p:nvSpPr>
        <p:spPr>
          <a:xfrm>
            <a:off x="762000" y="1893332"/>
            <a:ext cx="381000" cy="369332"/>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TextBox 13"/>
          <p:cNvSpPr txBox="1"/>
          <p:nvPr/>
        </p:nvSpPr>
        <p:spPr>
          <a:xfrm>
            <a:off x="1143000" y="2415064"/>
            <a:ext cx="3657600" cy="369332"/>
          </a:xfrm>
          <a:prstGeom prst="rect">
            <a:avLst/>
          </a:prstGeom>
          <a:noFill/>
        </p:spPr>
        <p:txBody>
          <a:bodyPr wrap="square" rtlCol="0">
            <a:spAutoFit/>
          </a:bodyPr>
          <a:lstStyle/>
          <a:p>
            <a:r>
              <a:rPr lang="en-US" b="1" dirty="0" smtClean="0">
                <a:solidFill>
                  <a:schemeClr val="bg1"/>
                </a:solidFill>
              </a:rPr>
              <a:t>| Sizing of Rigging Beam</a:t>
            </a:r>
            <a:endParaRPr lang="en-US" b="1" dirty="0">
              <a:solidFill>
                <a:schemeClr val="bg1"/>
              </a:solidFill>
            </a:endParaRPr>
          </a:p>
        </p:txBody>
      </p:sp>
      <p:sp>
        <p:nvSpPr>
          <p:cNvPr id="15" name="Oval 14"/>
          <p:cNvSpPr/>
          <p:nvPr/>
        </p:nvSpPr>
        <p:spPr>
          <a:xfrm>
            <a:off x="762000" y="2415064"/>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TextBox 15"/>
          <p:cNvSpPr txBox="1"/>
          <p:nvPr/>
        </p:nvSpPr>
        <p:spPr>
          <a:xfrm>
            <a:off x="1143000" y="2919413"/>
            <a:ext cx="4495800" cy="369332"/>
          </a:xfrm>
          <a:prstGeom prst="rect">
            <a:avLst/>
          </a:prstGeom>
          <a:noFill/>
        </p:spPr>
        <p:txBody>
          <a:bodyPr wrap="square" rtlCol="0">
            <a:spAutoFit/>
          </a:bodyPr>
          <a:lstStyle/>
          <a:p>
            <a:r>
              <a:rPr lang="en-US" b="1" dirty="0" smtClean="0">
                <a:solidFill>
                  <a:schemeClr val="bg1"/>
                </a:solidFill>
              </a:rPr>
              <a:t>| Solar Panel Installation at Roof Level</a:t>
            </a:r>
            <a:endParaRPr lang="en-US" b="1" dirty="0">
              <a:solidFill>
                <a:schemeClr val="bg1"/>
              </a:solidFill>
            </a:endParaRPr>
          </a:p>
        </p:txBody>
      </p:sp>
      <p:sp>
        <p:nvSpPr>
          <p:cNvPr id="17" name="Oval 16"/>
          <p:cNvSpPr/>
          <p:nvPr/>
        </p:nvSpPr>
        <p:spPr>
          <a:xfrm>
            <a:off x="762000" y="2919413"/>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TextBox 17"/>
          <p:cNvSpPr txBox="1"/>
          <p:nvPr/>
        </p:nvSpPr>
        <p:spPr>
          <a:xfrm>
            <a:off x="1143000" y="3440668"/>
            <a:ext cx="5867400" cy="369332"/>
          </a:xfrm>
          <a:prstGeom prst="rect">
            <a:avLst/>
          </a:prstGeom>
          <a:noFill/>
        </p:spPr>
        <p:txBody>
          <a:bodyPr wrap="square" rtlCol="0">
            <a:spAutoFit/>
          </a:bodyPr>
          <a:lstStyle/>
          <a:p>
            <a:r>
              <a:rPr lang="en-US" b="1" dirty="0" smtClean="0">
                <a:solidFill>
                  <a:schemeClr val="bg1"/>
                </a:solidFill>
              </a:rPr>
              <a:t>| Mobile Technology Integration- Tablet Computers</a:t>
            </a:r>
            <a:endParaRPr lang="en-US" b="1" dirty="0">
              <a:solidFill>
                <a:schemeClr val="bg1"/>
              </a:solidFill>
            </a:endParaRPr>
          </a:p>
        </p:txBody>
      </p:sp>
      <p:sp>
        <p:nvSpPr>
          <p:cNvPr id="19" name="Oval 18"/>
          <p:cNvSpPr/>
          <p:nvPr/>
        </p:nvSpPr>
        <p:spPr>
          <a:xfrm>
            <a:off x="762000" y="3440668"/>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TextBox 20"/>
          <p:cNvSpPr txBox="1"/>
          <p:nvPr/>
        </p:nvSpPr>
        <p:spPr>
          <a:xfrm>
            <a:off x="1143000" y="3962400"/>
            <a:ext cx="5867400" cy="369332"/>
          </a:xfrm>
          <a:prstGeom prst="rect">
            <a:avLst/>
          </a:prstGeom>
          <a:noFill/>
        </p:spPr>
        <p:txBody>
          <a:bodyPr wrap="square" rtlCol="0">
            <a:spAutoFit/>
          </a:bodyPr>
          <a:lstStyle/>
          <a:p>
            <a:r>
              <a:rPr lang="en-US" b="1" dirty="0" smtClean="0">
                <a:solidFill>
                  <a:schemeClr val="bg1"/>
                </a:solidFill>
              </a:rPr>
              <a:t>| Recommendations</a:t>
            </a:r>
            <a:endParaRPr lang="en-US" b="1" dirty="0">
              <a:solidFill>
                <a:schemeClr val="bg1"/>
              </a:solidFill>
            </a:endParaRPr>
          </a:p>
        </p:txBody>
      </p:sp>
      <p:sp>
        <p:nvSpPr>
          <p:cNvPr id="22" name="Oval 21"/>
          <p:cNvSpPr/>
          <p:nvPr/>
        </p:nvSpPr>
        <p:spPr>
          <a:xfrm>
            <a:off x="762000" y="3962400"/>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TextBox 22"/>
          <p:cNvSpPr txBox="1"/>
          <p:nvPr/>
        </p:nvSpPr>
        <p:spPr>
          <a:xfrm>
            <a:off x="1143000" y="4510564"/>
            <a:ext cx="5867400" cy="369332"/>
          </a:xfrm>
          <a:prstGeom prst="rect">
            <a:avLst/>
          </a:prstGeom>
          <a:noFill/>
        </p:spPr>
        <p:txBody>
          <a:bodyPr wrap="square" rtlCol="0">
            <a:spAutoFit/>
          </a:bodyPr>
          <a:lstStyle/>
          <a:p>
            <a:r>
              <a:rPr lang="en-US" b="1" dirty="0" smtClean="0">
                <a:solidFill>
                  <a:schemeClr val="bg1"/>
                </a:solidFill>
              </a:rPr>
              <a:t>| Concluding Remarks</a:t>
            </a:r>
            <a:endParaRPr lang="en-US" b="1" dirty="0">
              <a:solidFill>
                <a:schemeClr val="bg1"/>
              </a:solidFill>
            </a:endParaRPr>
          </a:p>
        </p:txBody>
      </p:sp>
      <p:sp>
        <p:nvSpPr>
          <p:cNvPr id="24" name="Oval 23"/>
          <p:cNvSpPr/>
          <p:nvPr/>
        </p:nvSpPr>
        <p:spPr>
          <a:xfrm>
            <a:off x="762000" y="4510564"/>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TextBox 24"/>
          <p:cNvSpPr txBox="1"/>
          <p:nvPr/>
        </p:nvSpPr>
        <p:spPr>
          <a:xfrm>
            <a:off x="9277350" y="2671227"/>
            <a:ext cx="8991600" cy="1508105"/>
          </a:xfrm>
          <a:prstGeom prst="rect">
            <a:avLst/>
          </a:prstGeom>
          <a:noFill/>
        </p:spPr>
        <p:txBody>
          <a:bodyPr wrap="square" rtlCol="0">
            <a:spAutoFit/>
          </a:bodyPr>
          <a:lstStyle/>
          <a:p>
            <a:pPr algn="ctr"/>
            <a:r>
              <a:rPr lang="en-US" sz="3600" b="1" dirty="0" smtClean="0">
                <a:solidFill>
                  <a:schemeClr val="bg1"/>
                </a:solidFill>
              </a:rPr>
              <a:t>Detailed Sequencing of Exterior Wall Panels</a:t>
            </a:r>
          </a:p>
          <a:p>
            <a:pPr algn="ctr"/>
            <a:endParaRPr lang="en-US" sz="2000" dirty="0">
              <a:solidFill>
                <a:schemeClr val="bg1"/>
              </a:solidFill>
            </a:endParaRPr>
          </a:p>
        </p:txBody>
      </p:sp>
      <p:pic>
        <p:nvPicPr>
          <p:cNvPr id="26" name="Picture 25"/>
          <p:cNvPicPr/>
          <p:nvPr/>
        </p:nvPicPr>
        <p:blipFill rotWithShape="1">
          <a:blip r:embed="rId3" cstate="print">
            <a:extLst>
              <a:ext uri="{28A0092B-C50C-407E-A947-70E740481C1C}">
                <a14:useLocalDpi xmlns:a14="http://schemas.microsoft.com/office/drawing/2010/main" val="0"/>
              </a:ext>
            </a:extLst>
          </a:blip>
          <a:srcRect b="28799"/>
          <a:stretch/>
        </p:blipFill>
        <p:spPr bwMode="auto">
          <a:xfrm>
            <a:off x="4076700" y="3993595"/>
            <a:ext cx="4514641" cy="240089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567084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p:cNvPicPr/>
          <p:nvPr/>
        </p:nvPicPr>
        <p:blipFill>
          <a:blip r:embed="rId3"/>
          <a:stretch>
            <a:fillRect/>
          </a:stretch>
        </p:blipFill>
        <p:spPr>
          <a:xfrm>
            <a:off x="21467533" y="2401644"/>
            <a:ext cx="5673807" cy="4243232"/>
          </a:xfrm>
          <a:prstGeom prst="rect">
            <a:avLst/>
          </a:prstGeom>
        </p:spPr>
      </p:pic>
      <p:cxnSp>
        <p:nvCxnSpPr>
          <p:cNvPr id="4" name="Straight Connector 3"/>
          <p:cNvCxnSpPr/>
          <p:nvPr/>
        </p:nvCxnSpPr>
        <p:spPr>
          <a:xfrm flipV="1">
            <a:off x="9067800" y="0"/>
            <a:ext cx="76200" cy="685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18288000" y="-31531"/>
            <a:ext cx="76200" cy="685800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143000" y="849868"/>
            <a:ext cx="3657600" cy="369332"/>
          </a:xfrm>
          <a:prstGeom prst="rect">
            <a:avLst/>
          </a:prstGeom>
          <a:noFill/>
        </p:spPr>
        <p:txBody>
          <a:bodyPr wrap="square" rtlCol="0">
            <a:spAutoFit/>
          </a:bodyPr>
          <a:lstStyle/>
          <a:p>
            <a:r>
              <a:rPr lang="en-US" b="1" dirty="0" smtClean="0">
                <a:solidFill>
                  <a:schemeClr val="bg1"/>
                </a:solidFill>
              </a:rPr>
              <a:t>| Introduction</a:t>
            </a:r>
            <a:endParaRPr lang="en-US" b="1" dirty="0">
              <a:solidFill>
                <a:schemeClr val="bg1"/>
              </a:solidFill>
            </a:endParaRPr>
          </a:p>
        </p:txBody>
      </p:sp>
      <p:sp>
        <p:nvSpPr>
          <p:cNvPr id="8" name="Oval 7"/>
          <p:cNvSpPr/>
          <p:nvPr/>
        </p:nvSpPr>
        <p:spPr>
          <a:xfrm>
            <a:off x="762000" y="849868"/>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75000"/>
                </a:schemeClr>
              </a:solidFill>
            </a:endParaRPr>
          </a:p>
        </p:txBody>
      </p:sp>
      <p:sp>
        <p:nvSpPr>
          <p:cNvPr id="9" name="TextBox 8"/>
          <p:cNvSpPr txBox="1"/>
          <p:nvPr/>
        </p:nvSpPr>
        <p:spPr>
          <a:xfrm>
            <a:off x="381000" y="220414"/>
            <a:ext cx="8686800" cy="523220"/>
          </a:xfrm>
          <a:prstGeom prst="rect">
            <a:avLst/>
          </a:prstGeom>
          <a:noFill/>
        </p:spPr>
        <p:txBody>
          <a:bodyPr wrap="square" rtlCol="0">
            <a:spAutoFit/>
          </a:bodyPr>
          <a:lstStyle/>
          <a:p>
            <a:r>
              <a:rPr lang="en-US" sz="2800" dirty="0" smtClean="0">
                <a:solidFill>
                  <a:schemeClr val="accent6"/>
                </a:solidFill>
              </a:rPr>
              <a:t>Detailed Sequencing | </a:t>
            </a:r>
            <a:r>
              <a:rPr lang="en-US" sz="2800" dirty="0" smtClean="0">
                <a:solidFill>
                  <a:schemeClr val="bg1"/>
                </a:solidFill>
              </a:rPr>
              <a:t>Constructability Concerns</a:t>
            </a:r>
            <a:endParaRPr lang="en-US" sz="2800" dirty="0">
              <a:solidFill>
                <a:schemeClr val="bg1"/>
              </a:solidFill>
            </a:endParaRPr>
          </a:p>
        </p:txBody>
      </p:sp>
      <p:sp>
        <p:nvSpPr>
          <p:cNvPr id="10" name="TextBox 9"/>
          <p:cNvSpPr txBox="1"/>
          <p:nvPr/>
        </p:nvSpPr>
        <p:spPr>
          <a:xfrm>
            <a:off x="1143000" y="1371600"/>
            <a:ext cx="4267200" cy="369332"/>
          </a:xfrm>
          <a:prstGeom prst="rect">
            <a:avLst/>
          </a:prstGeom>
          <a:noFill/>
        </p:spPr>
        <p:txBody>
          <a:bodyPr wrap="square" rtlCol="0">
            <a:spAutoFit/>
          </a:bodyPr>
          <a:lstStyle/>
          <a:p>
            <a:r>
              <a:rPr lang="en-US" b="1" dirty="0" smtClean="0">
                <a:solidFill>
                  <a:schemeClr val="bg1"/>
                </a:solidFill>
              </a:rPr>
              <a:t>| Prefabricated Exterior Wall Panels</a:t>
            </a:r>
            <a:endParaRPr lang="en-US" b="1" dirty="0">
              <a:solidFill>
                <a:schemeClr val="bg1"/>
              </a:solidFill>
            </a:endParaRPr>
          </a:p>
        </p:txBody>
      </p:sp>
      <p:sp>
        <p:nvSpPr>
          <p:cNvPr id="11" name="Oval 10"/>
          <p:cNvSpPr/>
          <p:nvPr/>
        </p:nvSpPr>
        <p:spPr>
          <a:xfrm>
            <a:off x="762000" y="1371600"/>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p:cNvSpPr txBox="1"/>
          <p:nvPr/>
        </p:nvSpPr>
        <p:spPr>
          <a:xfrm>
            <a:off x="1143000" y="1893332"/>
            <a:ext cx="3657600" cy="369332"/>
          </a:xfrm>
          <a:prstGeom prst="rect">
            <a:avLst/>
          </a:prstGeom>
          <a:noFill/>
        </p:spPr>
        <p:txBody>
          <a:bodyPr wrap="square" rtlCol="0">
            <a:spAutoFit/>
          </a:bodyPr>
          <a:lstStyle/>
          <a:p>
            <a:r>
              <a:rPr lang="en-US" b="1" dirty="0" smtClean="0">
                <a:solidFill>
                  <a:schemeClr val="accent6"/>
                </a:solidFill>
              </a:rPr>
              <a:t>| Detailed Sequencing</a:t>
            </a:r>
            <a:endParaRPr lang="en-US" b="1" dirty="0">
              <a:solidFill>
                <a:schemeClr val="accent6"/>
              </a:solidFill>
            </a:endParaRPr>
          </a:p>
        </p:txBody>
      </p:sp>
      <p:sp>
        <p:nvSpPr>
          <p:cNvPr id="13" name="Oval 12"/>
          <p:cNvSpPr/>
          <p:nvPr/>
        </p:nvSpPr>
        <p:spPr>
          <a:xfrm>
            <a:off x="762000" y="1893332"/>
            <a:ext cx="381000" cy="369332"/>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TextBox 13"/>
          <p:cNvSpPr txBox="1"/>
          <p:nvPr/>
        </p:nvSpPr>
        <p:spPr>
          <a:xfrm>
            <a:off x="1143000" y="2415064"/>
            <a:ext cx="3657600" cy="369332"/>
          </a:xfrm>
          <a:prstGeom prst="rect">
            <a:avLst/>
          </a:prstGeom>
          <a:noFill/>
        </p:spPr>
        <p:txBody>
          <a:bodyPr wrap="square" rtlCol="0">
            <a:spAutoFit/>
          </a:bodyPr>
          <a:lstStyle/>
          <a:p>
            <a:r>
              <a:rPr lang="en-US" b="1" dirty="0" smtClean="0">
                <a:solidFill>
                  <a:schemeClr val="bg1"/>
                </a:solidFill>
              </a:rPr>
              <a:t>| Sizing of Rigging Beam</a:t>
            </a:r>
            <a:endParaRPr lang="en-US" b="1" dirty="0">
              <a:solidFill>
                <a:schemeClr val="bg1"/>
              </a:solidFill>
            </a:endParaRPr>
          </a:p>
        </p:txBody>
      </p:sp>
      <p:sp>
        <p:nvSpPr>
          <p:cNvPr id="15" name="Oval 14"/>
          <p:cNvSpPr/>
          <p:nvPr/>
        </p:nvSpPr>
        <p:spPr>
          <a:xfrm>
            <a:off x="762000" y="2415064"/>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TextBox 15"/>
          <p:cNvSpPr txBox="1"/>
          <p:nvPr/>
        </p:nvSpPr>
        <p:spPr>
          <a:xfrm>
            <a:off x="1143000" y="2919413"/>
            <a:ext cx="4495800" cy="369332"/>
          </a:xfrm>
          <a:prstGeom prst="rect">
            <a:avLst/>
          </a:prstGeom>
          <a:noFill/>
        </p:spPr>
        <p:txBody>
          <a:bodyPr wrap="square" rtlCol="0">
            <a:spAutoFit/>
          </a:bodyPr>
          <a:lstStyle/>
          <a:p>
            <a:r>
              <a:rPr lang="en-US" b="1" dirty="0" smtClean="0">
                <a:solidFill>
                  <a:schemeClr val="bg1"/>
                </a:solidFill>
              </a:rPr>
              <a:t>| Solar Panel Installation at Roof Level</a:t>
            </a:r>
            <a:endParaRPr lang="en-US" b="1" dirty="0">
              <a:solidFill>
                <a:schemeClr val="bg1"/>
              </a:solidFill>
            </a:endParaRPr>
          </a:p>
        </p:txBody>
      </p:sp>
      <p:sp>
        <p:nvSpPr>
          <p:cNvPr id="17" name="Oval 16"/>
          <p:cNvSpPr/>
          <p:nvPr/>
        </p:nvSpPr>
        <p:spPr>
          <a:xfrm>
            <a:off x="762000" y="2919413"/>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TextBox 17"/>
          <p:cNvSpPr txBox="1"/>
          <p:nvPr/>
        </p:nvSpPr>
        <p:spPr>
          <a:xfrm>
            <a:off x="1143000" y="3440668"/>
            <a:ext cx="5867400" cy="369332"/>
          </a:xfrm>
          <a:prstGeom prst="rect">
            <a:avLst/>
          </a:prstGeom>
          <a:noFill/>
        </p:spPr>
        <p:txBody>
          <a:bodyPr wrap="square" rtlCol="0">
            <a:spAutoFit/>
          </a:bodyPr>
          <a:lstStyle/>
          <a:p>
            <a:r>
              <a:rPr lang="en-US" b="1" dirty="0" smtClean="0">
                <a:solidFill>
                  <a:schemeClr val="bg1"/>
                </a:solidFill>
              </a:rPr>
              <a:t>| Mobile Technology Integration- Tablet Computers</a:t>
            </a:r>
            <a:endParaRPr lang="en-US" b="1" dirty="0">
              <a:solidFill>
                <a:schemeClr val="bg1"/>
              </a:solidFill>
            </a:endParaRPr>
          </a:p>
        </p:txBody>
      </p:sp>
      <p:sp>
        <p:nvSpPr>
          <p:cNvPr id="19" name="Oval 18"/>
          <p:cNvSpPr/>
          <p:nvPr/>
        </p:nvSpPr>
        <p:spPr>
          <a:xfrm>
            <a:off x="762000" y="3440668"/>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TextBox 20"/>
          <p:cNvSpPr txBox="1"/>
          <p:nvPr/>
        </p:nvSpPr>
        <p:spPr>
          <a:xfrm>
            <a:off x="1143000" y="3962400"/>
            <a:ext cx="5867400" cy="369332"/>
          </a:xfrm>
          <a:prstGeom prst="rect">
            <a:avLst/>
          </a:prstGeom>
          <a:noFill/>
        </p:spPr>
        <p:txBody>
          <a:bodyPr wrap="square" rtlCol="0">
            <a:spAutoFit/>
          </a:bodyPr>
          <a:lstStyle/>
          <a:p>
            <a:r>
              <a:rPr lang="en-US" b="1" dirty="0" smtClean="0">
                <a:solidFill>
                  <a:schemeClr val="bg1"/>
                </a:solidFill>
              </a:rPr>
              <a:t>| Recommendations</a:t>
            </a:r>
            <a:endParaRPr lang="en-US" b="1" dirty="0">
              <a:solidFill>
                <a:schemeClr val="bg1"/>
              </a:solidFill>
            </a:endParaRPr>
          </a:p>
        </p:txBody>
      </p:sp>
      <p:sp>
        <p:nvSpPr>
          <p:cNvPr id="22" name="Oval 21"/>
          <p:cNvSpPr/>
          <p:nvPr/>
        </p:nvSpPr>
        <p:spPr>
          <a:xfrm>
            <a:off x="762000" y="3962400"/>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TextBox 22"/>
          <p:cNvSpPr txBox="1"/>
          <p:nvPr/>
        </p:nvSpPr>
        <p:spPr>
          <a:xfrm>
            <a:off x="1143000" y="4510564"/>
            <a:ext cx="5867400" cy="369332"/>
          </a:xfrm>
          <a:prstGeom prst="rect">
            <a:avLst/>
          </a:prstGeom>
          <a:noFill/>
        </p:spPr>
        <p:txBody>
          <a:bodyPr wrap="square" rtlCol="0">
            <a:spAutoFit/>
          </a:bodyPr>
          <a:lstStyle/>
          <a:p>
            <a:r>
              <a:rPr lang="en-US" b="1" dirty="0" smtClean="0">
                <a:solidFill>
                  <a:schemeClr val="bg1"/>
                </a:solidFill>
              </a:rPr>
              <a:t>| Concluding Remarks</a:t>
            </a:r>
            <a:endParaRPr lang="en-US" b="1" dirty="0">
              <a:solidFill>
                <a:schemeClr val="bg1"/>
              </a:solidFill>
            </a:endParaRPr>
          </a:p>
        </p:txBody>
      </p:sp>
      <p:sp>
        <p:nvSpPr>
          <p:cNvPr id="24" name="Oval 23"/>
          <p:cNvSpPr/>
          <p:nvPr/>
        </p:nvSpPr>
        <p:spPr>
          <a:xfrm>
            <a:off x="762000" y="4510564"/>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26" name="Picture 25"/>
          <p:cNvPicPr/>
          <p:nvPr/>
        </p:nvPicPr>
        <p:blipFill rotWithShape="1">
          <a:blip r:embed="rId4" cstate="print">
            <a:extLst>
              <a:ext uri="{28A0092B-C50C-407E-A947-70E740481C1C}">
                <a14:useLocalDpi xmlns:a14="http://schemas.microsoft.com/office/drawing/2010/main" val="0"/>
              </a:ext>
            </a:extLst>
          </a:blip>
          <a:srcRect b="28799"/>
          <a:stretch/>
        </p:blipFill>
        <p:spPr bwMode="auto">
          <a:xfrm>
            <a:off x="4076700" y="3993595"/>
            <a:ext cx="4514641" cy="2400896"/>
          </a:xfrm>
          <a:prstGeom prst="rect">
            <a:avLst/>
          </a:prstGeom>
          <a:ln>
            <a:noFill/>
          </a:ln>
          <a:extLst>
            <a:ext uri="{53640926-AAD7-44D8-BBD7-CCE9431645EC}">
              <a14:shadowObscured xmlns:a14="http://schemas.microsoft.com/office/drawing/2010/main"/>
            </a:ext>
          </a:extLst>
        </p:spPr>
      </p:pic>
      <p:sp>
        <p:nvSpPr>
          <p:cNvPr id="27" name="TextBox 26"/>
          <p:cNvSpPr txBox="1"/>
          <p:nvPr/>
        </p:nvSpPr>
        <p:spPr>
          <a:xfrm>
            <a:off x="9144000" y="417493"/>
            <a:ext cx="8991600" cy="954107"/>
          </a:xfrm>
          <a:prstGeom prst="rect">
            <a:avLst/>
          </a:prstGeom>
          <a:noFill/>
        </p:spPr>
        <p:txBody>
          <a:bodyPr wrap="square" rtlCol="0">
            <a:spAutoFit/>
          </a:bodyPr>
          <a:lstStyle/>
          <a:p>
            <a:pPr algn="ctr"/>
            <a:r>
              <a:rPr lang="en-US" sz="3600" b="1" dirty="0" smtClean="0">
                <a:solidFill>
                  <a:schemeClr val="bg1"/>
                </a:solidFill>
              </a:rPr>
              <a:t>Constructability Concerns</a:t>
            </a:r>
          </a:p>
          <a:p>
            <a:pPr algn="ctr"/>
            <a:endParaRPr lang="en-US" sz="2000" dirty="0">
              <a:solidFill>
                <a:schemeClr val="bg1"/>
              </a:solidFill>
            </a:endParaRPr>
          </a:p>
        </p:txBody>
      </p:sp>
      <p:pic>
        <p:nvPicPr>
          <p:cNvPr id="29" name="Picture 28"/>
          <p:cNvPicPr/>
          <p:nvPr/>
        </p:nvPicPr>
        <p:blipFill>
          <a:blip r:embed="rId5"/>
          <a:stretch>
            <a:fillRect/>
          </a:stretch>
        </p:blipFill>
        <p:spPr>
          <a:xfrm>
            <a:off x="19503837" y="424533"/>
            <a:ext cx="4800600" cy="3599424"/>
          </a:xfrm>
          <a:prstGeom prst="rect">
            <a:avLst/>
          </a:prstGeom>
        </p:spPr>
      </p:pic>
      <p:sp>
        <p:nvSpPr>
          <p:cNvPr id="34" name="TextBox 33"/>
          <p:cNvSpPr txBox="1"/>
          <p:nvPr/>
        </p:nvSpPr>
        <p:spPr>
          <a:xfrm>
            <a:off x="9982200" y="1834754"/>
            <a:ext cx="7886700" cy="3416320"/>
          </a:xfrm>
          <a:prstGeom prst="rect">
            <a:avLst/>
          </a:prstGeom>
          <a:noFill/>
        </p:spPr>
        <p:txBody>
          <a:bodyPr wrap="square" rtlCol="0">
            <a:spAutoFit/>
          </a:bodyPr>
          <a:lstStyle/>
          <a:p>
            <a:pPr marL="285750" indent="-285750">
              <a:buFont typeface="Arial" pitchFamily="34" charset="0"/>
              <a:buChar char="•"/>
            </a:pPr>
            <a:r>
              <a:rPr lang="en-US" b="1" dirty="0" smtClean="0">
                <a:solidFill>
                  <a:schemeClr val="bg1"/>
                </a:solidFill>
              </a:rPr>
              <a:t>Where on site will we build panels?</a:t>
            </a:r>
          </a:p>
          <a:p>
            <a:pPr marL="285750" indent="-285750">
              <a:buFont typeface="Arial" pitchFamily="34" charset="0"/>
              <a:buChar char="•"/>
            </a:pPr>
            <a:endParaRPr lang="en-US" b="1" dirty="0" smtClean="0">
              <a:solidFill>
                <a:schemeClr val="bg1"/>
              </a:solidFill>
            </a:endParaRPr>
          </a:p>
          <a:p>
            <a:pPr marL="285750" indent="-285750">
              <a:buFont typeface="Arial" pitchFamily="34" charset="0"/>
              <a:buChar char="•"/>
            </a:pPr>
            <a:r>
              <a:rPr lang="en-US" b="1" dirty="0" smtClean="0">
                <a:solidFill>
                  <a:schemeClr val="bg1"/>
                </a:solidFill>
              </a:rPr>
              <a:t>How do we modularize most efficiently?</a:t>
            </a:r>
          </a:p>
          <a:p>
            <a:pPr marL="285750" indent="-285750">
              <a:buFont typeface="Arial" pitchFamily="34" charset="0"/>
              <a:buChar char="•"/>
            </a:pPr>
            <a:endParaRPr lang="en-US" b="1" dirty="0">
              <a:solidFill>
                <a:schemeClr val="bg1"/>
              </a:solidFill>
            </a:endParaRPr>
          </a:p>
          <a:p>
            <a:pPr marL="285750" indent="-285750">
              <a:buFont typeface="Arial" pitchFamily="34" charset="0"/>
              <a:buChar char="•"/>
            </a:pPr>
            <a:r>
              <a:rPr lang="en-US" b="1" dirty="0" smtClean="0">
                <a:solidFill>
                  <a:schemeClr val="bg1"/>
                </a:solidFill>
              </a:rPr>
              <a:t>How do we plan necessary supplies?</a:t>
            </a:r>
          </a:p>
          <a:p>
            <a:pPr marL="285750" indent="-285750">
              <a:buFont typeface="Arial" pitchFamily="34" charset="0"/>
              <a:buChar char="•"/>
            </a:pPr>
            <a:endParaRPr lang="en-US" b="1" dirty="0">
              <a:solidFill>
                <a:schemeClr val="bg1"/>
              </a:solidFill>
            </a:endParaRPr>
          </a:p>
          <a:p>
            <a:pPr marL="285750" indent="-285750">
              <a:buFont typeface="Arial" pitchFamily="34" charset="0"/>
              <a:buChar char="•"/>
            </a:pPr>
            <a:r>
              <a:rPr lang="en-US" b="1" dirty="0" smtClean="0">
                <a:solidFill>
                  <a:schemeClr val="bg1"/>
                </a:solidFill>
              </a:rPr>
              <a:t>How do we schedule this activity?</a:t>
            </a:r>
          </a:p>
          <a:p>
            <a:pPr marL="285750" indent="-285750">
              <a:buFont typeface="Arial" pitchFamily="34" charset="0"/>
              <a:buChar char="•"/>
            </a:pPr>
            <a:endParaRPr lang="en-US" b="1" dirty="0">
              <a:solidFill>
                <a:schemeClr val="bg1"/>
              </a:solidFill>
            </a:endParaRPr>
          </a:p>
          <a:p>
            <a:pPr marL="285750" indent="-285750">
              <a:buFont typeface="Arial" pitchFamily="34" charset="0"/>
              <a:buChar char="•"/>
            </a:pPr>
            <a:r>
              <a:rPr lang="en-US" b="1" dirty="0" smtClean="0">
                <a:solidFill>
                  <a:schemeClr val="bg1"/>
                </a:solidFill>
              </a:rPr>
              <a:t>In what order will the panels be erected?</a:t>
            </a:r>
          </a:p>
          <a:p>
            <a:pPr marL="285750" indent="-285750">
              <a:buFont typeface="Arial" pitchFamily="34" charset="0"/>
              <a:buChar char="•"/>
            </a:pPr>
            <a:endParaRPr lang="en-US" b="1" dirty="0" smtClean="0">
              <a:solidFill>
                <a:schemeClr val="bg1"/>
              </a:solidFill>
            </a:endParaRPr>
          </a:p>
          <a:p>
            <a:pPr marL="285750" indent="-285750">
              <a:buFont typeface="Arial" pitchFamily="34" charset="0"/>
              <a:buChar char="•"/>
            </a:pPr>
            <a:r>
              <a:rPr lang="en-US" b="1" dirty="0" smtClean="0">
                <a:solidFill>
                  <a:schemeClr val="bg1"/>
                </a:solidFill>
              </a:rPr>
              <a:t>How do we educate and create a safe environment?</a:t>
            </a:r>
            <a:endParaRPr lang="en-US" b="1" dirty="0">
              <a:solidFill>
                <a:schemeClr val="bg1"/>
              </a:solidFill>
            </a:endParaRPr>
          </a:p>
          <a:p>
            <a:endParaRPr lang="en-US" b="1" dirty="0">
              <a:solidFill>
                <a:schemeClr val="bg1"/>
              </a:solidFill>
            </a:endParaRPr>
          </a:p>
        </p:txBody>
      </p:sp>
      <p:pic>
        <p:nvPicPr>
          <p:cNvPr id="35" name="Picture 34"/>
          <p:cNvPicPr/>
          <p:nvPr/>
        </p:nvPicPr>
        <p:blipFill>
          <a:blip r:embed="rId6"/>
          <a:stretch>
            <a:fillRect/>
          </a:stretch>
        </p:blipFill>
        <p:spPr>
          <a:xfrm>
            <a:off x="21217218" y="1348264"/>
            <a:ext cx="5943600" cy="1798320"/>
          </a:xfrm>
          <a:prstGeom prst="rect">
            <a:avLst/>
          </a:prstGeom>
          <a:ln>
            <a:solidFill>
              <a:schemeClr val="tx1"/>
            </a:solidFill>
          </a:ln>
        </p:spPr>
      </p:pic>
      <p:pic>
        <p:nvPicPr>
          <p:cNvPr id="3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45418" y="3049737"/>
            <a:ext cx="4576582" cy="25639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Picture 36"/>
          <p:cNvPicPr/>
          <p:nvPr/>
        </p:nvPicPr>
        <p:blipFill>
          <a:blip r:embed="rId8" cstate="print">
            <a:extLst>
              <a:ext uri="{28A0092B-C50C-407E-A947-70E740481C1C}">
                <a14:useLocalDpi xmlns:a14="http://schemas.microsoft.com/office/drawing/2010/main" val="0"/>
              </a:ext>
            </a:extLst>
          </a:blip>
          <a:stretch>
            <a:fillRect/>
          </a:stretch>
        </p:blipFill>
        <p:spPr>
          <a:xfrm>
            <a:off x="21904137" y="3030673"/>
            <a:ext cx="4569761" cy="1841575"/>
          </a:xfrm>
          <a:prstGeom prst="rect">
            <a:avLst/>
          </a:prstGeom>
          <a:ln>
            <a:solidFill>
              <a:schemeClr val="tx1"/>
            </a:solidFill>
          </a:ln>
        </p:spPr>
      </p:pic>
      <p:sp>
        <p:nvSpPr>
          <p:cNvPr id="3" name="TextBox 2"/>
          <p:cNvSpPr txBox="1"/>
          <p:nvPr/>
        </p:nvSpPr>
        <p:spPr>
          <a:xfrm>
            <a:off x="22247037" y="1600200"/>
            <a:ext cx="2057400" cy="4508927"/>
          </a:xfrm>
          <a:prstGeom prst="rect">
            <a:avLst/>
          </a:prstGeom>
          <a:noFill/>
        </p:spPr>
        <p:txBody>
          <a:bodyPr wrap="square" rtlCol="0">
            <a:spAutoFit/>
          </a:bodyPr>
          <a:lstStyle/>
          <a:p>
            <a:r>
              <a:rPr lang="en-US" sz="28700" b="1" dirty="0" smtClean="0">
                <a:solidFill>
                  <a:schemeClr val="accent6"/>
                </a:solidFill>
              </a:rPr>
              <a:t>?</a:t>
            </a:r>
            <a:endParaRPr lang="en-US" sz="28700" b="1" dirty="0">
              <a:solidFill>
                <a:schemeClr val="accent6"/>
              </a:solidFill>
            </a:endParaRPr>
          </a:p>
        </p:txBody>
      </p:sp>
    </p:spTree>
    <p:extLst>
      <p:ext uri="{BB962C8B-B14F-4D97-AF65-F5344CB8AC3E}">
        <p14:creationId xmlns:p14="http://schemas.microsoft.com/office/powerpoint/2010/main" val="5590618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9067800" y="0"/>
            <a:ext cx="76200" cy="685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18288000" y="-31531"/>
            <a:ext cx="76200" cy="685800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143000" y="849868"/>
            <a:ext cx="3657600" cy="369332"/>
          </a:xfrm>
          <a:prstGeom prst="rect">
            <a:avLst/>
          </a:prstGeom>
          <a:noFill/>
        </p:spPr>
        <p:txBody>
          <a:bodyPr wrap="square" rtlCol="0">
            <a:spAutoFit/>
          </a:bodyPr>
          <a:lstStyle/>
          <a:p>
            <a:r>
              <a:rPr lang="en-US" b="1" dirty="0" smtClean="0">
                <a:solidFill>
                  <a:schemeClr val="bg1"/>
                </a:solidFill>
              </a:rPr>
              <a:t>| Introduction</a:t>
            </a:r>
            <a:endParaRPr lang="en-US" b="1" dirty="0">
              <a:solidFill>
                <a:schemeClr val="bg1"/>
              </a:solidFill>
            </a:endParaRPr>
          </a:p>
        </p:txBody>
      </p:sp>
      <p:sp>
        <p:nvSpPr>
          <p:cNvPr id="8" name="Oval 7"/>
          <p:cNvSpPr/>
          <p:nvPr/>
        </p:nvSpPr>
        <p:spPr>
          <a:xfrm>
            <a:off x="762000" y="849868"/>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75000"/>
                </a:schemeClr>
              </a:solidFill>
            </a:endParaRPr>
          </a:p>
        </p:txBody>
      </p:sp>
      <p:sp>
        <p:nvSpPr>
          <p:cNvPr id="9" name="TextBox 8"/>
          <p:cNvSpPr txBox="1"/>
          <p:nvPr/>
        </p:nvSpPr>
        <p:spPr>
          <a:xfrm>
            <a:off x="381000" y="220414"/>
            <a:ext cx="8686800" cy="523220"/>
          </a:xfrm>
          <a:prstGeom prst="rect">
            <a:avLst/>
          </a:prstGeom>
          <a:noFill/>
        </p:spPr>
        <p:txBody>
          <a:bodyPr wrap="square" rtlCol="0">
            <a:spAutoFit/>
          </a:bodyPr>
          <a:lstStyle/>
          <a:p>
            <a:r>
              <a:rPr lang="en-US" sz="2800" dirty="0" smtClean="0">
                <a:solidFill>
                  <a:schemeClr val="accent6"/>
                </a:solidFill>
              </a:rPr>
              <a:t>Detailed Sequencing | </a:t>
            </a:r>
            <a:r>
              <a:rPr lang="en-US" sz="2800" dirty="0" smtClean="0">
                <a:solidFill>
                  <a:schemeClr val="bg1"/>
                </a:solidFill>
              </a:rPr>
              <a:t>Prefabrication Tent &amp; Staging</a:t>
            </a:r>
            <a:endParaRPr lang="en-US" sz="2800" dirty="0">
              <a:solidFill>
                <a:schemeClr val="bg1"/>
              </a:solidFill>
            </a:endParaRPr>
          </a:p>
        </p:txBody>
      </p:sp>
      <p:sp>
        <p:nvSpPr>
          <p:cNvPr id="10" name="TextBox 9"/>
          <p:cNvSpPr txBox="1"/>
          <p:nvPr/>
        </p:nvSpPr>
        <p:spPr>
          <a:xfrm>
            <a:off x="1143000" y="1371600"/>
            <a:ext cx="4267200" cy="369332"/>
          </a:xfrm>
          <a:prstGeom prst="rect">
            <a:avLst/>
          </a:prstGeom>
          <a:noFill/>
        </p:spPr>
        <p:txBody>
          <a:bodyPr wrap="square" rtlCol="0">
            <a:spAutoFit/>
          </a:bodyPr>
          <a:lstStyle/>
          <a:p>
            <a:r>
              <a:rPr lang="en-US" b="1" dirty="0" smtClean="0">
                <a:solidFill>
                  <a:schemeClr val="bg1"/>
                </a:solidFill>
              </a:rPr>
              <a:t>| Prefabricated Exterior Wall Panels</a:t>
            </a:r>
            <a:endParaRPr lang="en-US" b="1" dirty="0">
              <a:solidFill>
                <a:schemeClr val="bg1"/>
              </a:solidFill>
            </a:endParaRPr>
          </a:p>
        </p:txBody>
      </p:sp>
      <p:sp>
        <p:nvSpPr>
          <p:cNvPr id="11" name="Oval 10"/>
          <p:cNvSpPr/>
          <p:nvPr/>
        </p:nvSpPr>
        <p:spPr>
          <a:xfrm>
            <a:off x="762000" y="1371600"/>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p:cNvSpPr txBox="1"/>
          <p:nvPr/>
        </p:nvSpPr>
        <p:spPr>
          <a:xfrm>
            <a:off x="1143000" y="1893332"/>
            <a:ext cx="3657600" cy="369332"/>
          </a:xfrm>
          <a:prstGeom prst="rect">
            <a:avLst/>
          </a:prstGeom>
          <a:noFill/>
        </p:spPr>
        <p:txBody>
          <a:bodyPr wrap="square" rtlCol="0">
            <a:spAutoFit/>
          </a:bodyPr>
          <a:lstStyle/>
          <a:p>
            <a:r>
              <a:rPr lang="en-US" b="1" dirty="0" smtClean="0">
                <a:solidFill>
                  <a:schemeClr val="accent6"/>
                </a:solidFill>
              </a:rPr>
              <a:t>| Detailed Sequencing</a:t>
            </a:r>
            <a:endParaRPr lang="en-US" b="1" dirty="0">
              <a:solidFill>
                <a:schemeClr val="accent6"/>
              </a:solidFill>
            </a:endParaRPr>
          </a:p>
        </p:txBody>
      </p:sp>
      <p:sp>
        <p:nvSpPr>
          <p:cNvPr id="13" name="Oval 12"/>
          <p:cNvSpPr/>
          <p:nvPr/>
        </p:nvSpPr>
        <p:spPr>
          <a:xfrm>
            <a:off x="762000" y="1893332"/>
            <a:ext cx="381000" cy="369332"/>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TextBox 13"/>
          <p:cNvSpPr txBox="1"/>
          <p:nvPr/>
        </p:nvSpPr>
        <p:spPr>
          <a:xfrm>
            <a:off x="1143000" y="2415064"/>
            <a:ext cx="3657600" cy="369332"/>
          </a:xfrm>
          <a:prstGeom prst="rect">
            <a:avLst/>
          </a:prstGeom>
          <a:noFill/>
        </p:spPr>
        <p:txBody>
          <a:bodyPr wrap="square" rtlCol="0">
            <a:spAutoFit/>
          </a:bodyPr>
          <a:lstStyle/>
          <a:p>
            <a:r>
              <a:rPr lang="en-US" b="1" dirty="0" smtClean="0">
                <a:solidFill>
                  <a:schemeClr val="bg1"/>
                </a:solidFill>
              </a:rPr>
              <a:t>| Sizing of Rigging Beam</a:t>
            </a:r>
            <a:endParaRPr lang="en-US" b="1" dirty="0">
              <a:solidFill>
                <a:schemeClr val="bg1"/>
              </a:solidFill>
            </a:endParaRPr>
          </a:p>
        </p:txBody>
      </p:sp>
      <p:sp>
        <p:nvSpPr>
          <p:cNvPr id="15" name="Oval 14"/>
          <p:cNvSpPr/>
          <p:nvPr/>
        </p:nvSpPr>
        <p:spPr>
          <a:xfrm>
            <a:off x="762000" y="2415064"/>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TextBox 15"/>
          <p:cNvSpPr txBox="1"/>
          <p:nvPr/>
        </p:nvSpPr>
        <p:spPr>
          <a:xfrm>
            <a:off x="1143000" y="2919413"/>
            <a:ext cx="4495800" cy="369332"/>
          </a:xfrm>
          <a:prstGeom prst="rect">
            <a:avLst/>
          </a:prstGeom>
          <a:noFill/>
        </p:spPr>
        <p:txBody>
          <a:bodyPr wrap="square" rtlCol="0">
            <a:spAutoFit/>
          </a:bodyPr>
          <a:lstStyle/>
          <a:p>
            <a:r>
              <a:rPr lang="en-US" b="1" dirty="0" smtClean="0">
                <a:solidFill>
                  <a:schemeClr val="bg1"/>
                </a:solidFill>
              </a:rPr>
              <a:t>| Solar Panel Installation at Roof Level</a:t>
            </a:r>
            <a:endParaRPr lang="en-US" b="1" dirty="0">
              <a:solidFill>
                <a:schemeClr val="bg1"/>
              </a:solidFill>
            </a:endParaRPr>
          </a:p>
        </p:txBody>
      </p:sp>
      <p:sp>
        <p:nvSpPr>
          <p:cNvPr id="17" name="Oval 16"/>
          <p:cNvSpPr/>
          <p:nvPr/>
        </p:nvSpPr>
        <p:spPr>
          <a:xfrm>
            <a:off x="762000" y="2919413"/>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TextBox 17"/>
          <p:cNvSpPr txBox="1"/>
          <p:nvPr/>
        </p:nvSpPr>
        <p:spPr>
          <a:xfrm>
            <a:off x="1143000" y="3440668"/>
            <a:ext cx="5867400" cy="369332"/>
          </a:xfrm>
          <a:prstGeom prst="rect">
            <a:avLst/>
          </a:prstGeom>
          <a:noFill/>
        </p:spPr>
        <p:txBody>
          <a:bodyPr wrap="square" rtlCol="0">
            <a:spAutoFit/>
          </a:bodyPr>
          <a:lstStyle/>
          <a:p>
            <a:r>
              <a:rPr lang="en-US" b="1" dirty="0" smtClean="0">
                <a:solidFill>
                  <a:schemeClr val="bg1"/>
                </a:solidFill>
              </a:rPr>
              <a:t>| Mobile Technology Integration- Tablet Computers</a:t>
            </a:r>
            <a:endParaRPr lang="en-US" b="1" dirty="0">
              <a:solidFill>
                <a:schemeClr val="bg1"/>
              </a:solidFill>
            </a:endParaRPr>
          </a:p>
        </p:txBody>
      </p:sp>
      <p:sp>
        <p:nvSpPr>
          <p:cNvPr id="19" name="Oval 18"/>
          <p:cNvSpPr/>
          <p:nvPr/>
        </p:nvSpPr>
        <p:spPr>
          <a:xfrm>
            <a:off x="762000" y="3440668"/>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TextBox 20"/>
          <p:cNvSpPr txBox="1"/>
          <p:nvPr/>
        </p:nvSpPr>
        <p:spPr>
          <a:xfrm>
            <a:off x="1143000" y="3962400"/>
            <a:ext cx="5867400" cy="369332"/>
          </a:xfrm>
          <a:prstGeom prst="rect">
            <a:avLst/>
          </a:prstGeom>
          <a:noFill/>
        </p:spPr>
        <p:txBody>
          <a:bodyPr wrap="square" rtlCol="0">
            <a:spAutoFit/>
          </a:bodyPr>
          <a:lstStyle/>
          <a:p>
            <a:r>
              <a:rPr lang="en-US" b="1" dirty="0" smtClean="0">
                <a:solidFill>
                  <a:schemeClr val="bg1"/>
                </a:solidFill>
              </a:rPr>
              <a:t>| Recommendations</a:t>
            </a:r>
            <a:endParaRPr lang="en-US" b="1" dirty="0">
              <a:solidFill>
                <a:schemeClr val="bg1"/>
              </a:solidFill>
            </a:endParaRPr>
          </a:p>
        </p:txBody>
      </p:sp>
      <p:sp>
        <p:nvSpPr>
          <p:cNvPr id="22" name="Oval 21"/>
          <p:cNvSpPr/>
          <p:nvPr/>
        </p:nvSpPr>
        <p:spPr>
          <a:xfrm>
            <a:off x="762000" y="3962400"/>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TextBox 22"/>
          <p:cNvSpPr txBox="1"/>
          <p:nvPr/>
        </p:nvSpPr>
        <p:spPr>
          <a:xfrm>
            <a:off x="1143000" y="4510564"/>
            <a:ext cx="5867400" cy="369332"/>
          </a:xfrm>
          <a:prstGeom prst="rect">
            <a:avLst/>
          </a:prstGeom>
          <a:noFill/>
        </p:spPr>
        <p:txBody>
          <a:bodyPr wrap="square" rtlCol="0">
            <a:spAutoFit/>
          </a:bodyPr>
          <a:lstStyle/>
          <a:p>
            <a:r>
              <a:rPr lang="en-US" b="1" dirty="0" smtClean="0">
                <a:solidFill>
                  <a:schemeClr val="bg1"/>
                </a:solidFill>
              </a:rPr>
              <a:t>| Concluding Remarks</a:t>
            </a:r>
            <a:endParaRPr lang="en-US" b="1" dirty="0">
              <a:solidFill>
                <a:schemeClr val="bg1"/>
              </a:solidFill>
            </a:endParaRPr>
          </a:p>
        </p:txBody>
      </p:sp>
      <p:sp>
        <p:nvSpPr>
          <p:cNvPr id="24" name="Oval 23"/>
          <p:cNvSpPr/>
          <p:nvPr/>
        </p:nvSpPr>
        <p:spPr>
          <a:xfrm>
            <a:off x="762000" y="4510564"/>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26" name="Picture 25"/>
          <p:cNvPicPr/>
          <p:nvPr/>
        </p:nvPicPr>
        <p:blipFill rotWithShape="1">
          <a:blip r:embed="rId3" cstate="print">
            <a:extLst>
              <a:ext uri="{28A0092B-C50C-407E-A947-70E740481C1C}">
                <a14:useLocalDpi xmlns:a14="http://schemas.microsoft.com/office/drawing/2010/main" val="0"/>
              </a:ext>
            </a:extLst>
          </a:blip>
          <a:srcRect b="28799"/>
          <a:stretch/>
        </p:blipFill>
        <p:spPr bwMode="auto">
          <a:xfrm>
            <a:off x="4076700" y="3993595"/>
            <a:ext cx="4514641" cy="2400896"/>
          </a:xfrm>
          <a:prstGeom prst="rect">
            <a:avLst/>
          </a:prstGeom>
          <a:ln>
            <a:noFill/>
          </a:ln>
          <a:extLst>
            <a:ext uri="{53640926-AAD7-44D8-BBD7-CCE9431645EC}">
              <a14:shadowObscured xmlns:a14="http://schemas.microsoft.com/office/drawing/2010/main"/>
            </a:ext>
          </a:extLst>
        </p:spPr>
      </p:pic>
      <p:sp>
        <p:nvSpPr>
          <p:cNvPr id="27" name="TextBox 26"/>
          <p:cNvSpPr txBox="1"/>
          <p:nvPr/>
        </p:nvSpPr>
        <p:spPr>
          <a:xfrm>
            <a:off x="9144000" y="417493"/>
            <a:ext cx="8991600" cy="954107"/>
          </a:xfrm>
          <a:prstGeom prst="rect">
            <a:avLst/>
          </a:prstGeom>
          <a:noFill/>
        </p:spPr>
        <p:txBody>
          <a:bodyPr wrap="square" rtlCol="0">
            <a:spAutoFit/>
          </a:bodyPr>
          <a:lstStyle/>
          <a:p>
            <a:pPr algn="ctr"/>
            <a:r>
              <a:rPr lang="en-US" sz="3600" b="1" dirty="0" smtClean="0">
                <a:solidFill>
                  <a:schemeClr val="bg1"/>
                </a:solidFill>
              </a:rPr>
              <a:t>Prefabrication Tent and Staging</a:t>
            </a:r>
          </a:p>
          <a:p>
            <a:pPr algn="ctr"/>
            <a:endParaRPr lang="en-US" sz="2000" dirty="0">
              <a:solidFill>
                <a:schemeClr val="bg1"/>
              </a:solidFill>
            </a:endParaRPr>
          </a:p>
        </p:txBody>
      </p:sp>
      <p:pic>
        <p:nvPicPr>
          <p:cNvPr id="29" name="Picture 28"/>
          <p:cNvPicPr/>
          <p:nvPr/>
        </p:nvPicPr>
        <p:blipFill>
          <a:blip r:embed="rId4"/>
          <a:stretch>
            <a:fillRect/>
          </a:stretch>
        </p:blipFill>
        <p:spPr>
          <a:xfrm>
            <a:off x="19812000" y="849868"/>
            <a:ext cx="6680490" cy="5008940"/>
          </a:xfrm>
          <a:prstGeom prst="rect">
            <a:avLst/>
          </a:prstGeom>
        </p:spPr>
      </p:pic>
      <p:sp>
        <p:nvSpPr>
          <p:cNvPr id="33" name="Rectangle 32"/>
          <p:cNvSpPr/>
          <p:nvPr/>
        </p:nvSpPr>
        <p:spPr>
          <a:xfrm>
            <a:off x="9944100" y="2262664"/>
            <a:ext cx="8153400" cy="2308324"/>
          </a:xfrm>
          <a:prstGeom prst="rect">
            <a:avLst/>
          </a:prstGeom>
        </p:spPr>
        <p:txBody>
          <a:bodyPr wrap="square">
            <a:spAutoFit/>
          </a:bodyPr>
          <a:lstStyle/>
          <a:p>
            <a:pPr marL="285750" indent="-285750">
              <a:buFont typeface="Arial" pitchFamily="34" charset="0"/>
              <a:buChar char="•"/>
            </a:pPr>
            <a:r>
              <a:rPr lang="en-US" b="1" dirty="0" smtClean="0">
                <a:solidFill>
                  <a:schemeClr val="accent6"/>
                </a:solidFill>
              </a:rPr>
              <a:t>Location | </a:t>
            </a:r>
            <a:r>
              <a:rPr lang="en-US" b="1" dirty="0" smtClean="0">
                <a:solidFill>
                  <a:schemeClr val="bg1"/>
                </a:solidFill>
              </a:rPr>
              <a:t>On-site and near building</a:t>
            </a:r>
          </a:p>
          <a:p>
            <a:pPr marL="285750" indent="-285750">
              <a:buFont typeface="Arial" pitchFamily="34" charset="0"/>
              <a:buChar char="•"/>
            </a:pPr>
            <a:endParaRPr lang="en-US" b="1" dirty="0">
              <a:solidFill>
                <a:schemeClr val="bg1"/>
              </a:solidFill>
            </a:endParaRPr>
          </a:p>
          <a:p>
            <a:pPr marL="285750" indent="-285750">
              <a:buFont typeface="Arial" pitchFamily="34" charset="0"/>
              <a:buChar char="•"/>
            </a:pPr>
            <a:r>
              <a:rPr lang="en-US" b="1" dirty="0" smtClean="0">
                <a:solidFill>
                  <a:schemeClr val="accent6"/>
                </a:solidFill>
              </a:rPr>
              <a:t>Description </a:t>
            </a:r>
            <a:r>
              <a:rPr lang="en-US" b="1" dirty="0">
                <a:solidFill>
                  <a:schemeClr val="accent6"/>
                </a:solidFill>
              </a:rPr>
              <a:t>| </a:t>
            </a:r>
            <a:r>
              <a:rPr lang="en-US" b="1" dirty="0" smtClean="0">
                <a:solidFill>
                  <a:schemeClr val="bg1"/>
                </a:solidFill>
              </a:rPr>
              <a:t>Metal framed tent to provide cover during construction</a:t>
            </a:r>
            <a:endParaRPr lang="en-US" b="1" dirty="0">
              <a:solidFill>
                <a:schemeClr val="bg1"/>
              </a:solidFill>
            </a:endParaRPr>
          </a:p>
          <a:p>
            <a:pPr marL="285750" indent="-285750">
              <a:buFont typeface="Arial" pitchFamily="34" charset="0"/>
              <a:buChar char="•"/>
            </a:pPr>
            <a:endParaRPr lang="en-US" b="1" dirty="0">
              <a:solidFill>
                <a:schemeClr val="bg1"/>
              </a:solidFill>
            </a:endParaRPr>
          </a:p>
          <a:p>
            <a:pPr marL="285750" indent="-285750">
              <a:buFont typeface="Arial" pitchFamily="34" charset="0"/>
              <a:buChar char="•"/>
            </a:pPr>
            <a:r>
              <a:rPr lang="en-US" b="1" dirty="0" smtClean="0">
                <a:solidFill>
                  <a:schemeClr val="accent6"/>
                </a:solidFill>
              </a:rPr>
              <a:t>Staging </a:t>
            </a:r>
            <a:r>
              <a:rPr lang="en-US" b="1" dirty="0">
                <a:solidFill>
                  <a:schemeClr val="accent6"/>
                </a:solidFill>
              </a:rPr>
              <a:t>| </a:t>
            </a:r>
            <a:r>
              <a:rPr lang="en-US" b="1" dirty="0" smtClean="0">
                <a:solidFill>
                  <a:schemeClr val="bg1"/>
                </a:solidFill>
              </a:rPr>
              <a:t>Tarp to cover and protect completed panels</a:t>
            </a:r>
            <a:endParaRPr lang="en-US" b="1" dirty="0">
              <a:solidFill>
                <a:schemeClr val="bg1"/>
              </a:solidFill>
            </a:endParaRPr>
          </a:p>
          <a:p>
            <a:pPr marL="285750" indent="-285750">
              <a:buFont typeface="Arial" pitchFamily="34" charset="0"/>
              <a:buChar char="•"/>
            </a:pPr>
            <a:endParaRPr lang="en-US" b="1" dirty="0">
              <a:solidFill>
                <a:schemeClr val="bg1"/>
              </a:solidFill>
            </a:endParaRPr>
          </a:p>
          <a:p>
            <a:pPr marL="285750" indent="-285750">
              <a:buFont typeface="Arial" pitchFamily="34" charset="0"/>
              <a:buChar char="•"/>
            </a:pPr>
            <a:endParaRPr lang="en-US" b="1" dirty="0">
              <a:solidFill>
                <a:schemeClr val="bg1"/>
              </a:solidFill>
            </a:endParaRPr>
          </a:p>
          <a:p>
            <a:pPr marL="285750" indent="-285750">
              <a:buFont typeface="Arial" pitchFamily="34" charset="0"/>
              <a:buChar char="•"/>
            </a:pPr>
            <a:endParaRPr lang="en-US" b="1" dirty="0">
              <a:solidFill>
                <a:schemeClr val="bg1"/>
              </a:solidFill>
            </a:endParaRPr>
          </a:p>
        </p:txBody>
      </p:sp>
    </p:spTree>
    <p:extLst>
      <p:ext uri="{BB962C8B-B14F-4D97-AF65-F5344CB8AC3E}">
        <p14:creationId xmlns:p14="http://schemas.microsoft.com/office/powerpoint/2010/main" val="34888439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9067800" y="0"/>
            <a:ext cx="76200" cy="685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18288000" y="-31531"/>
            <a:ext cx="76200" cy="685800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143000" y="849868"/>
            <a:ext cx="3657600" cy="369332"/>
          </a:xfrm>
          <a:prstGeom prst="rect">
            <a:avLst/>
          </a:prstGeom>
          <a:noFill/>
        </p:spPr>
        <p:txBody>
          <a:bodyPr wrap="square" rtlCol="0">
            <a:spAutoFit/>
          </a:bodyPr>
          <a:lstStyle/>
          <a:p>
            <a:r>
              <a:rPr lang="en-US" b="1" dirty="0" smtClean="0">
                <a:solidFill>
                  <a:schemeClr val="bg1"/>
                </a:solidFill>
              </a:rPr>
              <a:t>| Introduction</a:t>
            </a:r>
            <a:endParaRPr lang="en-US" b="1" dirty="0">
              <a:solidFill>
                <a:schemeClr val="bg1"/>
              </a:solidFill>
            </a:endParaRPr>
          </a:p>
        </p:txBody>
      </p:sp>
      <p:sp>
        <p:nvSpPr>
          <p:cNvPr id="8" name="Oval 7"/>
          <p:cNvSpPr/>
          <p:nvPr/>
        </p:nvSpPr>
        <p:spPr>
          <a:xfrm>
            <a:off x="762000" y="849868"/>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75000"/>
                </a:schemeClr>
              </a:solidFill>
            </a:endParaRPr>
          </a:p>
        </p:txBody>
      </p:sp>
      <p:sp>
        <p:nvSpPr>
          <p:cNvPr id="9" name="TextBox 8"/>
          <p:cNvSpPr txBox="1"/>
          <p:nvPr/>
        </p:nvSpPr>
        <p:spPr>
          <a:xfrm>
            <a:off x="381000" y="220414"/>
            <a:ext cx="8686800" cy="523220"/>
          </a:xfrm>
          <a:prstGeom prst="rect">
            <a:avLst/>
          </a:prstGeom>
          <a:noFill/>
        </p:spPr>
        <p:txBody>
          <a:bodyPr wrap="square" rtlCol="0">
            <a:spAutoFit/>
          </a:bodyPr>
          <a:lstStyle/>
          <a:p>
            <a:r>
              <a:rPr lang="en-US" sz="2800" dirty="0" smtClean="0">
                <a:solidFill>
                  <a:schemeClr val="accent6"/>
                </a:solidFill>
              </a:rPr>
              <a:t>Detailed Sequencing | </a:t>
            </a:r>
            <a:r>
              <a:rPr lang="en-US" sz="2800" dirty="0" smtClean="0">
                <a:solidFill>
                  <a:schemeClr val="bg1"/>
                </a:solidFill>
              </a:rPr>
              <a:t>Module Breakdown</a:t>
            </a:r>
            <a:endParaRPr lang="en-US" sz="2800" dirty="0">
              <a:solidFill>
                <a:schemeClr val="bg1"/>
              </a:solidFill>
            </a:endParaRPr>
          </a:p>
        </p:txBody>
      </p:sp>
      <p:sp>
        <p:nvSpPr>
          <p:cNvPr id="10" name="TextBox 9"/>
          <p:cNvSpPr txBox="1"/>
          <p:nvPr/>
        </p:nvSpPr>
        <p:spPr>
          <a:xfrm>
            <a:off x="1143000" y="1371600"/>
            <a:ext cx="4267200" cy="369332"/>
          </a:xfrm>
          <a:prstGeom prst="rect">
            <a:avLst/>
          </a:prstGeom>
          <a:noFill/>
        </p:spPr>
        <p:txBody>
          <a:bodyPr wrap="square" rtlCol="0">
            <a:spAutoFit/>
          </a:bodyPr>
          <a:lstStyle/>
          <a:p>
            <a:r>
              <a:rPr lang="en-US" b="1" dirty="0" smtClean="0">
                <a:solidFill>
                  <a:schemeClr val="bg1"/>
                </a:solidFill>
              </a:rPr>
              <a:t>| Prefabricated Exterior Wall Panels</a:t>
            </a:r>
            <a:endParaRPr lang="en-US" b="1" dirty="0">
              <a:solidFill>
                <a:schemeClr val="bg1"/>
              </a:solidFill>
            </a:endParaRPr>
          </a:p>
        </p:txBody>
      </p:sp>
      <p:sp>
        <p:nvSpPr>
          <p:cNvPr id="11" name="Oval 10"/>
          <p:cNvSpPr/>
          <p:nvPr/>
        </p:nvSpPr>
        <p:spPr>
          <a:xfrm>
            <a:off x="762000" y="1371600"/>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p:cNvSpPr txBox="1"/>
          <p:nvPr/>
        </p:nvSpPr>
        <p:spPr>
          <a:xfrm>
            <a:off x="1143000" y="1893332"/>
            <a:ext cx="3657600" cy="369332"/>
          </a:xfrm>
          <a:prstGeom prst="rect">
            <a:avLst/>
          </a:prstGeom>
          <a:noFill/>
        </p:spPr>
        <p:txBody>
          <a:bodyPr wrap="square" rtlCol="0">
            <a:spAutoFit/>
          </a:bodyPr>
          <a:lstStyle/>
          <a:p>
            <a:r>
              <a:rPr lang="en-US" b="1" dirty="0" smtClean="0">
                <a:solidFill>
                  <a:schemeClr val="accent6"/>
                </a:solidFill>
              </a:rPr>
              <a:t>| Detailed Sequencing</a:t>
            </a:r>
            <a:endParaRPr lang="en-US" b="1" dirty="0">
              <a:solidFill>
                <a:schemeClr val="accent6"/>
              </a:solidFill>
            </a:endParaRPr>
          </a:p>
        </p:txBody>
      </p:sp>
      <p:sp>
        <p:nvSpPr>
          <p:cNvPr id="13" name="Oval 12"/>
          <p:cNvSpPr/>
          <p:nvPr/>
        </p:nvSpPr>
        <p:spPr>
          <a:xfrm>
            <a:off x="762000" y="1893332"/>
            <a:ext cx="381000" cy="369332"/>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TextBox 13"/>
          <p:cNvSpPr txBox="1"/>
          <p:nvPr/>
        </p:nvSpPr>
        <p:spPr>
          <a:xfrm>
            <a:off x="1143000" y="2415064"/>
            <a:ext cx="3657600" cy="369332"/>
          </a:xfrm>
          <a:prstGeom prst="rect">
            <a:avLst/>
          </a:prstGeom>
          <a:noFill/>
        </p:spPr>
        <p:txBody>
          <a:bodyPr wrap="square" rtlCol="0">
            <a:spAutoFit/>
          </a:bodyPr>
          <a:lstStyle/>
          <a:p>
            <a:r>
              <a:rPr lang="en-US" b="1" dirty="0" smtClean="0">
                <a:solidFill>
                  <a:schemeClr val="bg1"/>
                </a:solidFill>
              </a:rPr>
              <a:t>| Sizing of Rigging Beam</a:t>
            </a:r>
            <a:endParaRPr lang="en-US" b="1" dirty="0">
              <a:solidFill>
                <a:schemeClr val="bg1"/>
              </a:solidFill>
            </a:endParaRPr>
          </a:p>
        </p:txBody>
      </p:sp>
      <p:sp>
        <p:nvSpPr>
          <p:cNvPr id="15" name="Oval 14"/>
          <p:cNvSpPr/>
          <p:nvPr/>
        </p:nvSpPr>
        <p:spPr>
          <a:xfrm>
            <a:off x="762000" y="2415064"/>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TextBox 15"/>
          <p:cNvSpPr txBox="1"/>
          <p:nvPr/>
        </p:nvSpPr>
        <p:spPr>
          <a:xfrm>
            <a:off x="1143000" y="2919413"/>
            <a:ext cx="4495800" cy="369332"/>
          </a:xfrm>
          <a:prstGeom prst="rect">
            <a:avLst/>
          </a:prstGeom>
          <a:noFill/>
        </p:spPr>
        <p:txBody>
          <a:bodyPr wrap="square" rtlCol="0">
            <a:spAutoFit/>
          </a:bodyPr>
          <a:lstStyle/>
          <a:p>
            <a:r>
              <a:rPr lang="en-US" b="1" dirty="0" smtClean="0">
                <a:solidFill>
                  <a:schemeClr val="bg1"/>
                </a:solidFill>
              </a:rPr>
              <a:t>| Solar Panel Installation at Roof Level</a:t>
            </a:r>
            <a:endParaRPr lang="en-US" b="1" dirty="0">
              <a:solidFill>
                <a:schemeClr val="bg1"/>
              </a:solidFill>
            </a:endParaRPr>
          </a:p>
        </p:txBody>
      </p:sp>
      <p:sp>
        <p:nvSpPr>
          <p:cNvPr id="17" name="Oval 16"/>
          <p:cNvSpPr/>
          <p:nvPr/>
        </p:nvSpPr>
        <p:spPr>
          <a:xfrm>
            <a:off x="762000" y="2919413"/>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TextBox 17"/>
          <p:cNvSpPr txBox="1"/>
          <p:nvPr/>
        </p:nvSpPr>
        <p:spPr>
          <a:xfrm>
            <a:off x="1143000" y="3440668"/>
            <a:ext cx="5867400" cy="369332"/>
          </a:xfrm>
          <a:prstGeom prst="rect">
            <a:avLst/>
          </a:prstGeom>
          <a:noFill/>
        </p:spPr>
        <p:txBody>
          <a:bodyPr wrap="square" rtlCol="0">
            <a:spAutoFit/>
          </a:bodyPr>
          <a:lstStyle/>
          <a:p>
            <a:r>
              <a:rPr lang="en-US" b="1" dirty="0" smtClean="0">
                <a:solidFill>
                  <a:schemeClr val="bg1"/>
                </a:solidFill>
              </a:rPr>
              <a:t>| Mobile Technology Integration- Tablet Computers</a:t>
            </a:r>
            <a:endParaRPr lang="en-US" b="1" dirty="0">
              <a:solidFill>
                <a:schemeClr val="bg1"/>
              </a:solidFill>
            </a:endParaRPr>
          </a:p>
        </p:txBody>
      </p:sp>
      <p:sp>
        <p:nvSpPr>
          <p:cNvPr id="19" name="Oval 18"/>
          <p:cNvSpPr/>
          <p:nvPr/>
        </p:nvSpPr>
        <p:spPr>
          <a:xfrm>
            <a:off x="762000" y="3440668"/>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TextBox 20"/>
          <p:cNvSpPr txBox="1"/>
          <p:nvPr/>
        </p:nvSpPr>
        <p:spPr>
          <a:xfrm>
            <a:off x="1143000" y="3962400"/>
            <a:ext cx="5867400" cy="369332"/>
          </a:xfrm>
          <a:prstGeom prst="rect">
            <a:avLst/>
          </a:prstGeom>
          <a:noFill/>
        </p:spPr>
        <p:txBody>
          <a:bodyPr wrap="square" rtlCol="0">
            <a:spAutoFit/>
          </a:bodyPr>
          <a:lstStyle/>
          <a:p>
            <a:r>
              <a:rPr lang="en-US" b="1" dirty="0" smtClean="0">
                <a:solidFill>
                  <a:schemeClr val="bg1"/>
                </a:solidFill>
              </a:rPr>
              <a:t>| Recommendations</a:t>
            </a:r>
            <a:endParaRPr lang="en-US" b="1" dirty="0">
              <a:solidFill>
                <a:schemeClr val="bg1"/>
              </a:solidFill>
            </a:endParaRPr>
          </a:p>
        </p:txBody>
      </p:sp>
      <p:sp>
        <p:nvSpPr>
          <p:cNvPr id="22" name="Oval 21"/>
          <p:cNvSpPr/>
          <p:nvPr/>
        </p:nvSpPr>
        <p:spPr>
          <a:xfrm>
            <a:off x="762000" y="3962400"/>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TextBox 22"/>
          <p:cNvSpPr txBox="1"/>
          <p:nvPr/>
        </p:nvSpPr>
        <p:spPr>
          <a:xfrm>
            <a:off x="1143000" y="4510564"/>
            <a:ext cx="5867400" cy="369332"/>
          </a:xfrm>
          <a:prstGeom prst="rect">
            <a:avLst/>
          </a:prstGeom>
          <a:noFill/>
        </p:spPr>
        <p:txBody>
          <a:bodyPr wrap="square" rtlCol="0">
            <a:spAutoFit/>
          </a:bodyPr>
          <a:lstStyle/>
          <a:p>
            <a:r>
              <a:rPr lang="en-US" b="1" dirty="0" smtClean="0">
                <a:solidFill>
                  <a:schemeClr val="bg1"/>
                </a:solidFill>
              </a:rPr>
              <a:t>| Concluding Remarks</a:t>
            </a:r>
            <a:endParaRPr lang="en-US" b="1" dirty="0">
              <a:solidFill>
                <a:schemeClr val="bg1"/>
              </a:solidFill>
            </a:endParaRPr>
          </a:p>
        </p:txBody>
      </p:sp>
      <p:sp>
        <p:nvSpPr>
          <p:cNvPr id="24" name="Oval 23"/>
          <p:cNvSpPr/>
          <p:nvPr/>
        </p:nvSpPr>
        <p:spPr>
          <a:xfrm>
            <a:off x="762000" y="4510564"/>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26" name="Picture 25"/>
          <p:cNvPicPr/>
          <p:nvPr/>
        </p:nvPicPr>
        <p:blipFill rotWithShape="1">
          <a:blip r:embed="rId3" cstate="print">
            <a:extLst>
              <a:ext uri="{28A0092B-C50C-407E-A947-70E740481C1C}">
                <a14:useLocalDpi xmlns:a14="http://schemas.microsoft.com/office/drawing/2010/main" val="0"/>
              </a:ext>
            </a:extLst>
          </a:blip>
          <a:srcRect b="28799"/>
          <a:stretch/>
        </p:blipFill>
        <p:spPr bwMode="auto">
          <a:xfrm>
            <a:off x="4076700" y="3993595"/>
            <a:ext cx="4514641" cy="2400896"/>
          </a:xfrm>
          <a:prstGeom prst="rect">
            <a:avLst/>
          </a:prstGeom>
          <a:ln>
            <a:noFill/>
          </a:ln>
          <a:extLst>
            <a:ext uri="{53640926-AAD7-44D8-BBD7-CCE9431645EC}">
              <a14:shadowObscured xmlns:a14="http://schemas.microsoft.com/office/drawing/2010/main"/>
            </a:ext>
          </a:extLst>
        </p:spPr>
      </p:pic>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83007" y="355423"/>
            <a:ext cx="4576582" cy="25639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0" y="3459609"/>
            <a:ext cx="4023422" cy="25053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469600" y="1871101"/>
            <a:ext cx="3505200" cy="2715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TextBox 26"/>
          <p:cNvSpPr txBox="1"/>
          <p:nvPr/>
        </p:nvSpPr>
        <p:spPr>
          <a:xfrm>
            <a:off x="18916650" y="6147817"/>
            <a:ext cx="7391400" cy="769441"/>
          </a:xfrm>
          <a:prstGeom prst="rect">
            <a:avLst/>
          </a:prstGeom>
          <a:noFill/>
        </p:spPr>
        <p:txBody>
          <a:bodyPr wrap="square" rtlCol="0">
            <a:spAutoFit/>
          </a:bodyPr>
          <a:lstStyle/>
          <a:p>
            <a:r>
              <a:rPr lang="en-US" sz="2400" b="1" dirty="0" smtClean="0">
                <a:solidFill>
                  <a:schemeClr val="bg1"/>
                </a:solidFill>
              </a:rPr>
              <a:t>Module Types</a:t>
            </a:r>
          </a:p>
          <a:p>
            <a:endParaRPr lang="en-US" sz="2000" dirty="0">
              <a:solidFill>
                <a:schemeClr val="bg1"/>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3405132888"/>
              </p:ext>
            </p:extLst>
          </p:nvPr>
        </p:nvGraphicFramePr>
        <p:xfrm>
          <a:off x="10599420" y="4141899"/>
          <a:ext cx="6080760" cy="1645920"/>
        </p:xfrm>
        <a:graphic>
          <a:graphicData uri="http://schemas.openxmlformats.org/drawingml/2006/table">
            <a:tbl>
              <a:tblPr firstRow="1" firstCol="1" bandRow="1">
                <a:tableStyleId>{5C22544A-7EE6-4342-B048-85BDC9FD1C3A}</a:tableStyleId>
              </a:tblPr>
              <a:tblGrid>
                <a:gridCol w="3040380"/>
                <a:gridCol w="3040380"/>
              </a:tblGrid>
              <a:tr h="0">
                <a:tc gridSpan="2">
                  <a:txBody>
                    <a:bodyPr/>
                    <a:lstStyle/>
                    <a:p>
                      <a:pPr marL="0" marR="0" algn="ctr">
                        <a:lnSpc>
                          <a:spcPct val="150000"/>
                        </a:lnSpc>
                        <a:spcBef>
                          <a:spcPts val="0"/>
                        </a:spcBef>
                        <a:spcAft>
                          <a:spcPts val="0"/>
                        </a:spcAft>
                      </a:pPr>
                      <a:r>
                        <a:rPr lang="en-US" sz="1200" dirty="0">
                          <a:effectLst/>
                        </a:rPr>
                        <a:t>Panel Module Take-Off</a:t>
                      </a:r>
                      <a:endParaRPr lang="en-US" sz="1100" dirty="0">
                        <a:effectLst/>
                        <a:latin typeface="Calibri"/>
                        <a:ea typeface="Calibri"/>
                        <a:cs typeface="Times New Roman"/>
                      </a:endParaRPr>
                    </a:p>
                  </a:txBody>
                  <a:tcPr marL="68580" marR="68580" marT="0" marB="0"/>
                </a:tc>
                <a:tc hMerge="1">
                  <a:txBody>
                    <a:bodyPr/>
                    <a:lstStyle/>
                    <a:p>
                      <a:endParaRPr lang="en-US"/>
                    </a:p>
                  </a:txBody>
                  <a:tcPr/>
                </a:tc>
              </a:tr>
              <a:tr h="0">
                <a:tc>
                  <a:txBody>
                    <a:bodyPr/>
                    <a:lstStyle/>
                    <a:p>
                      <a:pPr marL="0" marR="0" algn="ctr">
                        <a:lnSpc>
                          <a:spcPct val="150000"/>
                        </a:lnSpc>
                        <a:spcBef>
                          <a:spcPts val="0"/>
                        </a:spcBef>
                        <a:spcAft>
                          <a:spcPts val="0"/>
                        </a:spcAft>
                      </a:pPr>
                      <a:r>
                        <a:rPr lang="en-US" sz="1200">
                          <a:effectLst/>
                        </a:rPr>
                        <a:t>Description</a:t>
                      </a:r>
                      <a:endParaRPr lang="en-US" sz="110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dirty="0">
                          <a:effectLst/>
                        </a:rPr>
                        <a:t>Amount</a:t>
                      </a:r>
                      <a:endParaRPr lang="en-US" sz="1100" dirty="0">
                        <a:effectLst/>
                        <a:latin typeface="Calibri"/>
                        <a:ea typeface="Calibri"/>
                        <a:cs typeface="Times New Roman"/>
                      </a:endParaRPr>
                    </a:p>
                  </a:txBody>
                  <a:tcPr marL="68580" marR="68580" marT="0" marB="0"/>
                </a:tc>
              </a:tr>
              <a:tr h="0">
                <a:tc>
                  <a:txBody>
                    <a:bodyPr/>
                    <a:lstStyle/>
                    <a:p>
                      <a:pPr marL="0" marR="0" algn="ctr">
                        <a:lnSpc>
                          <a:spcPct val="150000"/>
                        </a:lnSpc>
                        <a:spcBef>
                          <a:spcPts val="0"/>
                        </a:spcBef>
                        <a:spcAft>
                          <a:spcPts val="0"/>
                        </a:spcAft>
                      </a:pPr>
                      <a:r>
                        <a:rPr lang="en-US" sz="1200" dirty="0">
                          <a:effectLst/>
                        </a:rPr>
                        <a:t>Module Type #1</a:t>
                      </a:r>
                      <a:endParaRPr lang="en-US" sz="1100" dirty="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a:effectLst/>
                        </a:rPr>
                        <a:t>28</a:t>
                      </a:r>
                      <a:endParaRPr lang="en-US" sz="1100">
                        <a:effectLst/>
                        <a:latin typeface="Calibri"/>
                        <a:ea typeface="Calibri"/>
                        <a:cs typeface="Times New Roman"/>
                      </a:endParaRPr>
                    </a:p>
                  </a:txBody>
                  <a:tcPr marL="68580" marR="68580" marT="0" marB="0"/>
                </a:tc>
              </a:tr>
              <a:tr h="0">
                <a:tc>
                  <a:txBody>
                    <a:bodyPr/>
                    <a:lstStyle/>
                    <a:p>
                      <a:pPr marL="0" marR="0" algn="ctr">
                        <a:lnSpc>
                          <a:spcPct val="150000"/>
                        </a:lnSpc>
                        <a:spcBef>
                          <a:spcPts val="0"/>
                        </a:spcBef>
                        <a:spcAft>
                          <a:spcPts val="0"/>
                        </a:spcAft>
                      </a:pPr>
                      <a:r>
                        <a:rPr lang="en-US" sz="1200">
                          <a:effectLst/>
                        </a:rPr>
                        <a:t>Module Type #2</a:t>
                      </a:r>
                      <a:endParaRPr lang="en-US" sz="110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a:effectLst/>
                        </a:rPr>
                        <a:t>21</a:t>
                      </a:r>
                      <a:endParaRPr lang="en-US" sz="1100">
                        <a:effectLst/>
                        <a:latin typeface="Calibri"/>
                        <a:ea typeface="Calibri"/>
                        <a:cs typeface="Times New Roman"/>
                      </a:endParaRPr>
                    </a:p>
                  </a:txBody>
                  <a:tcPr marL="68580" marR="68580" marT="0" marB="0"/>
                </a:tc>
              </a:tr>
              <a:tr h="0">
                <a:tc>
                  <a:txBody>
                    <a:bodyPr/>
                    <a:lstStyle/>
                    <a:p>
                      <a:pPr marL="0" marR="0" algn="ctr">
                        <a:lnSpc>
                          <a:spcPct val="150000"/>
                        </a:lnSpc>
                        <a:spcBef>
                          <a:spcPts val="0"/>
                        </a:spcBef>
                        <a:spcAft>
                          <a:spcPts val="0"/>
                        </a:spcAft>
                      </a:pPr>
                      <a:r>
                        <a:rPr lang="en-US" sz="1200">
                          <a:effectLst/>
                        </a:rPr>
                        <a:t>Module Type #3</a:t>
                      </a:r>
                      <a:endParaRPr lang="en-US" sz="110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a:effectLst/>
                        </a:rPr>
                        <a:t>3</a:t>
                      </a:r>
                      <a:endParaRPr lang="en-US" sz="1100">
                        <a:effectLst/>
                        <a:latin typeface="Calibri"/>
                        <a:ea typeface="Calibri"/>
                        <a:cs typeface="Times New Roman"/>
                      </a:endParaRPr>
                    </a:p>
                  </a:txBody>
                  <a:tcPr marL="68580" marR="68580" marT="0" marB="0"/>
                </a:tc>
              </a:tr>
              <a:tr h="0">
                <a:tc>
                  <a:txBody>
                    <a:bodyPr/>
                    <a:lstStyle/>
                    <a:p>
                      <a:pPr marL="0" marR="0" algn="ctr">
                        <a:lnSpc>
                          <a:spcPct val="150000"/>
                        </a:lnSpc>
                        <a:spcBef>
                          <a:spcPts val="0"/>
                        </a:spcBef>
                        <a:spcAft>
                          <a:spcPts val="0"/>
                        </a:spcAft>
                      </a:pPr>
                      <a:r>
                        <a:rPr lang="en-US" sz="1200">
                          <a:effectLst/>
                        </a:rPr>
                        <a:t>Total</a:t>
                      </a:r>
                      <a:endParaRPr lang="en-US" sz="110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dirty="0">
                          <a:effectLst/>
                        </a:rPr>
                        <a:t>52 Panels</a:t>
                      </a:r>
                      <a:endParaRPr lang="en-US" sz="1100" dirty="0">
                        <a:effectLst/>
                        <a:latin typeface="Calibri"/>
                        <a:ea typeface="Calibri"/>
                        <a:cs typeface="Times New Roman"/>
                      </a:endParaRPr>
                    </a:p>
                  </a:txBody>
                  <a:tcPr marL="68580" marR="68580" marT="0" marB="0"/>
                </a:tc>
              </a:tr>
            </a:tbl>
          </a:graphicData>
        </a:graphic>
      </p:graphicFrame>
      <p:sp>
        <p:nvSpPr>
          <p:cNvPr id="28" name="TextBox 27"/>
          <p:cNvSpPr txBox="1"/>
          <p:nvPr/>
        </p:nvSpPr>
        <p:spPr>
          <a:xfrm>
            <a:off x="9144000" y="417493"/>
            <a:ext cx="8991600" cy="954107"/>
          </a:xfrm>
          <a:prstGeom prst="rect">
            <a:avLst/>
          </a:prstGeom>
          <a:noFill/>
        </p:spPr>
        <p:txBody>
          <a:bodyPr wrap="square" rtlCol="0">
            <a:spAutoFit/>
          </a:bodyPr>
          <a:lstStyle/>
          <a:p>
            <a:pPr algn="ctr"/>
            <a:r>
              <a:rPr lang="en-US" sz="3600" b="1" dirty="0" smtClean="0">
                <a:solidFill>
                  <a:schemeClr val="bg1"/>
                </a:solidFill>
              </a:rPr>
              <a:t>Module Breakdown</a:t>
            </a:r>
          </a:p>
          <a:p>
            <a:pPr algn="ctr"/>
            <a:endParaRPr lang="en-US" sz="2000" dirty="0">
              <a:solidFill>
                <a:schemeClr val="bg1"/>
              </a:solidFill>
            </a:endParaRPr>
          </a:p>
        </p:txBody>
      </p:sp>
      <p:pic>
        <p:nvPicPr>
          <p:cNvPr id="29" name="Picture 28"/>
          <p:cNvPicPr/>
          <p:nvPr/>
        </p:nvPicPr>
        <p:blipFill>
          <a:blip r:embed="rId7"/>
          <a:stretch>
            <a:fillRect/>
          </a:stretch>
        </p:blipFill>
        <p:spPr>
          <a:xfrm>
            <a:off x="10668000" y="1630680"/>
            <a:ext cx="5943600" cy="1798320"/>
          </a:xfrm>
          <a:prstGeom prst="rect">
            <a:avLst/>
          </a:prstGeom>
          <a:ln>
            <a:solidFill>
              <a:schemeClr val="tx1"/>
            </a:solidFill>
          </a:ln>
        </p:spPr>
      </p:pic>
    </p:spTree>
    <p:extLst>
      <p:ext uri="{BB962C8B-B14F-4D97-AF65-F5344CB8AC3E}">
        <p14:creationId xmlns:p14="http://schemas.microsoft.com/office/powerpoint/2010/main" val="24032995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9067800" y="0"/>
            <a:ext cx="76200" cy="685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18288000" y="-31531"/>
            <a:ext cx="76200" cy="685800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5"/>
          <p:cNvPicPr/>
          <p:nvPr/>
        </p:nvPicPr>
        <p:blipFill rotWithShape="1">
          <a:blip r:embed="rId3" cstate="print">
            <a:extLst>
              <a:ext uri="{28A0092B-C50C-407E-A947-70E740481C1C}">
                <a14:useLocalDpi xmlns:a14="http://schemas.microsoft.com/office/drawing/2010/main" val="0"/>
              </a:ext>
            </a:extLst>
          </a:blip>
          <a:srcRect b="28799"/>
          <a:stretch/>
        </p:blipFill>
        <p:spPr bwMode="auto">
          <a:xfrm>
            <a:off x="9829800" y="838200"/>
            <a:ext cx="7827020" cy="4162426"/>
          </a:xfrm>
          <a:prstGeom prst="rect">
            <a:avLst/>
          </a:prstGeom>
          <a:ln>
            <a:noFill/>
          </a:ln>
          <a:extLst>
            <a:ext uri="{53640926-AAD7-44D8-BBD7-CCE9431645EC}">
              <a14:shadowObscured xmlns:a14="http://schemas.microsoft.com/office/drawing/2010/main"/>
            </a:ext>
          </a:extLst>
        </p:spPr>
      </p:pic>
      <p:sp>
        <p:nvSpPr>
          <p:cNvPr id="2" name="TextBox 1"/>
          <p:cNvSpPr txBox="1"/>
          <p:nvPr/>
        </p:nvSpPr>
        <p:spPr>
          <a:xfrm>
            <a:off x="9296400" y="112693"/>
            <a:ext cx="8991600" cy="954107"/>
          </a:xfrm>
          <a:prstGeom prst="rect">
            <a:avLst/>
          </a:prstGeom>
          <a:noFill/>
        </p:spPr>
        <p:txBody>
          <a:bodyPr wrap="square" rtlCol="0">
            <a:spAutoFit/>
          </a:bodyPr>
          <a:lstStyle/>
          <a:p>
            <a:pPr algn="ctr"/>
            <a:r>
              <a:rPr lang="en-US" sz="3600" b="1" dirty="0" smtClean="0">
                <a:solidFill>
                  <a:schemeClr val="bg1"/>
                </a:solidFill>
              </a:rPr>
              <a:t>Research Facility Core and Shell (RFCS)</a:t>
            </a:r>
          </a:p>
          <a:p>
            <a:pPr algn="ctr"/>
            <a:endParaRPr lang="en-US" sz="2000" dirty="0">
              <a:solidFill>
                <a:schemeClr val="bg1"/>
              </a:solidFill>
            </a:endParaRPr>
          </a:p>
        </p:txBody>
      </p:sp>
      <p:sp>
        <p:nvSpPr>
          <p:cNvPr id="3" name="TextBox 2"/>
          <p:cNvSpPr txBox="1"/>
          <p:nvPr/>
        </p:nvSpPr>
        <p:spPr>
          <a:xfrm>
            <a:off x="10668000" y="5879068"/>
            <a:ext cx="6248400" cy="369332"/>
          </a:xfrm>
          <a:prstGeom prst="rect">
            <a:avLst/>
          </a:prstGeom>
          <a:noFill/>
        </p:spPr>
        <p:txBody>
          <a:bodyPr wrap="square" rtlCol="0">
            <a:spAutoFit/>
          </a:bodyPr>
          <a:lstStyle/>
          <a:p>
            <a:pPr algn="ctr"/>
            <a:r>
              <a:rPr lang="en-US" dirty="0" smtClean="0">
                <a:solidFill>
                  <a:schemeClr val="bg1"/>
                </a:solidFill>
              </a:rPr>
              <a:t>Presented by Tim Maffett on April 8</a:t>
            </a:r>
            <a:r>
              <a:rPr lang="en-US" baseline="30000" dirty="0" smtClean="0">
                <a:solidFill>
                  <a:schemeClr val="bg1"/>
                </a:solidFill>
              </a:rPr>
              <a:t>th</a:t>
            </a:r>
            <a:r>
              <a:rPr lang="en-US" dirty="0" smtClean="0">
                <a:solidFill>
                  <a:schemeClr val="bg1"/>
                </a:solidFill>
              </a:rPr>
              <a:t>, 2013 </a:t>
            </a:r>
            <a:endParaRPr lang="en-US" dirty="0">
              <a:solidFill>
                <a:schemeClr val="bg1"/>
              </a:solidFill>
            </a:endParaRPr>
          </a:p>
        </p:txBody>
      </p:sp>
      <p:sp>
        <p:nvSpPr>
          <p:cNvPr id="7" name="TextBox 6"/>
          <p:cNvSpPr txBox="1"/>
          <p:nvPr/>
        </p:nvSpPr>
        <p:spPr>
          <a:xfrm>
            <a:off x="1143000" y="849868"/>
            <a:ext cx="3657600" cy="369332"/>
          </a:xfrm>
          <a:prstGeom prst="rect">
            <a:avLst/>
          </a:prstGeom>
          <a:noFill/>
        </p:spPr>
        <p:txBody>
          <a:bodyPr wrap="square" rtlCol="0">
            <a:spAutoFit/>
          </a:bodyPr>
          <a:lstStyle/>
          <a:p>
            <a:r>
              <a:rPr lang="en-US" b="1" dirty="0" smtClean="0">
                <a:solidFill>
                  <a:schemeClr val="accent6"/>
                </a:solidFill>
              </a:rPr>
              <a:t>| Introduction</a:t>
            </a:r>
            <a:endParaRPr lang="en-US" b="1" dirty="0">
              <a:solidFill>
                <a:schemeClr val="accent6"/>
              </a:solidFill>
            </a:endParaRPr>
          </a:p>
        </p:txBody>
      </p:sp>
      <p:sp>
        <p:nvSpPr>
          <p:cNvPr id="8" name="Oval 7"/>
          <p:cNvSpPr/>
          <p:nvPr/>
        </p:nvSpPr>
        <p:spPr>
          <a:xfrm>
            <a:off x="762000" y="849868"/>
            <a:ext cx="381000" cy="369332"/>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75000"/>
                </a:schemeClr>
              </a:solidFill>
            </a:endParaRPr>
          </a:p>
        </p:txBody>
      </p:sp>
      <p:sp>
        <p:nvSpPr>
          <p:cNvPr id="9" name="TextBox 8"/>
          <p:cNvSpPr txBox="1"/>
          <p:nvPr/>
        </p:nvSpPr>
        <p:spPr>
          <a:xfrm>
            <a:off x="381000" y="220414"/>
            <a:ext cx="6172200" cy="523220"/>
          </a:xfrm>
          <a:prstGeom prst="rect">
            <a:avLst/>
          </a:prstGeom>
          <a:noFill/>
        </p:spPr>
        <p:txBody>
          <a:bodyPr wrap="square" rtlCol="0">
            <a:spAutoFit/>
          </a:bodyPr>
          <a:lstStyle/>
          <a:p>
            <a:r>
              <a:rPr lang="en-US" sz="2800" dirty="0" smtClean="0">
                <a:solidFill>
                  <a:schemeClr val="accent6"/>
                </a:solidFill>
              </a:rPr>
              <a:t>Introduction | </a:t>
            </a:r>
            <a:r>
              <a:rPr lang="en-US" sz="2800" dirty="0" smtClean="0">
                <a:solidFill>
                  <a:schemeClr val="bg1"/>
                </a:solidFill>
              </a:rPr>
              <a:t>Presentation Overview</a:t>
            </a:r>
            <a:endParaRPr lang="en-US" sz="2800" dirty="0">
              <a:solidFill>
                <a:schemeClr val="bg1"/>
              </a:solidFill>
            </a:endParaRPr>
          </a:p>
        </p:txBody>
      </p:sp>
      <p:sp>
        <p:nvSpPr>
          <p:cNvPr id="10" name="TextBox 9"/>
          <p:cNvSpPr txBox="1"/>
          <p:nvPr/>
        </p:nvSpPr>
        <p:spPr>
          <a:xfrm>
            <a:off x="1143000" y="1371600"/>
            <a:ext cx="4267200" cy="369332"/>
          </a:xfrm>
          <a:prstGeom prst="rect">
            <a:avLst/>
          </a:prstGeom>
          <a:noFill/>
        </p:spPr>
        <p:txBody>
          <a:bodyPr wrap="square" rtlCol="0">
            <a:spAutoFit/>
          </a:bodyPr>
          <a:lstStyle/>
          <a:p>
            <a:r>
              <a:rPr lang="en-US" b="1" dirty="0" smtClean="0">
                <a:solidFill>
                  <a:schemeClr val="bg1"/>
                </a:solidFill>
              </a:rPr>
              <a:t>| Prefabricated Exterior Wall Panels</a:t>
            </a:r>
            <a:endParaRPr lang="en-US" b="1" dirty="0">
              <a:solidFill>
                <a:schemeClr val="bg1"/>
              </a:solidFill>
            </a:endParaRPr>
          </a:p>
        </p:txBody>
      </p:sp>
      <p:sp>
        <p:nvSpPr>
          <p:cNvPr id="11" name="Oval 10"/>
          <p:cNvSpPr/>
          <p:nvPr/>
        </p:nvSpPr>
        <p:spPr>
          <a:xfrm>
            <a:off x="762000" y="1371600"/>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p:cNvSpPr txBox="1"/>
          <p:nvPr/>
        </p:nvSpPr>
        <p:spPr>
          <a:xfrm>
            <a:off x="1143000" y="1893332"/>
            <a:ext cx="3657600" cy="369332"/>
          </a:xfrm>
          <a:prstGeom prst="rect">
            <a:avLst/>
          </a:prstGeom>
          <a:noFill/>
        </p:spPr>
        <p:txBody>
          <a:bodyPr wrap="square" rtlCol="0">
            <a:spAutoFit/>
          </a:bodyPr>
          <a:lstStyle/>
          <a:p>
            <a:r>
              <a:rPr lang="en-US" b="1" dirty="0" smtClean="0">
                <a:solidFill>
                  <a:schemeClr val="bg1"/>
                </a:solidFill>
              </a:rPr>
              <a:t>| Detailed Sequencing</a:t>
            </a:r>
            <a:endParaRPr lang="en-US" b="1" dirty="0">
              <a:solidFill>
                <a:schemeClr val="bg1"/>
              </a:solidFill>
            </a:endParaRPr>
          </a:p>
        </p:txBody>
      </p:sp>
      <p:sp>
        <p:nvSpPr>
          <p:cNvPr id="13" name="Oval 12"/>
          <p:cNvSpPr/>
          <p:nvPr/>
        </p:nvSpPr>
        <p:spPr>
          <a:xfrm>
            <a:off x="762000" y="1893332"/>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TextBox 13"/>
          <p:cNvSpPr txBox="1"/>
          <p:nvPr/>
        </p:nvSpPr>
        <p:spPr>
          <a:xfrm>
            <a:off x="1143000" y="2415064"/>
            <a:ext cx="3657600" cy="369332"/>
          </a:xfrm>
          <a:prstGeom prst="rect">
            <a:avLst/>
          </a:prstGeom>
          <a:noFill/>
        </p:spPr>
        <p:txBody>
          <a:bodyPr wrap="square" rtlCol="0">
            <a:spAutoFit/>
          </a:bodyPr>
          <a:lstStyle/>
          <a:p>
            <a:r>
              <a:rPr lang="en-US" b="1" dirty="0" smtClean="0">
                <a:solidFill>
                  <a:schemeClr val="bg1"/>
                </a:solidFill>
              </a:rPr>
              <a:t>| Sizing of Rigging Beam</a:t>
            </a:r>
            <a:endParaRPr lang="en-US" b="1" dirty="0">
              <a:solidFill>
                <a:schemeClr val="bg1"/>
              </a:solidFill>
            </a:endParaRPr>
          </a:p>
        </p:txBody>
      </p:sp>
      <p:sp>
        <p:nvSpPr>
          <p:cNvPr id="15" name="Oval 14"/>
          <p:cNvSpPr/>
          <p:nvPr/>
        </p:nvSpPr>
        <p:spPr>
          <a:xfrm>
            <a:off x="762000" y="2415064"/>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TextBox 15"/>
          <p:cNvSpPr txBox="1"/>
          <p:nvPr/>
        </p:nvSpPr>
        <p:spPr>
          <a:xfrm>
            <a:off x="1143000" y="2919413"/>
            <a:ext cx="4495800" cy="369332"/>
          </a:xfrm>
          <a:prstGeom prst="rect">
            <a:avLst/>
          </a:prstGeom>
          <a:noFill/>
        </p:spPr>
        <p:txBody>
          <a:bodyPr wrap="square" rtlCol="0">
            <a:spAutoFit/>
          </a:bodyPr>
          <a:lstStyle/>
          <a:p>
            <a:r>
              <a:rPr lang="en-US" b="1" dirty="0" smtClean="0">
                <a:solidFill>
                  <a:schemeClr val="bg1"/>
                </a:solidFill>
              </a:rPr>
              <a:t>| Solar Panel Installation at Roof Level</a:t>
            </a:r>
            <a:endParaRPr lang="en-US" b="1" dirty="0">
              <a:solidFill>
                <a:schemeClr val="bg1"/>
              </a:solidFill>
            </a:endParaRPr>
          </a:p>
        </p:txBody>
      </p:sp>
      <p:sp>
        <p:nvSpPr>
          <p:cNvPr id="17" name="Oval 16"/>
          <p:cNvSpPr/>
          <p:nvPr/>
        </p:nvSpPr>
        <p:spPr>
          <a:xfrm>
            <a:off x="762000" y="2919413"/>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TextBox 17"/>
          <p:cNvSpPr txBox="1"/>
          <p:nvPr/>
        </p:nvSpPr>
        <p:spPr>
          <a:xfrm>
            <a:off x="1143000" y="3440668"/>
            <a:ext cx="5867400" cy="369332"/>
          </a:xfrm>
          <a:prstGeom prst="rect">
            <a:avLst/>
          </a:prstGeom>
          <a:noFill/>
        </p:spPr>
        <p:txBody>
          <a:bodyPr wrap="square" rtlCol="0">
            <a:spAutoFit/>
          </a:bodyPr>
          <a:lstStyle/>
          <a:p>
            <a:r>
              <a:rPr lang="en-US" b="1" dirty="0" smtClean="0">
                <a:solidFill>
                  <a:schemeClr val="bg1"/>
                </a:solidFill>
              </a:rPr>
              <a:t>| Mobile Technology Integration- Tablet Computers</a:t>
            </a:r>
            <a:endParaRPr lang="en-US" b="1" dirty="0">
              <a:solidFill>
                <a:schemeClr val="bg1"/>
              </a:solidFill>
            </a:endParaRPr>
          </a:p>
        </p:txBody>
      </p:sp>
      <p:sp>
        <p:nvSpPr>
          <p:cNvPr id="19" name="Oval 18"/>
          <p:cNvSpPr/>
          <p:nvPr/>
        </p:nvSpPr>
        <p:spPr>
          <a:xfrm>
            <a:off x="762000" y="3440668"/>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TextBox 20"/>
          <p:cNvSpPr txBox="1"/>
          <p:nvPr/>
        </p:nvSpPr>
        <p:spPr>
          <a:xfrm>
            <a:off x="1143000" y="3962400"/>
            <a:ext cx="5867400" cy="369332"/>
          </a:xfrm>
          <a:prstGeom prst="rect">
            <a:avLst/>
          </a:prstGeom>
          <a:noFill/>
        </p:spPr>
        <p:txBody>
          <a:bodyPr wrap="square" rtlCol="0">
            <a:spAutoFit/>
          </a:bodyPr>
          <a:lstStyle/>
          <a:p>
            <a:r>
              <a:rPr lang="en-US" b="1" dirty="0" smtClean="0">
                <a:solidFill>
                  <a:schemeClr val="bg1"/>
                </a:solidFill>
              </a:rPr>
              <a:t>| Recommendations</a:t>
            </a:r>
            <a:endParaRPr lang="en-US" b="1" dirty="0">
              <a:solidFill>
                <a:schemeClr val="bg1"/>
              </a:solidFill>
            </a:endParaRPr>
          </a:p>
        </p:txBody>
      </p:sp>
      <p:sp>
        <p:nvSpPr>
          <p:cNvPr id="22" name="Oval 21"/>
          <p:cNvSpPr/>
          <p:nvPr/>
        </p:nvSpPr>
        <p:spPr>
          <a:xfrm>
            <a:off x="762000" y="3962400"/>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TextBox 22"/>
          <p:cNvSpPr txBox="1"/>
          <p:nvPr/>
        </p:nvSpPr>
        <p:spPr>
          <a:xfrm>
            <a:off x="1143000" y="4510564"/>
            <a:ext cx="5867400" cy="369332"/>
          </a:xfrm>
          <a:prstGeom prst="rect">
            <a:avLst/>
          </a:prstGeom>
          <a:noFill/>
        </p:spPr>
        <p:txBody>
          <a:bodyPr wrap="square" rtlCol="0">
            <a:spAutoFit/>
          </a:bodyPr>
          <a:lstStyle/>
          <a:p>
            <a:r>
              <a:rPr lang="en-US" b="1" dirty="0" smtClean="0">
                <a:solidFill>
                  <a:schemeClr val="bg1"/>
                </a:solidFill>
              </a:rPr>
              <a:t>| Concluding Remarks</a:t>
            </a:r>
            <a:endParaRPr lang="en-US" b="1" dirty="0">
              <a:solidFill>
                <a:schemeClr val="bg1"/>
              </a:solidFill>
            </a:endParaRPr>
          </a:p>
        </p:txBody>
      </p:sp>
      <p:sp>
        <p:nvSpPr>
          <p:cNvPr id="24" name="Oval 23"/>
          <p:cNvSpPr/>
          <p:nvPr/>
        </p:nvSpPr>
        <p:spPr>
          <a:xfrm>
            <a:off x="762000" y="4510564"/>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8168053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9067800" y="0"/>
            <a:ext cx="76200" cy="685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18288000" y="-31531"/>
            <a:ext cx="76200" cy="685800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143000" y="849868"/>
            <a:ext cx="3657600" cy="369332"/>
          </a:xfrm>
          <a:prstGeom prst="rect">
            <a:avLst/>
          </a:prstGeom>
          <a:noFill/>
        </p:spPr>
        <p:txBody>
          <a:bodyPr wrap="square" rtlCol="0">
            <a:spAutoFit/>
          </a:bodyPr>
          <a:lstStyle/>
          <a:p>
            <a:r>
              <a:rPr lang="en-US" b="1" dirty="0" smtClean="0">
                <a:solidFill>
                  <a:schemeClr val="bg1"/>
                </a:solidFill>
              </a:rPr>
              <a:t>| Introduction</a:t>
            </a:r>
            <a:endParaRPr lang="en-US" b="1" dirty="0">
              <a:solidFill>
                <a:schemeClr val="bg1"/>
              </a:solidFill>
            </a:endParaRPr>
          </a:p>
        </p:txBody>
      </p:sp>
      <p:sp>
        <p:nvSpPr>
          <p:cNvPr id="8" name="Oval 7"/>
          <p:cNvSpPr/>
          <p:nvPr/>
        </p:nvSpPr>
        <p:spPr>
          <a:xfrm>
            <a:off x="762000" y="849868"/>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75000"/>
                </a:schemeClr>
              </a:solidFill>
            </a:endParaRPr>
          </a:p>
        </p:txBody>
      </p:sp>
      <p:sp>
        <p:nvSpPr>
          <p:cNvPr id="9" name="TextBox 8"/>
          <p:cNvSpPr txBox="1"/>
          <p:nvPr/>
        </p:nvSpPr>
        <p:spPr>
          <a:xfrm>
            <a:off x="381000" y="220414"/>
            <a:ext cx="8686800" cy="523220"/>
          </a:xfrm>
          <a:prstGeom prst="rect">
            <a:avLst/>
          </a:prstGeom>
          <a:noFill/>
        </p:spPr>
        <p:txBody>
          <a:bodyPr wrap="square" rtlCol="0">
            <a:spAutoFit/>
          </a:bodyPr>
          <a:lstStyle/>
          <a:p>
            <a:r>
              <a:rPr lang="en-US" sz="2800" dirty="0" smtClean="0">
                <a:solidFill>
                  <a:schemeClr val="accent6"/>
                </a:solidFill>
              </a:rPr>
              <a:t>Detailed Sequencing | </a:t>
            </a:r>
            <a:r>
              <a:rPr lang="en-US" sz="2800" dirty="0" smtClean="0">
                <a:solidFill>
                  <a:schemeClr val="bg1"/>
                </a:solidFill>
              </a:rPr>
              <a:t>Building the Panel</a:t>
            </a:r>
            <a:endParaRPr lang="en-US" sz="2800" dirty="0">
              <a:solidFill>
                <a:schemeClr val="bg1"/>
              </a:solidFill>
            </a:endParaRPr>
          </a:p>
        </p:txBody>
      </p:sp>
      <p:sp>
        <p:nvSpPr>
          <p:cNvPr id="10" name="TextBox 9"/>
          <p:cNvSpPr txBox="1"/>
          <p:nvPr/>
        </p:nvSpPr>
        <p:spPr>
          <a:xfrm>
            <a:off x="1143000" y="1371600"/>
            <a:ext cx="4267200" cy="369332"/>
          </a:xfrm>
          <a:prstGeom prst="rect">
            <a:avLst/>
          </a:prstGeom>
          <a:noFill/>
        </p:spPr>
        <p:txBody>
          <a:bodyPr wrap="square" rtlCol="0">
            <a:spAutoFit/>
          </a:bodyPr>
          <a:lstStyle/>
          <a:p>
            <a:r>
              <a:rPr lang="en-US" b="1" dirty="0" smtClean="0">
                <a:solidFill>
                  <a:schemeClr val="bg1"/>
                </a:solidFill>
              </a:rPr>
              <a:t>| Prefabricated Exterior Wall Panels</a:t>
            </a:r>
            <a:endParaRPr lang="en-US" b="1" dirty="0">
              <a:solidFill>
                <a:schemeClr val="bg1"/>
              </a:solidFill>
            </a:endParaRPr>
          </a:p>
        </p:txBody>
      </p:sp>
      <p:sp>
        <p:nvSpPr>
          <p:cNvPr id="11" name="Oval 10"/>
          <p:cNvSpPr/>
          <p:nvPr/>
        </p:nvSpPr>
        <p:spPr>
          <a:xfrm>
            <a:off x="762000" y="1371600"/>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p:cNvSpPr txBox="1"/>
          <p:nvPr/>
        </p:nvSpPr>
        <p:spPr>
          <a:xfrm>
            <a:off x="1143000" y="1893332"/>
            <a:ext cx="3657600" cy="369332"/>
          </a:xfrm>
          <a:prstGeom prst="rect">
            <a:avLst/>
          </a:prstGeom>
          <a:noFill/>
        </p:spPr>
        <p:txBody>
          <a:bodyPr wrap="square" rtlCol="0">
            <a:spAutoFit/>
          </a:bodyPr>
          <a:lstStyle/>
          <a:p>
            <a:r>
              <a:rPr lang="en-US" b="1" dirty="0" smtClean="0">
                <a:solidFill>
                  <a:schemeClr val="accent6"/>
                </a:solidFill>
              </a:rPr>
              <a:t>| Detailed Sequencing</a:t>
            </a:r>
            <a:endParaRPr lang="en-US" b="1" dirty="0">
              <a:solidFill>
                <a:schemeClr val="accent6"/>
              </a:solidFill>
            </a:endParaRPr>
          </a:p>
        </p:txBody>
      </p:sp>
      <p:sp>
        <p:nvSpPr>
          <p:cNvPr id="13" name="Oval 12"/>
          <p:cNvSpPr/>
          <p:nvPr/>
        </p:nvSpPr>
        <p:spPr>
          <a:xfrm>
            <a:off x="762000" y="1893332"/>
            <a:ext cx="381000" cy="369332"/>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TextBox 13"/>
          <p:cNvSpPr txBox="1"/>
          <p:nvPr/>
        </p:nvSpPr>
        <p:spPr>
          <a:xfrm>
            <a:off x="1143000" y="2415064"/>
            <a:ext cx="3657600" cy="369332"/>
          </a:xfrm>
          <a:prstGeom prst="rect">
            <a:avLst/>
          </a:prstGeom>
          <a:noFill/>
        </p:spPr>
        <p:txBody>
          <a:bodyPr wrap="square" rtlCol="0">
            <a:spAutoFit/>
          </a:bodyPr>
          <a:lstStyle/>
          <a:p>
            <a:r>
              <a:rPr lang="en-US" b="1" dirty="0" smtClean="0">
                <a:solidFill>
                  <a:schemeClr val="bg1"/>
                </a:solidFill>
              </a:rPr>
              <a:t>| Sizing of Rigging Beam</a:t>
            </a:r>
            <a:endParaRPr lang="en-US" b="1" dirty="0">
              <a:solidFill>
                <a:schemeClr val="bg1"/>
              </a:solidFill>
            </a:endParaRPr>
          </a:p>
        </p:txBody>
      </p:sp>
      <p:sp>
        <p:nvSpPr>
          <p:cNvPr id="15" name="Oval 14"/>
          <p:cNvSpPr/>
          <p:nvPr/>
        </p:nvSpPr>
        <p:spPr>
          <a:xfrm>
            <a:off x="762000" y="2415064"/>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TextBox 15"/>
          <p:cNvSpPr txBox="1"/>
          <p:nvPr/>
        </p:nvSpPr>
        <p:spPr>
          <a:xfrm>
            <a:off x="1143000" y="2919413"/>
            <a:ext cx="4495800" cy="369332"/>
          </a:xfrm>
          <a:prstGeom prst="rect">
            <a:avLst/>
          </a:prstGeom>
          <a:noFill/>
        </p:spPr>
        <p:txBody>
          <a:bodyPr wrap="square" rtlCol="0">
            <a:spAutoFit/>
          </a:bodyPr>
          <a:lstStyle/>
          <a:p>
            <a:r>
              <a:rPr lang="en-US" b="1" dirty="0" smtClean="0">
                <a:solidFill>
                  <a:schemeClr val="bg1"/>
                </a:solidFill>
              </a:rPr>
              <a:t>| Solar Panel Installation at Roof Level</a:t>
            </a:r>
            <a:endParaRPr lang="en-US" b="1" dirty="0">
              <a:solidFill>
                <a:schemeClr val="bg1"/>
              </a:solidFill>
            </a:endParaRPr>
          </a:p>
        </p:txBody>
      </p:sp>
      <p:sp>
        <p:nvSpPr>
          <p:cNvPr id="17" name="Oval 16"/>
          <p:cNvSpPr/>
          <p:nvPr/>
        </p:nvSpPr>
        <p:spPr>
          <a:xfrm>
            <a:off x="762000" y="2919413"/>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TextBox 17"/>
          <p:cNvSpPr txBox="1"/>
          <p:nvPr/>
        </p:nvSpPr>
        <p:spPr>
          <a:xfrm>
            <a:off x="1143000" y="3440668"/>
            <a:ext cx="5867400" cy="369332"/>
          </a:xfrm>
          <a:prstGeom prst="rect">
            <a:avLst/>
          </a:prstGeom>
          <a:noFill/>
        </p:spPr>
        <p:txBody>
          <a:bodyPr wrap="square" rtlCol="0">
            <a:spAutoFit/>
          </a:bodyPr>
          <a:lstStyle/>
          <a:p>
            <a:r>
              <a:rPr lang="en-US" b="1" dirty="0" smtClean="0">
                <a:solidFill>
                  <a:schemeClr val="bg1"/>
                </a:solidFill>
              </a:rPr>
              <a:t>| Mobile Technology Integration- Tablet Computers</a:t>
            </a:r>
            <a:endParaRPr lang="en-US" b="1" dirty="0">
              <a:solidFill>
                <a:schemeClr val="bg1"/>
              </a:solidFill>
            </a:endParaRPr>
          </a:p>
        </p:txBody>
      </p:sp>
      <p:sp>
        <p:nvSpPr>
          <p:cNvPr id="19" name="Oval 18"/>
          <p:cNvSpPr/>
          <p:nvPr/>
        </p:nvSpPr>
        <p:spPr>
          <a:xfrm>
            <a:off x="762000" y="3440668"/>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TextBox 20"/>
          <p:cNvSpPr txBox="1"/>
          <p:nvPr/>
        </p:nvSpPr>
        <p:spPr>
          <a:xfrm>
            <a:off x="1143000" y="3962400"/>
            <a:ext cx="5867400" cy="369332"/>
          </a:xfrm>
          <a:prstGeom prst="rect">
            <a:avLst/>
          </a:prstGeom>
          <a:noFill/>
        </p:spPr>
        <p:txBody>
          <a:bodyPr wrap="square" rtlCol="0">
            <a:spAutoFit/>
          </a:bodyPr>
          <a:lstStyle/>
          <a:p>
            <a:r>
              <a:rPr lang="en-US" b="1" dirty="0" smtClean="0">
                <a:solidFill>
                  <a:schemeClr val="bg1"/>
                </a:solidFill>
              </a:rPr>
              <a:t>| Recommendations</a:t>
            </a:r>
            <a:endParaRPr lang="en-US" b="1" dirty="0">
              <a:solidFill>
                <a:schemeClr val="bg1"/>
              </a:solidFill>
            </a:endParaRPr>
          </a:p>
        </p:txBody>
      </p:sp>
      <p:sp>
        <p:nvSpPr>
          <p:cNvPr id="22" name="Oval 21"/>
          <p:cNvSpPr/>
          <p:nvPr/>
        </p:nvSpPr>
        <p:spPr>
          <a:xfrm>
            <a:off x="762000" y="3962400"/>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TextBox 22"/>
          <p:cNvSpPr txBox="1"/>
          <p:nvPr/>
        </p:nvSpPr>
        <p:spPr>
          <a:xfrm>
            <a:off x="1143000" y="4510564"/>
            <a:ext cx="5867400" cy="369332"/>
          </a:xfrm>
          <a:prstGeom prst="rect">
            <a:avLst/>
          </a:prstGeom>
          <a:noFill/>
        </p:spPr>
        <p:txBody>
          <a:bodyPr wrap="square" rtlCol="0">
            <a:spAutoFit/>
          </a:bodyPr>
          <a:lstStyle/>
          <a:p>
            <a:r>
              <a:rPr lang="en-US" b="1" dirty="0" smtClean="0">
                <a:solidFill>
                  <a:schemeClr val="bg1"/>
                </a:solidFill>
              </a:rPr>
              <a:t>| Concluding Remarks</a:t>
            </a:r>
            <a:endParaRPr lang="en-US" b="1" dirty="0">
              <a:solidFill>
                <a:schemeClr val="bg1"/>
              </a:solidFill>
            </a:endParaRPr>
          </a:p>
        </p:txBody>
      </p:sp>
      <p:sp>
        <p:nvSpPr>
          <p:cNvPr id="24" name="Oval 23"/>
          <p:cNvSpPr/>
          <p:nvPr/>
        </p:nvSpPr>
        <p:spPr>
          <a:xfrm>
            <a:off x="762000" y="4510564"/>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26" name="Picture 25"/>
          <p:cNvPicPr/>
          <p:nvPr/>
        </p:nvPicPr>
        <p:blipFill rotWithShape="1">
          <a:blip r:embed="rId3" cstate="print">
            <a:extLst>
              <a:ext uri="{28A0092B-C50C-407E-A947-70E740481C1C}">
                <a14:useLocalDpi xmlns:a14="http://schemas.microsoft.com/office/drawing/2010/main" val="0"/>
              </a:ext>
            </a:extLst>
          </a:blip>
          <a:srcRect b="28799"/>
          <a:stretch/>
        </p:blipFill>
        <p:spPr bwMode="auto">
          <a:xfrm>
            <a:off x="4076700" y="3993595"/>
            <a:ext cx="4514641" cy="2400896"/>
          </a:xfrm>
          <a:prstGeom prst="rect">
            <a:avLst/>
          </a:prstGeom>
          <a:ln>
            <a:noFill/>
          </a:ln>
          <a:extLst>
            <a:ext uri="{53640926-AAD7-44D8-BBD7-CCE9431645EC}">
              <a14:shadowObscured xmlns:a14="http://schemas.microsoft.com/office/drawing/2010/main"/>
            </a:ext>
          </a:extLst>
        </p:spPr>
      </p:pic>
      <p:sp>
        <p:nvSpPr>
          <p:cNvPr id="27" name="TextBox 26"/>
          <p:cNvSpPr txBox="1"/>
          <p:nvPr/>
        </p:nvSpPr>
        <p:spPr>
          <a:xfrm>
            <a:off x="9144000" y="417493"/>
            <a:ext cx="8991600" cy="954107"/>
          </a:xfrm>
          <a:prstGeom prst="rect">
            <a:avLst/>
          </a:prstGeom>
          <a:noFill/>
        </p:spPr>
        <p:txBody>
          <a:bodyPr wrap="square" rtlCol="0">
            <a:spAutoFit/>
          </a:bodyPr>
          <a:lstStyle/>
          <a:p>
            <a:pPr algn="ctr"/>
            <a:r>
              <a:rPr lang="en-US" sz="3600" b="1" dirty="0" smtClean="0">
                <a:solidFill>
                  <a:schemeClr val="bg1"/>
                </a:solidFill>
              </a:rPr>
              <a:t>Building the Panel</a:t>
            </a:r>
          </a:p>
          <a:p>
            <a:pPr algn="ctr"/>
            <a:endParaRPr lang="en-US" sz="2000" dirty="0">
              <a:solidFill>
                <a:schemeClr val="bg1"/>
              </a:solidFill>
            </a:endParaRPr>
          </a:p>
        </p:txBody>
      </p:sp>
      <p:pic>
        <p:nvPicPr>
          <p:cNvPr id="28" name="Picture 27"/>
          <p:cNvPicPr/>
          <p:nvPr/>
        </p:nvPicPr>
        <p:blipFill>
          <a:blip r:embed="rId4" cstate="print">
            <a:extLst>
              <a:ext uri="{28A0092B-C50C-407E-A947-70E740481C1C}">
                <a14:useLocalDpi xmlns:a14="http://schemas.microsoft.com/office/drawing/2010/main" val="0"/>
              </a:ext>
            </a:extLst>
          </a:blip>
          <a:stretch>
            <a:fillRect/>
          </a:stretch>
        </p:blipFill>
        <p:spPr>
          <a:xfrm>
            <a:off x="13487400" y="1691379"/>
            <a:ext cx="4267200" cy="1509021"/>
          </a:xfrm>
          <a:prstGeom prst="rect">
            <a:avLst/>
          </a:prstGeom>
          <a:ln>
            <a:solidFill>
              <a:schemeClr val="tx1"/>
            </a:solidFill>
          </a:ln>
        </p:spPr>
      </p:pic>
      <p:pic>
        <p:nvPicPr>
          <p:cNvPr id="29" name="Picture 28"/>
          <p:cNvPicPr/>
          <p:nvPr/>
        </p:nvPicPr>
        <p:blipFill>
          <a:blip r:embed="rId5" cstate="print">
            <a:extLst>
              <a:ext uri="{28A0092B-C50C-407E-A947-70E740481C1C}">
                <a14:useLocalDpi xmlns:a14="http://schemas.microsoft.com/office/drawing/2010/main" val="0"/>
              </a:ext>
            </a:extLst>
          </a:blip>
          <a:stretch>
            <a:fillRect/>
          </a:stretch>
        </p:blipFill>
        <p:spPr>
          <a:xfrm>
            <a:off x="13492212" y="3293737"/>
            <a:ext cx="4262388" cy="1506863"/>
          </a:xfrm>
          <a:prstGeom prst="rect">
            <a:avLst/>
          </a:prstGeom>
          <a:ln>
            <a:solidFill>
              <a:schemeClr val="tx1"/>
            </a:solidFill>
          </a:ln>
        </p:spPr>
      </p:pic>
      <p:pic>
        <p:nvPicPr>
          <p:cNvPr id="30" name="Picture 29"/>
          <p:cNvPicPr/>
          <p:nvPr/>
        </p:nvPicPr>
        <p:blipFill>
          <a:blip r:embed="rId6" cstate="print">
            <a:extLst>
              <a:ext uri="{28A0092B-C50C-407E-A947-70E740481C1C}">
                <a14:useLocalDpi xmlns:a14="http://schemas.microsoft.com/office/drawing/2010/main" val="0"/>
              </a:ext>
            </a:extLst>
          </a:blip>
          <a:stretch>
            <a:fillRect/>
          </a:stretch>
        </p:blipFill>
        <p:spPr>
          <a:xfrm>
            <a:off x="13462772" y="4876800"/>
            <a:ext cx="4291828" cy="1590178"/>
          </a:xfrm>
          <a:prstGeom prst="rect">
            <a:avLst/>
          </a:prstGeom>
          <a:ln>
            <a:solidFill>
              <a:schemeClr val="tx1"/>
            </a:solidFill>
          </a:ln>
        </p:spPr>
      </p:pic>
      <p:pic>
        <p:nvPicPr>
          <p:cNvPr id="31" name="Picture 30"/>
          <p:cNvPicPr/>
          <p:nvPr/>
        </p:nvPicPr>
        <p:blipFill>
          <a:blip r:embed="rId7" cstate="print">
            <a:extLst>
              <a:ext uri="{28A0092B-C50C-407E-A947-70E740481C1C}">
                <a14:useLocalDpi xmlns:a14="http://schemas.microsoft.com/office/drawing/2010/main" val="0"/>
              </a:ext>
            </a:extLst>
          </a:blip>
          <a:stretch>
            <a:fillRect/>
          </a:stretch>
        </p:blipFill>
        <p:spPr>
          <a:xfrm>
            <a:off x="22555200" y="172042"/>
            <a:ext cx="4267200" cy="1526800"/>
          </a:xfrm>
          <a:prstGeom prst="rect">
            <a:avLst/>
          </a:prstGeom>
          <a:ln>
            <a:solidFill>
              <a:schemeClr val="tx1"/>
            </a:solidFill>
          </a:ln>
        </p:spPr>
      </p:pic>
      <p:pic>
        <p:nvPicPr>
          <p:cNvPr id="32" name="Picture 31"/>
          <p:cNvPicPr/>
          <p:nvPr/>
        </p:nvPicPr>
        <p:blipFill>
          <a:blip r:embed="rId8" cstate="print">
            <a:extLst>
              <a:ext uri="{28A0092B-C50C-407E-A947-70E740481C1C}">
                <a14:useLocalDpi xmlns:a14="http://schemas.microsoft.com/office/drawing/2010/main" val="0"/>
              </a:ext>
            </a:extLst>
          </a:blip>
          <a:stretch>
            <a:fillRect/>
          </a:stretch>
        </p:blipFill>
        <p:spPr>
          <a:xfrm>
            <a:off x="22591057" y="1752600"/>
            <a:ext cx="4231343" cy="1592630"/>
          </a:xfrm>
          <a:prstGeom prst="rect">
            <a:avLst/>
          </a:prstGeom>
          <a:ln>
            <a:solidFill>
              <a:schemeClr val="tx1"/>
            </a:solidFill>
          </a:ln>
        </p:spPr>
      </p:pic>
      <p:pic>
        <p:nvPicPr>
          <p:cNvPr id="33" name="Picture 32"/>
          <p:cNvPicPr/>
          <p:nvPr/>
        </p:nvPicPr>
        <p:blipFill>
          <a:blip r:embed="rId9" cstate="print">
            <a:extLst>
              <a:ext uri="{28A0092B-C50C-407E-A947-70E740481C1C}">
                <a14:useLocalDpi xmlns:a14="http://schemas.microsoft.com/office/drawing/2010/main" val="0"/>
              </a:ext>
            </a:extLst>
          </a:blip>
          <a:stretch>
            <a:fillRect/>
          </a:stretch>
        </p:blipFill>
        <p:spPr>
          <a:xfrm>
            <a:off x="22591057" y="3352800"/>
            <a:ext cx="4231343" cy="1705195"/>
          </a:xfrm>
          <a:prstGeom prst="rect">
            <a:avLst/>
          </a:prstGeom>
          <a:ln>
            <a:solidFill>
              <a:schemeClr val="tx1"/>
            </a:solidFill>
          </a:ln>
        </p:spPr>
      </p:pic>
      <p:pic>
        <p:nvPicPr>
          <p:cNvPr id="34" name="Picture 33"/>
          <p:cNvPicPr/>
          <p:nvPr/>
        </p:nvPicPr>
        <p:blipFill>
          <a:blip r:embed="rId10" cstate="print">
            <a:extLst>
              <a:ext uri="{28A0092B-C50C-407E-A947-70E740481C1C}">
                <a14:useLocalDpi xmlns:a14="http://schemas.microsoft.com/office/drawing/2010/main" val="0"/>
              </a:ext>
            </a:extLst>
          </a:blip>
          <a:stretch>
            <a:fillRect/>
          </a:stretch>
        </p:blipFill>
        <p:spPr>
          <a:xfrm>
            <a:off x="22653810" y="5105400"/>
            <a:ext cx="4168590" cy="1680992"/>
          </a:xfrm>
          <a:prstGeom prst="rect">
            <a:avLst/>
          </a:prstGeom>
          <a:ln>
            <a:solidFill>
              <a:schemeClr val="tx1"/>
            </a:solidFill>
          </a:ln>
        </p:spPr>
      </p:pic>
      <p:sp>
        <p:nvSpPr>
          <p:cNvPr id="35" name="TextBox 34"/>
          <p:cNvSpPr txBox="1"/>
          <p:nvPr/>
        </p:nvSpPr>
        <p:spPr>
          <a:xfrm>
            <a:off x="9144000" y="2098505"/>
            <a:ext cx="7086600" cy="923330"/>
          </a:xfrm>
          <a:prstGeom prst="rect">
            <a:avLst/>
          </a:prstGeom>
          <a:noFill/>
        </p:spPr>
        <p:txBody>
          <a:bodyPr wrap="square" rtlCol="0">
            <a:spAutoFit/>
          </a:bodyPr>
          <a:lstStyle/>
          <a:p>
            <a:r>
              <a:rPr lang="en-US" b="1" dirty="0" smtClean="0">
                <a:solidFill>
                  <a:schemeClr val="bg1"/>
                </a:solidFill>
              </a:rPr>
              <a:t>Step 1:  Build Outer Framing</a:t>
            </a:r>
          </a:p>
          <a:p>
            <a:endParaRPr lang="en-US" b="1" dirty="0">
              <a:solidFill>
                <a:schemeClr val="bg1"/>
              </a:solidFill>
            </a:endParaRPr>
          </a:p>
          <a:p>
            <a:endParaRPr lang="en-US" b="1" dirty="0">
              <a:solidFill>
                <a:schemeClr val="bg1"/>
              </a:solidFill>
            </a:endParaRPr>
          </a:p>
        </p:txBody>
      </p:sp>
      <p:sp>
        <p:nvSpPr>
          <p:cNvPr id="36" name="TextBox 35"/>
          <p:cNvSpPr txBox="1"/>
          <p:nvPr/>
        </p:nvSpPr>
        <p:spPr>
          <a:xfrm>
            <a:off x="9144000" y="3659891"/>
            <a:ext cx="7086600" cy="923330"/>
          </a:xfrm>
          <a:prstGeom prst="rect">
            <a:avLst/>
          </a:prstGeom>
          <a:noFill/>
        </p:spPr>
        <p:txBody>
          <a:bodyPr wrap="square" rtlCol="0">
            <a:spAutoFit/>
          </a:bodyPr>
          <a:lstStyle/>
          <a:p>
            <a:r>
              <a:rPr lang="en-US" b="1" dirty="0" smtClean="0">
                <a:solidFill>
                  <a:schemeClr val="bg1"/>
                </a:solidFill>
              </a:rPr>
              <a:t>Step 2:  Frame Full Length Studs</a:t>
            </a:r>
          </a:p>
          <a:p>
            <a:endParaRPr lang="en-US" b="1" dirty="0">
              <a:solidFill>
                <a:schemeClr val="bg1"/>
              </a:solidFill>
            </a:endParaRPr>
          </a:p>
          <a:p>
            <a:endParaRPr lang="en-US" b="1" dirty="0">
              <a:solidFill>
                <a:schemeClr val="bg1"/>
              </a:solidFill>
            </a:endParaRPr>
          </a:p>
        </p:txBody>
      </p:sp>
      <p:sp>
        <p:nvSpPr>
          <p:cNvPr id="37" name="TextBox 36"/>
          <p:cNvSpPr txBox="1"/>
          <p:nvPr/>
        </p:nvSpPr>
        <p:spPr>
          <a:xfrm>
            <a:off x="9067800" y="5257800"/>
            <a:ext cx="7086600" cy="646331"/>
          </a:xfrm>
          <a:prstGeom prst="rect">
            <a:avLst/>
          </a:prstGeom>
          <a:noFill/>
        </p:spPr>
        <p:txBody>
          <a:bodyPr wrap="square" rtlCol="0">
            <a:spAutoFit/>
          </a:bodyPr>
          <a:lstStyle/>
          <a:p>
            <a:r>
              <a:rPr lang="en-US" b="1" dirty="0" smtClean="0">
                <a:solidFill>
                  <a:schemeClr val="bg1"/>
                </a:solidFill>
              </a:rPr>
              <a:t>Step 3:  Frame Window Opening 1</a:t>
            </a:r>
            <a:endParaRPr lang="en-US" b="1" dirty="0">
              <a:solidFill>
                <a:schemeClr val="bg1"/>
              </a:solidFill>
            </a:endParaRPr>
          </a:p>
          <a:p>
            <a:endParaRPr lang="en-US" b="1" dirty="0">
              <a:solidFill>
                <a:schemeClr val="bg1"/>
              </a:solidFill>
            </a:endParaRPr>
          </a:p>
        </p:txBody>
      </p:sp>
      <p:sp>
        <p:nvSpPr>
          <p:cNvPr id="38" name="TextBox 37"/>
          <p:cNvSpPr txBox="1"/>
          <p:nvPr/>
        </p:nvSpPr>
        <p:spPr>
          <a:xfrm>
            <a:off x="18395576" y="612276"/>
            <a:ext cx="7086600" cy="646331"/>
          </a:xfrm>
          <a:prstGeom prst="rect">
            <a:avLst/>
          </a:prstGeom>
          <a:noFill/>
        </p:spPr>
        <p:txBody>
          <a:bodyPr wrap="square" rtlCol="0">
            <a:spAutoFit/>
          </a:bodyPr>
          <a:lstStyle/>
          <a:p>
            <a:r>
              <a:rPr lang="en-US" b="1" dirty="0" smtClean="0">
                <a:solidFill>
                  <a:schemeClr val="bg1"/>
                </a:solidFill>
              </a:rPr>
              <a:t>Step 4:  Frame Window Opening 2</a:t>
            </a:r>
            <a:endParaRPr lang="en-US" b="1" dirty="0">
              <a:solidFill>
                <a:schemeClr val="bg1"/>
              </a:solidFill>
            </a:endParaRPr>
          </a:p>
          <a:p>
            <a:endParaRPr lang="en-US" b="1" dirty="0">
              <a:solidFill>
                <a:schemeClr val="bg1"/>
              </a:solidFill>
            </a:endParaRPr>
          </a:p>
        </p:txBody>
      </p:sp>
      <p:sp>
        <p:nvSpPr>
          <p:cNvPr id="39" name="TextBox 38"/>
          <p:cNvSpPr txBox="1"/>
          <p:nvPr/>
        </p:nvSpPr>
        <p:spPr>
          <a:xfrm>
            <a:off x="18364200" y="2276564"/>
            <a:ext cx="7086600" cy="646331"/>
          </a:xfrm>
          <a:prstGeom prst="rect">
            <a:avLst/>
          </a:prstGeom>
          <a:noFill/>
        </p:spPr>
        <p:txBody>
          <a:bodyPr wrap="square" rtlCol="0">
            <a:spAutoFit/>
          </a:bodyPr>
          <a:lstStyle/>
          <a:p>
            <a:r>
              <a:rPr lang="en-US" b="1" dirty="0" smtClean="0">
                <a:solidFill>
                  <a:schemeClr val="bg1"/>
                </a:solidFill>
              </a:rPr>
              <a:t>Step 5:  Frame Window Opening 3</a:t>
            </a:r>
            <a:endParaRPr lang="en-US" b="1" dirty="0">
              <a:solidFill>
                <a:schemeClr val="bg1"/>
              </a:solidFill>
            </a:endParaRPr>
          </a:p>
          <a:p>
            <a:endParaRPr lang="en-US" b="1" dirty="0">
              <a:solidFill>
                <a:schemeClr val="bg1"/>
              </a:solidFill>
            </a:endParaRPr>
          </a:p>
        </p:txBody>
      </p:sp>
      <p:sp>
        <p:nvSpPr>
          <p:cNvPr id="40" name="TextBox 39"/>
          <p:cNvSpPr txBox="1"/>
          <p:nvPr/>
        </p:nvSpPr>
        <p:spPr>
          <a:xfrm>
            <a:off x="18288000" y="3798389"/>
            <a:ext cx="7086600" cy="646331"/>
          </a:xfrm>
          <a:prstGeom prst="rect">
            <a:avLst/>
          </a:prstGeom>
          <a:noFill/>
        </p:spPr>
        <p:txBody>
          <a:bodyPr wrap="square" rtlCol="0">
            <a:spAutoFit/>
          </a:bodyPr>
          <a:lstStyle/>
          <a:p>
            <a:r>
              <a:rPr lang="en-US" b="1" dirty="0" smtClean="0">
                <a:solidFill>
                  <a:schemeClr val="bg1"/>
                </a:solidFill>
              </a:rPr>
              <a:t>Step 6:  Install Window Supports</a:t>
            </a:r>
            <a:endParaRPr lang="en-US" b="1" dirty="0">
              <a:solidFill>
                <a:schemeClr val="bg1"/>
              </a:solidFill>
            </a:endParaRPr>
          </a:p>
          <a:p>
            <a:endParaRPr lang="en-US" b="1" dirty="0">
              <a:solidFill>
                <a:schemeClr val="bg1"/>
              </a:solidFill>
            </a:endParaRPr>
          </a:p>
        </p:txBody>
      </p:sp>
      <p:sp>
        <p:nvSpPr>
          <p:cNvPr id="41" name="TextBox 40"/>
          <p:cNvSpPr txBox="1"/>
          <p:nvPr/>
        </p:nvSpPr>
        <p:spPr>
          <a:xfrm>
            <a:off x="18288000" y="5449669"/>
            <a:ext cx="7086600" cy="646331"/>
          </a:xfrm>
          <a:prstGeom prst="rect">
            <a:avLst/>
          </a:prstGeom>
          <a:noFill/>
        </p:spPr>
        <p:txBody>
          <a:bodyPr wrap="square" rtlCol="0">
            <a:spAutoFit/>
          </a:bodyPr>
          <a:lstStyle/>
          <a:p>
            <a:r>
              <a:rPr lang="en-US" b="1" dirty="0" smtClean="0">
                <a:solidFill>
                  <a:schemeClr val="bg1"/>
                </a:solidFill>
              </a:rPr>
              <a:t>Step 7:  Sheath Panel</a:t>
            </a:r>
            <a:endParaRPr lang="en-US" b="1" dirty="0">
              <a:solidFill>
                <a:schemeClr val="bg1"/>
              </a:solidFill>
            </a:endParaRPr>
          </a:p>
          <a:p>
            <a:endParaRPr lang="en-US" b="1" dirty="0">
              <a:solidFill>
                <a:schemeClr val="bg1"/>
              </a:solidFill>
            </a:endParaRPr>
          </a:p>
        </p:txBody>
      </p:sp>
    </p:spTree>
    <p:extLst>
      <p:ext uri="{BB962C8B-B14F-4D97-AF65-F5344CB8AC3E}">
        <p14:creationId xmlns:p14="http://schemas.microsoft.com/office/powerpoint/2010/main" val="38052145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9067800" y="0"/>
            <a:ext cx="76200" cy="685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18288000" y="-31531"/>
            <a:ext cx="76200" cy="685800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143000" y="849868"/>
            <a:ext cx="3657600" cy="369332"/>
          </a:xfrm>
          <a:prstGeom prst="rect">
            <a:avLst/>
          </a:prstGeom>
          <a:noFill/>
        </p:spPr>
        <p:txBody>
          <a:bodyPr wrap="square" rtlCol="0">
            <a:spAutoFit/>
          </a:bodyPr>
          <a:lstStyle/>
          <a:p>
            <a:r>
              <a:rPr lang="en-US" b="1" dirty="0" smtClean="0">
                <a:solidFill>
                  <a:schemeClr val="bg1"/>
                </a:solidFill>
              </a:rPr>
              <a:t>| Introduction</a:t>
            </a:r>
            <a:endParaRPr lang="en-US" b="1" dirty="0">
              <a:solidFill>
                <a:schemeClr val="bg1"/>
              </a:solidFill>
            </a:endParaRPr>
          </a:p>
        </p:txBody>
      </p:sp>
      <p:sp>
        <p:nvSpPr>
          <p:cNvPr id="8" name="Oval 7"/>
          <p:cNvSpPr/>
          <p:nvPr/>
        </p:nvSpPr>
        <p:spPr>
          <a:xfrm>
            <a:off x="762000" y="849868"/>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75000"/>
                </a:schemeClr>
              </a:solidFill>
            </a:endParaRPr>
          </a:p>
        </p:txBody>
      </p:sp>
      <p:sp>
        <p:nvSpPr>
          <p:cNvPr id="9" name="TextBox 8"/>
          <p:cNvSpPr txBox="1"/>
          <p:nvPr/>
        </p:nvSpPr>
        <p:spPr>
          <a:xfrm>
            <a:off x="381000" y="220414"/>
            <a:ext cx="8686800" cy="523220"/>
          </a:xfrm>
          <a:prstGeom prst="rect">
            <a:avLst/>
          </a:prstGeom>
          <a:noFill/>
        </p:spPr>
        <p:txBody>
          <a:bodyPr wrap="square" rtlCol="0">
            <a:spAutoFit/>
          </a:bodyPr>
          <a:lstStyle/>
          <a:p>
            <a:r>
              <a:rPr lang="en-US" sz="2800" dirty="0" smtClean="0">
                <a:solidFill>
                  <a:schemeClr val="accent6"/>
                </a:solidFill>
              </a:rPr>
              <a:t>Detailed Sequencing | </a:t>
            </a:r>
            <a:r>
              <a:rPr lang="en-US" sz="2800" dirty="0" smtClean="0">
                <a:solidFill>
                  <a:schemeClr val="bg1"/>
                </a:solidFill>
              </a:rPr>
              <a:t>Erection Sequence</a:t>
            </a:r>
            <a:endParaRPr lang="en-US" sz="2800" dirty="0">
              <a:solidFill>
                <a:schemeClr val="bg1"/>
              </a:solidFill>
            </a:endParaRPr>
          </a:p>
        </p:txBody>
      </p:sp>
      <p:sp>
        <p:nvSpPr>
          <p:cNvPr id="10" name="TextBox 9"/>
          <p:cNvSpPr txBox="1"/>
          <p:nvPr/>
        </p:nvSpPr>
        <p:spPr>
          <a:xfrm>
            <a:off x="1143000" y="1371600"/>
            <a:ext cx="4267200" cy="369332"/>
          </a:xfrm>
          <a:prstGeom prst="rect">
            <a:avLst/>
          </a:prstGeom>
          <a:noFill/>
        </p:spPr>
        <p:txBody>
          <a:bodyPr wrap="square" rtlCol="0">
            <a:spAutoFit/>
          </a:bodyPr>
          <a:lstStyle/>
          <a:p>
            <a:r>
              <a:rPr lang="en-US" b="1" dirty="0" smtClean="0">
                <a:solidFill>
                  <a:schemeClr val="bg1"/>
                </a:solidFill>
              </a:rPr>
              <a:t>| Prefabricated Exterior Wall Panels</a:t>
            </a:r>
            <a:endParaRPr lang="en-US" b="1" dirty="0">
              <a:solidFill>
                <a:schemeClr val="bg1"/>
              </a:solidFill>
            </a:endParaRPr>
          </a:p>
        </p:txBody>
      </p:sp>
      <p:sp>
        <p:nvSpPr>
          <p:cNvPr id="11" name="Oval 10"/>
          <p:cNvSpPr/>
          <p:nvPr/>
        </p:nvSpPr>
        <p:spPr>
          <a:xfrm>
            <a:off x="762000" y="1371600"/>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p:cNvSpPr txBox="1"/>
          <p:nvPr/>
        </p:nvSpPr>
        <p:spPr>
          <a:xfrm>
            <a:off x="1143000" y="1893332"/>
            <a:ext cx="3657600" cy="369332"/>
          </a:xfrm>
          <a:prstGeom prst="rect">
            <a:avLst/>
          </a:prstGeom>
          <a:noFill/>
        </p:spPr>
        <p:txBody>
          <a:bodyPr wrap="square" rtlCol="0">
            <a:spAutoFit/>
          </a:bodyPr>
          <a:lstStyle/>
          <a:p>
            <a:r>
              <a:rPr lang="en-US" b="1" dirty="0" smtClean="0">
                <a:solidFill>
                  <a:schemeClr val="accent6"/>
                </a:solidFill>
              </a:rPr>
              <a:t>| Detailed Sequencing</a:t>
            </a:r>
            <a:endParaRPr lang="en-US" b="1" dirty="0">
              <a:solidFill>
                <a:schemeClr val="accent6"/>
              </a:solidFill>
            </a:endParaRPr>
          </a:p>
        </p:txBody>
      </p:sp>
      <p:sp>
        <p:nvSpPr>
          <p:cNvPr id="13" name="Oval 12"/>
          <p:cNvSpPr/>
          <p:nvPr/>
        </p:nvSpPr>
        <p:spPr>
          <a:xfrm>
            <a:off x="762000" y="1893332"/>
            <a:ext cx="381000" cy="369332"/>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TextBox 13"/>
          <p:cNvSpPr txBox="1"/>
          <p:nvPr/>
        </p:nvSpPr>
        <p:spPr>
          <a:xfrm>
            <a:off x="1143000" y="2415064"/>
            <a:ext cx="3657600" cy="369332"/>
          </a:xfrm>
          <a:prstGeom prst="rect">
            <a:avLst/>
          </a:prstGeom>
          <a:noFill/>
        </p:spPr>
        <p:txBody>
          <a:bodyPr wrap="square" rtlCol="0">
            <a:spAutoFit/>
          </a:bodyPr>
          <a:lstStyle/>
          <a:p>
            <a:r>
              <a:rPr lang="en-US" b="1" dirty="0" smtClean="0">
                <a:solidFill>
                  <a:schemeClr val="bg1"/>
                </a:solidFill>
              </a:rPr>
              <a:t>| Sizing of Rigging Beam</a:t>
            </a:r>
            <a:endParaRPr lang="en-US" b="1" dirty="0">
              <a:solidFill>
                <a:schemeClr val="bg1"/>
              </a:solidFill>
            </a:endParaRPr>
          </a:p>
        </p:txBody>
      </p:sp>
      <p:sp>
        <p:nvSpPr>
          <p:cNvPr id="15" name="Oval 14"/>
          <p:cNvSpPr/>
          <p:nvPr/>
        </p:nvSpPr>
        <p:spPr>
          <a:xfrm>
            <a:off x="762000" y="2415064"/>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TextBox 15"/>
          <p:cNvSpPr txBox="1"/>
          <p:nvPr/>
        </p:nvSpPr>
        <p:spPr>
          <a:xfrm>
            <a:off x="1143000" y="2919413"/>
            <a:ext cx="4495800" cy="369332"/>
          </a:xfrm>
          <a:prstGeom prst="rect">
            <a:avLst/>
          </a:prstGeom>
          <a:noFill/>
        </p:spPr>
        <p:txBody>
          <a:bodyPr wrap="square" rtlCol="0">
            <a:spAutoFit/>
          </a:bodyPr>
          <a:lstStyle/>
          <a:p>
            <a:r>
              <a:rPr lang="en-US" b="1" dirty="0" smtClean="0">
                <a:solidFill>
                  <a:schemeClr val="bg1"/>
                </a:solidFill>
              </a:rPr>
              <a:t>| Solar Panel Installation at Roof Level</a:t>
            </a:r>
            <a:endParaRPr lang="en-US" b="1" dirty="0">
              <a:solidFill>
                <a:schemeClr val="bg1"/>
              </a:solidFill>
            </a:endParaRPr>
          </a:p>
        </p:txBody>
      </p:sp>
      <p:sp>
        <p:nvSpPr>
          <p:cNvPr id="17" name="Oval 16"/>
          <p:cNvSpPr/>
          <p:nvPr/>
        </p:nvSpPr>
        <p:spPr>
          <a:xfrm>
            <a:off x="762000" y="2919413"/>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TextBox 17"/>
          <p:cNvSpPr txBox="1"/>
          <p:nvPr/>
        </p:nvSpPr>
        <p:spPr>
          <a:xfrm>
            <a:off x="1143000" y="3440668"/>
            <a:ext cx="5867400" cy="369332"/>
          </a:xfrm>
          <a:prstGeom prst="rect">
            <a:avLst/>
          </a:prstGeom>
          <a:noFill/>
        </p:spPr>
        <p:txBody>
          <a:bodyPr wrap="square" rtlCol="0">
            <a:spAutoFit/>
          </a:bodyPr>
          <a:lstStyle/>
          <a:p>
            <a:r>
              <a:rPr lang="en-US" b="1" dirty="0" smtClean="0">
                <a:solidFill>
                  <a:schemeClr val="bg1"/>
                </a:solidFill>
              </a:rPr>
              <a:t>| Mobile Technology Integration- Tablet Computers</a:t>
            </a:r>
            <a:endParaRPr lang="en-US" b="1" dirty="0">
              <a:solidFill>
                <a:schemeClr val="bg1"/>
              </a:solidFill>
            </a:endParaRPr>
          </a:p>
        </p:txBody>
      </p:sp>
      <p:sp>
        <p:nvSpPr>
          <p:cNvPr id="19" name="Oval 18"/>
          <p:cNvSpPr/>
          <p:nvPr/>
        </p:nvSpPr>
        <p:spPr>
          <a:xfrm>
            <a:off x="762000" y="3440668"/>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TextBox 20"/>
          <p:cNvSpPr txBox="1"/>
          <p:nvPr/>
        </p:nvSpPr>
        <p:spPr>
          <a:xfrm>
            <a:off x="1143000" y="3962400"/>
            <a:ext cx="5867400" cy="369332"/>
          </a:xfrm>
          <a:prstGeom prst="rect">
            <a:avLst/>
          </a:prstGeom>
          <a:noFill/>
        </p:spPr>
        <p:txBody>
          <a:bodyPr wrap="square" rtlCol="0">
            <a:spAutoFit/>
          </a:bodyPr>
          <a:lstStyle/>
          <a:p>
            <a:r>
              <a:rPr lang="en-US" b="1" dirty="0" smtClean="0">
                <a:solidFill>
                  <a:schemeClr val="bg1"/>
                </a:solidFill>
              </a:rPr>
              <a:t>| Recommendations</a:t>
            </a:r>
            <a:endParaRPr lang="en-US" b="1" dirty="0">
              <a:solidFill>
                <a:schemeClr val="bg1"/>
              </a:solidFill>
            </a:endParaRPr>
          </a:p>
        </p:txBody>
      </p:sp>
      <p:sp>
        <p:nvSpPr>
          <p:cNvPr id="22" name="Oval 21"/>
          <p:cNvSpPr/>
          <p:nvPr/>
        </p:nvSpPr>
        <p:spPr>
          <a:xfrm>
            <a:off x="762000" y="3962400"/>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TextBox 22"/>
          <p:cNvSpPr txBox="1"/>
          <p:nvPr/>
        </p:nvSpPr>
        <p:spPr>
          <a:xfrm>
            <a:off x="1143000" y="4510564"/>
            <a:ext cx="5867400" cy="369332"/>
          </a:xfrm>
          <a:prstGeom prst="rect">
            <a:avLst/>
          </a:prstGeom>
          <a:noFill/>
        </p:spPr>
        <p:txBody>
          <a:bodyPr wrap="square" rtlCol="0">
            <a:spAutoFit/>
          </a:bodyPr>
          <a:lstStyle/>
          <a:p>
            <a:r>
              <a:rPr lang="en-US" b="1" dirty="0" smtClean="0">
                <a:solidFill>
                  <a:schemeClr val="bg1"/>
                </a:solidFill>
              </a:rPr>
              <a:t>| Concluding Remarks</a:t>
            </a:r>
            <a:endParaRPr lang="en-US" b="1" dirty="0">
              <a:solidFill>
                <a:schemeClr val="bg1"/>
              </a:solidFill>
            </a:endParaRPr>
          </a:p>
        </p:txBody>
      </p:sp>
      <p:sp>
        <p:nvSpPr>
          <p:cNvPr id="24" name="Oval 23"/>
          <p:cNvSpPr/>
          <p:nvPr/>
        </p:nvSpPr>
        <p:spPr>
          <a:xfrm>
            <a:off x="762000" y="4510564"/>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26" name="Picture 25"/>
          <p:cNvPicPr/>
          <p:nvPr/>
        </p:nvPicPr>
        <p:blipFill rotWithShape="1">
          <a:blip r:embed="rId3" cstate="print">
            <a:extLst>
              <a:ext uri="{28A0092B-C50C-407E-A947-70E740481C1C}">
                <a14:useLocalDpi xmlns:a14="http://schemas.microsoft.com/office/drawing/2010/main" val="0"/>
              </a:ext>
            </a:extLst>
          </a:blip>
          <a:srcRect b="28799"/>
          <a:stretch/>
        </p:blipFill>
        <p:spPr bwMode="auto">
          <a:xfrm>
            <a:off x="4076700" y="3993595"/>
            <a:ext cx="4514641" cy="2400896"/>
          </a:xfrm>
          <a:prstGeom prst="rect">
            <a:avLst/>
          </a:prstGeom>
          <a:ln>
            <a:noFill/>
          </a:ln>
          <a:extLst>
            <a:ext uri="{53640926-AAD7-44D8-BBD7-CCE9431645EC}">
              <a14:shadowObscured xmlns:a14="http://schemas.microsoft.com/office/drawing/2010/main"/>
            </a:ext>
          </a:extLst>
        </p:spPr>
      </p:pic>
      <p:sp>
        <p:nvSpPr>
          <p:cNvPr id="27" name="TextBox 26"/>
          <p:cNvSpPr txBox="1"/>
          <p:nvPr/>
        </p:nvSpPr>
        <p:spPr>
          <a:xfrm>
            <a:off x="9144000" y="417493"/>
            <a:ext cx="8991600" cy="954107"/>
          </a:xfrm>
          <a:prstGeom prst="rect">
            <a:avLst/>
          </a:prstGeom>
          <a:noFill/>
        </p:spPr>
        <p:txBody>
          <a:bodyPr wrap="square" rtlCol="0">
            <a:spAutoFit/>
          </a:bodyPr>
          <a:lstStyle/>
          <a:p>
            <a:pPr algn="ctr"/>
            <a:r>
              <a:rPr lang="en-US" sz="3600" b="1" dirty="0" smtClean="0">
                <a:solidFill>
                  <a:schemeClr val="bg1"/>
                </a:solidFill>
              </a:rPr>
              <a:t>Erection Sequence</a:t>
            </a:r>
          </a:p>
          <a:p>
            <a:pPr algn="ctr"/>
            <a:endParaRPr lang="en-US" sz="2000" dirty="0">
              <a:solidFill>
                <a:schemeClr val="bg1"/>
              </a:solidFill>
            </a:endParaRPr>
          </a:p>
        </p:txBody>
      </p:sp>
      <p:pic>
        <p:nvPicPr>
          <p:cNvPr id="28" name="Picture 27"/>
          <p:cNvPicPr/>
          <p:nvPr/>
        </p:nvPicPr>
        <p:blipFill>
          <a:blip r:embed="rId4"/>
          <a:stretch>
            <a:fillRect/>
          </a:stretch>
        </p:blipFill>
        <p:spPr>
          <a:xfrm>
            <a:off x="20040600" y="910268"/>
            <a:ext cx="6360727" cy="4756954"/>
          </a:xfrm>
          <a:prstGeom prst="rect">
            <a:avLst/>
          </a:prstGeom>
        </p:spPr>
      </p:pic>
      <p:pic>
        <p:nvPicPr>
          <p:cNvPr id="29" name="Picture 28"/>
          <p:cNvPicPr/>
          <p:nvPr/>
        </p:nvPicPr>
        <p:blipFill>
          <a:blip r:embed="rId5"/>
          <a:stretch>
            <a:fillRect/>
          </a:stretch>
        </p:blipFill>
        <p:spPr>
          <a:xfrm>
            <a:off x="10668000" y="1490425"/>
            <a:ext cx="5943600" cy="1798320"/>
          </a:xfrm>
          <a:prstGeom prst="rect">
            <a:avLst/>
          </a:prstGeom>
          <a:ln>
            <a:solidFill>
              <a:schemeClr val="tx1"/>
            </a:solidFill>
          </a:ln>
        </p:spPr>
      </p:pic>
      <p:pic>
        <p:nvPicPr>
          <p:cNvPr id="30" name="Picture 29"/>
          <p:cNvPicPr/>
          <p:nvPr/>
        </p:nvPicPr>
        <p:blipFill>
          <a:blip r:embed="rId6"/>
          <a:stretch>
            <a:fillRect/>
          </a:stretch>
        </p:blipFill>
        <p:spPr>
          <a:xfrm>
            <a:off x="11558587" y="4028480"/>
            <a:ext cx="4314825" cy="2114550"/>
          </a:xfrm>
          <a:prstGeom prst="rect">
            <a:avLst/>
          </a:prstGeom>
          <a:ln>
            <a:solidFill>
              <a:schemeClr val="tx1"/>
            </a:solidFill>
          </a:ln>
        </p:spPr>
      </p:pic>
      <p:sp>
        <p:nvSpPr>
          <p:cNvPr id="31" name="TextBox 30"/>
          <p:cNvSpPr txBox="1"/>
          <p:nvPr/>
        </p:nvSpPr>
        <p:spPr>
          <a:xfrm>
            <a:off x="10172699" y="3279815"/>
            <a:ext cx="7086600" cy="923330"/>
          </a:xfrm>
          <a:prstGeom prst="rect">
            <a:avLst/>
          </a:prstGeom>
          <a:noFill/>
        </p:spPr>
        <p:txBody>
          <a:bodyPr wrap="square" rtlCol="0">
            <a:spAutoFit/>
          </a:bodyPr>
          <a:lstStyle/>
          <a:p>
            <a:pPr algn="ctr"/>
            <a:r>
              <a:rPr lang="en-US" b="1" dirty="0" smtClean="0">
                <a:solidFill>
                  <a:schemeClr val="bg1"/>
                </a:solidFill>
              </a:rPr>
              <a:t>South Façade Phase A and B</a:t>
            </a:r>
          </a:p>
          <a:p>
            <a:endParaRPr lang="en-US" b="1" dirty="0">
              <a:solidFill>
                <a:schemeClr val="bg1"/>
              </a:solidFill>
            </a:endParaRPr>
          </a:p>
          <a:p>
            <a:endParaRPr lang="en-US" b="1" dirty="0">
              <a:solidFill>
                <a:schemeClr val="bg1"/>
              </a:solidFill>
            </a:endParaRPr>
          </a:p>
        </p:txBody>
      </p:sp>
      <p:sp>
        <p:nvSpPr>
          <p:cNvPr id="32" name="TextBox 31"/>
          <p:cNvSpPr txBox="1"/>
          <p:nvPr/>
        </p:nvSpPr>
        <p:spPr>
          <a:xfrm>
            <a:off x="10325099" y="6143030"/>
            <a:ext cx="7086600" cy="923330"/>
          </a:xfrm>
          <a:prstGeom prst="rect">
            <a:avLst/>
          </a:prstGeom>
          <a:noFill/>
        </p:spPr>
        <p:txBody>
          <a:bodyPr wrap="square" rtlCol="0">
            <a:spAutoFit/>
          </a:bodyPr>
          <a:lstStyle/>
          <a:p>
            <a:pPr algn="ctr"/>
            <a:r>
              <a:rPr lang="en-US" b="1" dirty="0" smtClean="0">
                <a:solidFill>
                  <a:schemeClr val="bg1"/>
                </a:solidFill>
              </a:rPr>
              <a:t>East Façade Phase C</a:t>
            </a:r>
          </a:p>
          <a:p>
            <a:endParaRPr lang="en-US" b="1" dirty="0">
              <a:solidFill>
                <a:schemeClr val="bg1"/>
              </a:solidFill>
            </a:endParaRPr>
          </a:p>
          <a:p>
            <a:endParaRPr lang="en-US" b="1" dirty="0">
              <a:solidFill>
                <a:schemeClr val="bg1"/>
              </a:solidFill>
            </a:endParaRPr>
          </a:p>
        </p:txBody>
      </p:sp>
      <p:sp>
        <p:nvSpPr>
          <p:cNvPr id="33" name="TextBox 32"/>
          <p:cNvSpPr txBox="1"/>
          <p:nvPr/>
        </p:nvSpPr>
        <p:spPr>
          <a:xfrm>
            <a:off x="18916650" y="6147817"/>
            <a:ext cx="7391400" cy="769441"/>
          </a:xfrm>
          <a:prstGeom prst="rect">
            <a:avLst/>
          </a:prstGeom>
          <a:noFill/>
        </p:spPr>
        <p:txBody>
          <a:bodyPr wrap="square" rtlCol="0">
            <a:spAutoFit/>
          </a:bodyPr>
          <a:lstStyle/>
          <a:p>
            <a:r>
              <a:rPr lang="en-US" sz="2400" b="1" dirty="0" smtClean="0">
                <a:solidFill>
                  <a:schemeClr val="bg1"/>
                </a:solidFill>
              </a:rPr>
              <a:t>Sequencing</a:t>
            </a:r>
          </a:p>
          <a:p>
            <a:endParaRPr lang="en-US" sz="2000" dirty="0">
              <a:solidFill>
                <a:schemeClr val="bg1"/>
              </a:solidFill>
            </a:endParaRPr>
          </a:p>
        </p:txBody>
      </p:sp>
    </p:spTree>
    <p:extLst>
      <p:ext uri="{BB962C8B-B14F-4D97-AF65-F5344CB8AC3E}">
        <p14:creationId xmlns:p14="http://schemas.microsoft.com/office/powerpoint/2010/main" val="17535799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9067800" y="0"/>
            <a:ext cx="76200" cy="685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18288000" y="-31531"/>
            <a:ext cx="76200" cy="685800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143000" y="849868"/>
            <a:ext cx="3657600" cy="369332"/>
          </a:xfrm>
          <a:prstGeom prst="rect">
            <a:avLst/>
          </a:prstGeom>
          <a:noFill/>
        </p:spPr>
        <p:txBody>
          <a:bodyPr wrap="square" rtlCol="0">
            <a:spAutoFit/>
          </a:bodyPr>
          <a:lstStyle/>
          <a:p>
            <a:r>
              <a:rPr lang="en-US" b="1" dirty="0" smtClean="0">
                <a:solidFill>
                  <a:schemeClr val="bg1"/>
                </a:solidFill>
              </a:rPr>
              <a:t>| Introduction</a:t>
            </a:r>
            <a:endParaRPr lang="en-US" b="1" dirty="0">
              <a:solidFill>
                <a:schemeClr val="bg1"/>
              </a:solidFill>
            </a:endParaRPr>
          </a:p>
        </p:txBody>
      </p:sp>
      <p:sp>
        <p:nvSpPr>
          <p:cNvPr id="8" name="Oval 7"/>
          <p:cNvSpPr/>
          <p:nvPr/>
        </p:nvSpPr>
        <p:spPr>
          <a:xfrm>
            <a:off x="762000" y="849868"/>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75000"/>
                </a:schemeClr>
              </a:solidFill>
            </a:endParaRPr>
          </a:p>
        </p:txBody>
      </p:sp>
      <p:sp>
        <p:nvSpPr>
          <p:cNvPr id="9" name="TextBox 8"/>
          <p:cNvSpPr txBox="1"/>
          <p:nvPr/>
        </p:nvSpPr>
        <p:spPr>
          <a:xfrm>
            <a:off x="381000" y="220414"/>
            <a:ext cx="8686800" cy="523220"/>
          </a:xfrm>
          <a:prstGeom prst="rect">
            <a:avLst/>
          </a:prstGeom>
          <a:noFill/>
        </p:spPr>
        <p:txBody>
          <a:bodyPr wrap="square" rtlCol="0">
            <a:spAutoFit/>
          </a:bodyPr>
          <a:lstStyle/>
          <a:p>
            <a:r>
              <a:rPr lang="en-US" sz="2800" dirty="0" smtClean="0">
                <a:solidFill>
                  <a:schemeClr val="accent6"/>
                </a:solidFill>
              </a:rPr>
              <a:t>Detailed Sequencing | </a:t>
            </a:r>
            <a:r>
              <a:rPr lang="en-US" sz="2800" dirty="0" smtClean="0">
                <a:solidFill>
                  <a:schemeClr val="bg1"/>
                </a:solidFill>
              </a:rPr>
              <a:t>Erection Sequence</a:t>
            </a:r>
            <a:endParaRPr lang="en-US" sz="2800" dirty="0">
              <a:solidFill>
                <a:schemeClr val="bg1"/>
              </a:solidFill>
            </a:endParaRPr>
          </a:p>
        </p:txBody>
      </p:sp>
      <p:sp>
        <p:nvSpPr>
          <p:cNvPr id="10" name="TextBox 9"/>
          <p:cNvSpPr txBox="1"/>
          <p:nvPr/>
        </p:nvSpPr>
        <p:spPr>
          <a:xfrm>
            <a:off x="1143000" y="1371600"/>
            <a:ext cx="4267200" cy="369332"/>
          </a:xfrm>
          <a:prstGeom prst="rect">
            <a:avLst/>
          </a:prstGeom>
          <a:noFill/>
        </p:spPr>
        <p:txBody>
          <a:bodyPr wrap="square" rtlCol="0">
            <a:spAutoFit/>
          </a:bodyPr>
          <a:lstStyle/>
          <a:p>
            <a:r>
              <a:rPr lang="en-US" b="1" dirty="0" smtClean="0">
                <a:solidFill>
                  <a:schemeClr val="bg1"/>
                </a:solidFill>
              </a:rPr>
              <a:t>| Prefabricated Exterior Wall Panels</a:t>
            </a:r>
            <a:endParaRPr lang="en-US" b="1" dirty="0">
              <a:solidFill>
                <a:schemeClr val="bg1"/>
              </a:solidFill>
            </a:endParaRPr>
          </a:p>
        </p:txBody>
      </p:sp>
      <p:sp>
        <p:nvSpPr>
          <p:cNvPr id="11" name="Oval 10"/>
          <p:cNvSpPr/>
          <p:nvPr/>
        </p:nvSpPr>
        <p:spPr>
          <a:xfrm>
            <a:off x="762000" y="1371600"/>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p:cNvSpPr txBox="1"/>
          <p:nvPr/>
        </p:nvSpPr>
        <p:spPr>
          <a:xfrm>
            <a:off x="1143000" y="1893332"/>
            <a:ext cx="3657600" cy="369332"/>
          </a:xfrm>
          <a:prstGeom prst="rect">
            <a:avLst/>
          </a:prstGeom>
          <a:noFill/>
        </p:spPr>
        <p:txBody>
          <a:bodyPr wrap="square" rtlCol="0">
            <a:spAutoFit/>
          </a:bodyPr>
          <a:lstStyle/>
          <a:p>
            <a:r>
              <a:rPr lang="en-US" b="1" dirty="0" smtClean="0">
                <a:solidFill>
                  <a:schemeClr val="accent6"/>
                </a:solidFill>
              </a:rPr>
              <a:t>| Detailed Sequencing</a:t>
            </a:r>
            <a:endParaRPr lang="en-US" b="1" dirty="0">
              <a:solidFill>
                <a:schemeClr val="accent6"/>
              </a:solidFill>
            </a:endParaRPr>
          </a:p>
        </p:txBody>
      </p:sp>
      <p:sp>
        <p:nvSpPr>
          <p:cNvPr id="13" name="Oval 12"/>
          <p:cNvSpPr/>
          <p:nvPr/>
        </p:nvSpPr>
        <p:spPr>
          <a:xfrm>
            <a:off x="762000" y="1893332"/>
            <a:ext cx="381000" cy="369332"/>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TextBox 13"/>
          <p:cNvSpPr txBox="1"/>
          <p:nvPr/>
        </p:nvSpPr>
        <p:spPr>
          <a:xfrm>
            <a:off x="1143000" y="2415064"/>
            <a:ext cx="3657600" cy="369332"/>
          </a:xfrm>
          <a:prstGeom prst="rect">
            <a:avLst/>
          </a:prstGeom>
          <a:noFill/>
        </p:spPr>
        <p:txBody>
          <a:bodyPr wrap="square" rtlCol="0">
            <a:spAutoFit/>
          </a:bodyPr>
          <a:lstStyle/>
          <a:p>
            <a:r>
              <a:rPr lang="en-US" b="1" dirty="0" smtClean="0">
                <a:solidFill>
                  <a:schemeClr val="bg1"/>
                </a:solidFill>
              </a:rPr>
              <a:t>| Sizing of Rigging Beam</a:t>
            </a:r>
            <a:endParaRPr lang="en-US" b="1" dirty="0">
              <a:solidFill>
                <a:schemeClr val="bg1"/>
              </a:solidFill>
            </a:endParaRPr>
          </a:p>
        </p:txBody>
      </p:sp>
      <p:sp>
        <p:nvSpPr>
          <p:cNvPr id="15" name="Oval 14"/>
          <p:cNvSpPr/>
          <p:nvPr/>
        </p:nvSpPr>
        <p:spPr>
          <a:xfrm>
            <a:off x="762000" y="2415064"/>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TextBox 15"/>
          <p:cNvSpPr txBox="1"/>
          <p:nvPr/>
        </p:nvSpPr>
        <p:spPr>
          <a:xfrm>
            <a:off x="1143000" y="2919413"/>
            <a:ext cx="4495800" cy="369332"/>
          </a:xfrm>
          <a:prstGeom prst="rect">
            <a:avLst/>
          </a:prstGeom>
          <a:noFill/>
        </p:spPr>
        <p:txBody>
          <a:bodyPr wrap="square" rtlCol="0">
            <a:spAutoFit/>
          </a:bodyPr>
          <a:lstStyle/>
          <a:p>
            <a:r>
              <a:rPr lang="en-US" b="1" dirty="0" smtClean="0">
                <a:solidFill>
                  <a:schemeClr val="bg1"/>
                </a:solidFill>
              </a:rPr>
              <a:t>| Solar Panel Installation at Roof Level</a:t>
            </a:r>
            <a:endParaRPr lang="en-US" b="1" dirty="0">
              <a:solidFill>
                <a:schemeClr val="bg1"/>
              </a:solidFill>
            </a:endParaRPr>
          </a:p>
        </p:txBody>
      </p:sp>
      <p:sp>
        <p:nvSpPr>
          <p:cNvPr id="17" name="Oval 16"/>
          <p:cNvSpPr/>
          <p:nvPr/>
        </p:nvSpPr>
        <p:spPr>
          <a:xfrm>
            <a:off x="762000" y="2919413"/>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TextBox 17"/>
          <p:cNvSpPr txBox="1"/>
          <p:nvPr/>
        </p:nvSpPr>
        <p:spPr>
          <a:xfrm>
            <a:off x="1143000" y="3440668"/>
            <a:ext cx="5867400" cy="369332"/>
          </a:xfrm>
          <a:prstGeom prst="rect">
            <a:avLst/>
          </a:prstGeom>
          <a:noFill/>
        </p:spPr>
        <p:txBody>
          <a:bodyPr wrap="square" rtlCol="0">
            <a:spAutoFit/>
          </a:bodyPr>
          <a:lstStyle/>
          <a:p>
            <a:r>
              <a:rPr lang="en-US" b="1" dirty="0" smtClean="0">
                <a:solidFill>
                  <a:schemeClr val="bg1"/>
                </a:solidFill>
              </a:rPr>
              <a:t>| Mobile Technology Integration- Tablet Computers</a:t>
            </a:r>
            <a:endParaRPr lang="en-US" b="1" dirty="0">
              <a:solidFill>
                <a:schemeClr val="bg1"/>
              </a:solidFill>
            </a:endParaRPr>
          </a:p>
        </p:txBody>
      </p:sp>
      <p:sp>
        <p:nvSpPr>
          <p:cNvPr id="19" name="Oval 18"/>
          <p:cNvSpPr/>
          <p:nvPr/>
        </p:nvSpPr>
        <p:spPr>
          <a:xfrm>
            <a:off x="762000" y="3440668"/>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TextBox 20"/>
          <p:cNvSpPr txBox="1"/>
          <p:nvPr/>
        </p:nvSpPr>
        <p:spPr>
          <a:xfrm>
            <a:off x="1143000" y="3962400"/>
            <a:ext cx="5867400" cy="369332"/>
          </a:xfrm>
          <a:prstGeom prst="rect">
            <a:avLst/>
          </a:prstGeom>
          <a:noFill/>
        </p:spPr>
        <p:txBody>
          <a:bodyPr wrap="square" rtlCol="0">
            <a:spAutoFit/>
          </a:bodyPr>
          <a:lstStyle/>
          <a:p>
            <a:r>
              <a:rPr lang="en-US" b="1" dirty="0" smtClean="0">
                <a:solidFill>
                  <a:schemeClr val="bg1"/>
                </a:solidFill>
              </a:rPr>
              <a:t>| Recommendations</a:t>
            </a:r>
            <a:endParaRPr lang="en-US" b="1" dirty="0">
              <a:solidFill>
                <a:schemeClr val="bg1"/>
              </a:solidFill>
            </a:endParaRPr>
          </a:p>
        </p:txBody>
      </p:sp>
      <p:sp>
        <p:nvSpPr>
          <p:cNvPr id="22" name="Oval 21"/>
          <p:cNvSpPr/>
          <p:nvPr/>
        </p:nvSpPr>
        <p:spPr>
          <a:xfrm>
            <a:off x="762000" y="3962400"/>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TextBox 22"/>
          <p:cNvSpPr txBox="1"/>
          <p:nvPr/>
        </p:nvSpPr>
        <p:spPr>
          <a:xfrm>
            <a:off x="1143000" y="4510564"/>
            <a:ext cx="5867400" cy="369332"/>
          </a:xfrm>
          <a:prstGeom prst="rect">
            <a:avLst/>
          </a:prstGeom>
          <a:noFill/>
        </p:spPr>
        <p:txBody>
          <a:bodyPr wrap="square" rtlCol="0">
            <a:spAutoFit/>
          </a:bodyPr>
          <a:lstStyle/>
          <a:p>
            <a:r>
              <a:rPr lang="en-US" b="1" dirty="0" smtClean="0">
                <a:solidFill>
                  <a:schemeClr val="bg1"/>
                </a:solidFill>
              </a:rPr>
              <a:t>| Concluding Remarks</a:t>
            </a:r>
            <a:endParaRPr lang="en-US" b="1" dirty="0">
              <a:solidFill>
                <a:schemeClr val="bg1"/>
              </a:solidFill>
            </a:endParaRPr>
          </a:p>
        </p:txBody>
      </p:sp>
      <p:sp>
        <p:nvSpPr>
          <p:cNvPr id="24" name="Oval 23"/>
          <p:cNvSpPr/>
          <p:nvPr/>
        </p:nvSpPr>
        <p:spPr>
          <a:xfrm>
            <a:off x="762000" y="4510564"/>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26" name="Picture 25"/>
          <p:cNvPicPr/>
          <p:nvPr/>
        </p:nvPicPr>
        <p:blipFill rotWithShape="1">
          <a:blip r:embed="rId3" cstate="print">
            <a:extLst>
              <a:ext uri="{28A0092B-C50C-407E-A947-70E740481C1C}">
                <a14:useLocalDpi xmlns:a14="http://schemas.microsoft.com/office/drawing/2010/main" val="0"/>
              </a:ext>
            </a:extLst>
          </a:blip>
          <a:srcRect b="28799"/>
          <a:stretch/>
        </p:blipFill>
        <p:spPr bwMode="auto">
          <a:xfrm>
            <a:off x="4076700" y="3993595"/>
            <a:ext cx="4514641" cy="2400896"/>
          </a:xfrm>
          <a:prstGeom prst="rect">
            <a:avLst/>
          </a:prstGeom>
          <a:ln>
            <a:noFill/>
          </a:ln>
          <a:extLst>
            <a:ext uri="{53640926-AAD7-44D8-BBD7-CCE9431645EC}">
              <a14:shadowObscured xmlns:a14="http://schemas.microsoft.com/office/drawing/2010/main"/>
            </a:ext>
          </a:extLst>
        </p:spPr>
      </p:pic>
      <p:sp>
        <p:nvSpPr>
          <p:cNvPr id="27" name="TextBox 26"/>
          <p:cNvSpPr txBox="1"/>
          <p:nvPr/>
        </p:nvSpPr>
        <p:spPr>
          <a:xfrm>
            <a:off x="9144000" y="417493"/>
            <a:ext cx="8991600" cy="954107"/>
          </a:xfrm>
          <a:prstGeom prst="rect">
            <a:avLst/>
          </a:prstGeom>
          <a:noFill/>
        </p:spPr>
        <p:txBody>
          <a:bodyPr wrap="square" rtlCol="0">
            <a:spAutoFit/>
          </a:bodyPr>
          <a:lstStyle/>
          <a:p>
            <a:pPr algn="ctr"/>
            <a:r>
              <a:rPr lang="en-US" sz="3600" b="1" dirty="0" smtClean="0">
                <a:solidFill>
                  <a:schemeClr val="bg1"/>
                </a:solidFill>
              </a:rPr>
              <a:t>Erection Sequence</a:t>
            </a:r>
          </a:p>
          <a:p>
            <a:pPr algn="ctr"/>
            <a:endParaRPr lang="en-US" sz="2000" dirty="0">
              <a:solidFill>
                <a:schemeClr val="bg1"/>
              </a:solidFill>
            </a:endParaRPr>
          </a:p>
        </p:txBody>
      </p:sp>
      <p:pic>
        <p:nvPicPr>
          <p:cNvPr id="28" name="Picture 27"/>
          <p:cNvPicPr/>
          <p:nvPr/>
        </p:nvPicPr>
        <p:blipFill>
          <a:blip r:embed="rId4"/>
          <a:stretch>
            <a:fillRect/>
          </a:stretch>
        </p:blipFill>
        <p:spPr>
          <a:xfrm>
            <a:off x="20040600" y="910268"/>
            <a:ext cx="6360727" cy="4756954"/>
          </a:xfrm>
          <a:prstGeom prst="rect">
            <a:avLst/>
          </a:prstGeom>
        </p:spPr>
      </p:pic>
      <p:sp>
        <p:nvSpPr>
          <p:cNvPr id="31" name="TextBox 30"/>
          <p:cNvSpPr txBox="1"/>
          <p:nvPr/>
        </p:nvSpPr>
        <p:spPr>
          <a:xfrm>
            <a:off x="10172699" y="3279815"/>
            <a:ext cx="7086600" cy="923330"/>
          </a:xfrm>
          <a:prstGeom prst="rect">
            <a:avLst/>
          </a:prstGeom>
          <a:noFill/>
        </p:spPr>
        <p:txBody>
          <a:bodyPr wrap="square" rtlCol="0">
            <a:spAutoFit/>
          </a:bodyPr>
          <a:lstStyle/>
          <a:p>
            <a:pPr algn="ctr"/>
            <a:r>
              <a:rPr lang="en-US" b="1" dirty="0" smtClean="0">
                <a:solidFill>
                  <a:schemeClr val="bg1"/>
                </a:solidFill>
              </a:rPr>
              <a:t>North Façade Phase D</a:t>
            </a:r>
          </a:p>
          <a:p>
            <a:endParaRPr lang="en-US" b="1" dirty="0">
              <a:solidFill>
                <a:schemeClr val="bg1"/>
              </a:solidFill>
            </a:endParaRPr>
          </a:p>
          <a:p>
            <a:endParaRPr lang="en-US" b="1" dirty="0">
              <a:solidFill>
                <a:schemeClr val="bg1"/>
              </a:solidFill>
            </a:endParaRPr>
          </a:p>
        </p:txBody>
      </p:sp>
      <p:sp>
        <p:nvSpPr>
          <p:cNvPr id="32" name="TextBox 31"/>
          <p:cNvSpPr txBox="1"/>
          <p:nvPr/>
        </p:nvSpPr>
        <p:spPr>
          <a:xfrm>
            <a:off x="10325099" y="6143030"/>
            <a:ext cx="7086600" cy="923330"/>
          </a:xfrm>
          <a:prstGeom prst="rect">
            <a:avLst/>
          </a:prstGeom>
          <a:noFill/>
        </p:spPr>
        <p:txBody>
          <a:bodyPr wrap="square" rtlCol="0">
            <a:spAutoFit/>
          </a:bodyPr>
          <a:lstStyle/>
          <a:p>
            <a:pPr algn="ctr"/>
            <a:r>
              <a:rPr lang="en-US" b="1" dirty="0" smtClean="0">
                <a:solidFill>
                  <a:schemeClr val="bg1"/>
                </a:solidFill>
              </a:rPr>
              <a:t>West Façade Phase E</a:t>
            </a:r>
          </a:p>
          <a:p>
            <a:endParaRPr lang="en-US" b="1" dirty="0">
              <a:solidFill>
                <a:schemeClr val="bg1"/>
              </a:solidFill>
            </a:endParaRPr>
          </a:p>
          <a:p>
            <a:endParaRPr lang="en-US" b="1" dirty="0">
              <a:solidFill>
                <a:schemeClr val="bg1"/>
              </a:solidFill>
            </a:endParaRPr>
          </a:p>
        </p:txBody>
      </p:sp>
      <p:sp>
        <p:nvSpPr>
          <p:cNvPr id="33" name="TextBox 32"/>
          <p:cNvSpPr txBox="1"/>
          <p:nvPr/>
        </p:nvSpPr>
        <p:spPr>
          <a:xfrm>
            <a:off x="18916650" y="6147817"/>
            <a:ext cx="7391400" cy="769441"/>
          </a:xfrm>
          <a:prstGeom prst="rect">
            <a:avLst/>
          </a:prstGeom>
          <a:noFill/>
        </p:spPr>
        <p:txBody>
          <a:bodyPr wrap="square" rtlCol="0">
            <a:spAutoFit/>
          </a:bodyPr>
          <a:lstStyle/>
          <a:p>
            <a:r>
              <a:rPr lang="en-US" sz="2400" b="1" dirty="0" smtClean="0">
                <a:solidFill>
                  <a:schemeClr val="bg1"/>
                </a:solidFill>
              </a:rPr>
              <a:t>Sequencing</a:t>
            </a:r>
          </a:p>
          <a:p>
            <a:endParaRPr lang="en-US" sz="2000" dirty="0">
              <a:solidFill>
                <a:schemeClr val="bg1"/>
              </a:solidFill>
            </a:endParaRPr>
          </a:p>
        </p:txBody>
      </p:sp>
      <p:pic>
        <p:nvPicPr>
          <p:cNvPr id="35" name="Picture 34"/>
          <p:cNvPicPr/>
          <p:nvPr/>
        </p:nvPicPr>
        <p:blipFill>
          <a:blip r:embed="rId5"/>
          <a:stretch>
            <a:fillRect/>
          </a:stretch>
        </p:blipFill>
        <p:spPr>
          <a:xfrm>
            <a:off x="10744200" y="1489234"/>
            <a:ext cx="5943600" cy="1851660"/>
          </a:xfrm>
          <a:prstGeom prst="rect">
            <a:avLst/>
          </a:prstGeom>
          <a:ln>
            <a:solidFill>
              <a:schemeClr val="tx1"/>
            </a:solidFill>
          </a:ln>
        </p:spPr>
      </p:pic>
      <p:pic>
        <p:nvPicPr>
          <p:cNvPr id="36" name="Picture 35"/>
          <p:cNvPicPr/>
          <p:nvPr/>
        </p:nvPicPr>
        <p:blipFill>
          <a:blip r:embed="rId6"/>
          <a:stretch>
            <a:fillRect/>
          </a:stretch>
        </p:blipFill>
        <p:spPr>
          <a:xfrm>
            <a:off x="11534774" y="3910233"/>
            <a:ext cx="4362450" cy="2286000"/>
          </a:xfrm>
          <a:prstGeom prst="rect">
            <a:avLst/>
          </a:prstGeom>
          <a:ln>
            <a:solidFill>
              <a:schemeClr val="tx1"/>
            </a:solidFill>
          </a:ln>
        </p:spPr>
      </p:pic>
    </p:spTree>
    <p:extLst>
      <p:ext uri="{BB962C8B-B14F-4D97-AF65-F5344CB8AC3E}">
        <p14:creationId xmlns:p14="http://schemas.microsoft.com/office/powerpoint/2010/main" val="19083097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9067800" y="0"/>
            <a:ext cx="76200" cy="685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18288000" y="-31531"/>
            <a:ext cx="76200" cy="685800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143000" y="849868"/>
            <a:ext cx="3657600" cy="369332"/>
          </a:xfrm>
          <a:prstGeom prst="rect">
            <a:avLst/>
          </a:prstGeom>
          <a:noFill/>
        </p:spPr>
        <p:txBody>
          <a:bodyPr wrap="square" rtlCol="0">
            <a:spAutoFit/>
          </a:bodyPr>
          <a:lstStyle/>
          <a:p>
            <a:r>
              <a:rPr lang="en-US" b="1" dirty="0" smtClean="0">
                <a:solidFill>
                  <a:schemeClr val="bg1"/>
                </a:solidFill>
              </a:rPr>
              <a:t>| Introduction</a:t>
            </a:r>
            <a:endParaRPr lang="en-US" b="1" dirty="0">
              <a:solidFill>
                <a:schemeClr val="bg1"/>
              </a:solidFill>
            </a:endParaRPr>
          </a:p>
        </p:txBody>
      </p:sp>
      <p:sp>
        <p:nvSpPr>
          <p:cNvPr id="8" name="Oval 7"/>
          <p:cNvSpPr/>
          <p:nvPr/>
        </p:nvSpPr>
        <p:spPr>
          <a:xfrm>
            <a:off x="762000" y="849868"/>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75000"/>
                </a:schemeClr>
              </a:solidFill>
            </a:endParaRPr>
          </a:p>
        </p:txBody>
      </p:sp>
      <p:sp>
        <p:nvSpPr>
          <p:cNvPr id="9" name="TextBox 8"/>
          <p:cNvSpPr txBox="1"/>
          <p:nvPr/>
        </p:nvSpPr>
        <p:spPr>
          <a:xfrm>
            <a:off x="381000" y="220414"/>
            <a:ext cx="8686800" cy="523220"/>
          </a:xfrm>
          <a:prstGeom prst="rect">
            <a:avLst/>
          </a:prstGeom>
          <a:noFill/>
        </p:spPr>
        <p:txBody>
          <a:bodyPr wrap="square" rtlCol="0">
            <a:spAutoFit/>
          </a:bodyPr>
          <a:lstStyle/>
          <a:p>
            <a:r>
              <a:rPr lang="en-US" sz="2800" dirty="0" smtClean="0">
                <a:solidFill>
                  <a:schemeClr val="accent6"/>
                </a:solidFill>
              </a:rPr>
              <a:t>Detailed Sequencing | </a:t>
            </a:r>
            <a:r>
              <a:rPr lang="en-US" sz="2800" dirty="0" smtClean="0">
                <a:solidFill>
                  <a:schemeClr val="bg1"/>
                </a:solidFill>
              </a:rPr>
              <a:t>Benefits and Outcomes</a:t>
            </a:r>
            <a:endParaRPr lang="en-US" sz="2800" dirty="0">
              <a:solidFill>
                <a:schemeClr val="bg1"/>
              </a:solidFill>
            </a:endParaRPr>
          </a:p>
        </p:txBody>
      </p:sp>
      <p:sp>
        <p:nvSpPr>
          <p:cNvPr id="10" name="TextBox 9"/>
          <p:cNvSpPr txBox="1"/>
          <p:nvPr/>
        </p:nvSpPr>
        <p:spPr>
          <a:xfrm>
            <a:off x="1143000" y="1371600"/>
            <a:ext cx="4267200" cy="369332"/>
          </a:xfrm>
          <a:prstGeom prst="rect">
            <a:avLst/>
          </a:prstGeom>
          <a:noFill/>
        </p:spPr>
        <p:txBody>
          <a:bodyPr wrap="square" rtlCol="0">
            <a:spAutoFit/>
          </a:bodyPr>
          <a:lstStyle/>
          <a:p>
            <a:r>
              <a:rPr lang="en-US" b="1" dirty="0" smtClean="0">
                <a:solidFill>
                  <a:schemeClr val="bg1"/>
                </a:solidFill>
              </a:rPr>
              <a:t>| Prefabricated Exterior Wall Panels</a:t>
            </a:r>
            <a:endParaRPr lang="en-US" b="1" dirty="0">
              <a:solidFill>
                <a:schemeClr val="bg1"/>
              </a:solidFill>
            </a:endParaRPr>
          </a:p>
        </p:txBody>
      </p:sp>
      <p:sp>
        <p:nvSpPr>
          <p:cNvPr id="11" name="Oval 10"/>
          <p:cNvSpPr/>
          <p:nvPr/>
        </p:nvSpPr>
        <p:spPr>
          <a:xfrm>
            <a:off x="762000" y="1371600"/>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p:cNvSpPr txBox="1"/>
          <p:nvPr/>
        </p:nvSpPr>
        <p:spPr>
          <a:xfrm>
            <a:off x="1143000" y="1893332"/>
            <a:ext cx="3657600" cy="369332"/>
          </a:xfrm>
          <a:prstGeom prst="rect">
            <a:avLst/>
          </a:prstGeom>
          <a:noFill/>
        </p:spPr>
        <p:txBody>
          <a:bodyPr wrap="square" rtlCol="0">
            <a:spAutoFit/>
          </a:bodyPr>
          <a:lstStyle/>
          <a:p>
            <a:r>
              <a:rPr lang="en-US" b="1" dirty="0" smtClean="0">
                <a:solidFill>
                  <a:schemeClr val="accent6"/>
                </a:solidFill>
              </a:rPr>
              <a:t>| Detailed Sequencing</a:t>
            </a:r>
            <a:endParaRPr lang="en-US" b="1" dirty="0">
              <a:solidFill>
                <a:schemeClr val="accent6"/>
              </a:solidFill>
            </a:endParaRPr>
          </a:p>
        </p:txBody>
      </p:sp>
      <p:sp>
        <p:nvSpPr>
          <p:cNvPr id="13" name="Oval 12"/>
          <p:cNvSpPr/>
          <p:nvPr/>
        </p:nvSpPr>
        <p:spPr>
          <a:xfrm>
            <a:off x="762000" y="1893332"/>
            <a:ext cx="381000" cy="369332"/>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TextBox 13"/>
          <p:cNvSpPr txBox="1"/>
          <p:nvPr/>
        </p:nvSpPr>
        <p:spPr>
          <a:xfrm>
            <a:off x="1143000" y="2415064"/>
            <a:ext cx="3657600" cy="369332"/>
          </a:xfrm>
          <a:prstGeom prst="rect">
            <a:avLst/>
          </a:prstGeom>
          <a:noFill/>
        </p:spPr>
        <p:txBody>
          <a:bodyPr wrap="square" rtlCol="0">
            <a:spAutoFit/>
          </a:bodyPr>
          <a:lstStyle/>
          <a:p>
            <a:r>
              <a:rPr lang="en-US" b="1" dirty="0" smtClean="0">
                <a:solidFill>
                  <a:schemeClr val="bg1"/>
                </a:solidFill>
              </a:rPr>
              <a:t>| Sizing of Rigging Beam</a:t>
            </a:r>
            <a:endParaRPr lang="en-US" b="1" dirty="0">
              <a:solidFill>
                <a:schemeClr val="bg1"/>
              </a:solidFill>
            </a:endParaRPr>
          </a:p>
        </p:txBody>
      </p:sp>
      <p:sp>
        <p:nvSpPr>
          <p:cNvPr id="15" name="Oval 14"/>
          <p:cNvSpPr/>
          <p:nvPr/>
        </p:nvSpPr>
        <p:spPr>
          <a:xfrm>
            <a:off x="762000" y="2415064"/>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TextBox 15"/>
          <p:cNvSpPr txBox="1"/>
          <p:nvPr/>
        </p:nvSpPr>
        <p:spPr>
          <a:xfrm>
            <a:off x="1143000" y="2919413"/>
            <a:ext cx="4495800" cy="369332"/>
          </a:xfrm>
          <a:prstGeom prst="rect">
            <a:avLst/>
          </a:prstGeom>
          <a:noFill/>
        </p:spPr>
        <p:txBody>
          <a:bodyPr wrap="square" rtlCol="0">
            <a:spAutoFit/>
          </a:bodyPr>
          <a:lstStyle/>
          <a:p>
            <a:r>
              <a:rPr lang="en-US" b="1" dirty="0" smtClean="0">
                <a:solidFill>
                  <a:schemeClr val="bg1"/>
                </a:solidFill>
              </a:rPr>
              <a:t>| Solar Panel Installation at Roof Level</a:t>
            </a:r>
            <a:endParaRPr lang="en-US" b="1" dirty="0">
              <a:solidFill>
                <a:schemeClr val="bg1"/>
              </a:solidFill>
            </a:endParaRPr>
          </a:p>
        </p:txBody>
      </p:sp>
      <p:sp>
        <p:nvSpPr>
          <p:cNvPr id="17" name="Oval 16"/>
          <p:cNvSpPr/>
          <p:nvPr/>
        </p:nvSpPr>
        <p:spPr>
          <a:xfrm>
            <a:off x="762000" y="2919413"/>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TextBox 17"/>
          <p:cNvSpPr txBox="1"/>
          <p:nvPr/>
        </p:nvSpPr>
        <p:spPr>
          <a:xfrm>
            <a:off x="1143000" y="3440668"/>
            <a:ext cx="5867400" cy="369332"/>
          </a:xfrm>
          <a:prstGeom prst="rect">
            <a:avLst/>
          </a:prstGeom>
          <a:noFill/>
        </p:spPr>
        <p:txBody>
          <a:bodyPr wrap="square" rtlCol="0">
            <a:spAutoFit/>
          </a:bodyPr>
          <a:lstStyle/>
          <a:p>
            <a:r>
              <a:rPr lang="en-US" b="1" dirty="0" smtClean="0">
                <a:solidFill>
                  <a:schemeClr val="bg1"/>
                </a:solidFill>
              </a:rPr>
              <a:t>| Mobile Technology Integration- Tablet Computers</a:t>
            </a:r>
            <a:endParaRPr lang="en-US" b="1" dirty="0">
              <a:solidFill>
                <a:schemeClr val="bg1"/>
              </a:solidFill>
            </a:endParaRPr>
          </a:p>
        </p:txBody>
      </p:sp>
      <p:sp>
        <p:nvSpPr>
          <p:cNvPr id="19" name="Oval 18"/>
          <p:cNvSpPr/>
          <p:nvPr/>
        </p:nvSpPr>
        <p:spPr>
          <a:xfrm>
            <a:off x="762000" y="3440668"/>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TextBox 20"/>
          <p:cNvSpPr txBox="1"/>
          <p:nvPr/>
        </p:nvSpPr>
        <p:spPr>
          <a:xfrm>
            <a:off x="1143000" y="3962400"/>
            <a:ext cx="5867400" cy="369332"/>
          </a:xfrm>
          <a:prstGeom prst="rect">
            <a:avLst/>
          </a:prstGeom>
          <a:noFill/>
        </p:spPr>
        <p:txBody>
          <a:bodyPr wrap="square" rtlCol="0">
            <a:spAutoFit/>
          </a:bodyPr>
          <a:lstStyle/>
          <a:p>
            <a:r>
              <a:rPr lang="en-US" b="1" dirty="0" smtClean="0">
                <a:solidFill>
                  <a:schemeClr val="bg1"/>
                </a:solidFill>
              </a:rPr>
              <a:t>| Recommendations</a:t>
            </a:r>
            <a:endParaRPr lang="en-US" b="1" dirty="0">
              <a:solidFill>
                <a:schemeClr val="bg1"/>
              </a:solidFill>
            </a:endParaRPr>
          </a:p>
        </p:txBody>
      </p:sp>
      <p:sp>
        <p:nvSpPr>
          <p:cNvPr id="22" name="Oval 21"/>
          <p:cNvSpPr/>
          <p:nvPr/>
        </p:nvSpPr>
        <p:spPr>
          <a:xfrm>
            <a:off x="762000" y="3962400"/>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TextBox 22"/>
          <p:cNvSpPr txBox="1"/>
          <p:nvPr/>
        </p:nvSpPr>
        <p:spPr>
          <a:xfrm>
            <a:off x="1143000" y="4510564"/>
            <a:ext cx="5867400" cy="369332"/>
          </a:xfrm>
          <a:prstGeom prst="rect">
            <a:avLst/>
          </a:prstGeom>
          <a:noFill/>
        </p:spPr>
        <p:txBody>
          <a:bodyPr wrap="square" rtlCol="0">
            <a:spAutoFit/>
          </a:bodyPr>
          <a:lstStyle/>
          <a:p>
            <a:r>
              <a:rPr lang="en-US" b="1" dirty="0" smtClean="0">
                <a:solidFill>
                  <a:schemeClr val="bg1"/>
                </a:solidFill>
              </a:rPr>
              <a:t>| Concluding Remarks</a:t>
            </a:r>
            <a:endParaRPr lang="en-US" b="1" dirty="0">
              <a:solidFill>
                <a:schemeClr val="bg1"/>
              </a:solidFill>
            </a:endParaRPr>
          </a:p>
        </p:txBody>
      </p:sp>
      <p:sp>
        <p:nvSpPr>
          <p:cNvPr id="24" name="Oval 23"/>
          <p:cNvSpPr/>
          <p:nvPr/>
        </p:nvSpPr>
        <p:spPr>
          <a:xfrm>
            <a:off x="762000" y="4510564"/>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26" name="Picture 25"/>
          <p:cNvPicPr/>
          <p:nvPr/>
        </p:nvPicPr>
        <p:blipFill rotWithShape="1">
          <a:blip r:embed="rId3" cstate="print">
            <a:extLst>
              <a:ext uri="{28A0092B-C50C-407E-A947-70E740481C1C}">
                <a14:useLocalDpi xmlns:a14="http://schemas.microsoft.com/office/drawing/2010/main" val="0"/>
              </a:ext>
            </a:extLst>
          </a:blip>
          <a:srcRect b="28799"/>
          <a:stretch/>
        </p:blipFill>
        <p:spPr bwMode="auto">
          <a:xfrm>
            <a:off x="4076700" y="3993595"/>
            <a:ext cx="4514641" cy="2400896"/>
          </a:xfrm>
          <a:prstGeom prst="rect">
            <a:avLst/>
          </a:prstGeom>
          <a:ln>
            <a:noFill/>
          </a:ln>
          <a:extLst>
            <a:ext uri="{53640926-AAD7-44D8-BBD7-CCE9431645EC}">
              <a14:shadowObscured xmlns:a14="http://schemas.microsoft.com/office/drawing/2010/main"/>
            </a:ext>
          </a:extLst>
        </p:spPr>
      </p:pic>
      <p:sp>
        <p:nvSpPr>
          <p:cNvPr id="27" name="TextBox 26"/>
          <p:cNvSpPr txBox="1"/>
          <p:nvPr/>
        </p:nvSpPr>
        <p:spPr>
          <a:xfrm>
            <a:off x="9144000" y="417493"/>
            <a:ext cx="8991600" cy="954107"/>
          </a:xfrm>
          <a:prstGeom prst="rect">
            <a:avLst/>
          </a:prstGeom>
          <a:noFill/>
        </p:spPr>
        <p:txBody>
          <a:bodyPr wrap="square" rtlCol="0">
            <a:spAutoFit/>
          </a:bodyPr>
          <a:lstStyle/>
          <a:p>
            <a:pPr algn="ctr"/>
            <a:r>
              <a:rPr lang="en-US" sz="3600" b="1" dirty="0" smtClean="0">
                <a:solidFill>
                  <a:schemeClr val="bg1"/>
                </a:solidFill>
              </a:rPr>
              <a:t>Benefits and Outcomes</a:t>
            </a:r>
          </a:p>
          <a:p>
            <a:pPr algn="ctr"/>
            <a:endParaRPr lang="en-US" sz="2000" dirty="0">
              <a:solidFill>
                <a:schemeClr val="bg1"/>
              </a:solidFill>
            </a:endParaRPr>
          </a:p>
        </p:txBody>
      </p:sp>
      <p:sp>
        <p:nvSpPr>
          <p:cNvPr id="28" name="TextBox 27"/>
          <p:cNvSpPr txBox="1"/>
          <p:nvPr/>
        </p:nvSpPr>
        <p:spPr>
          <a:xfrm>
            <a:off x="9982200" y="1834754"/>
            <a:ext cx="7886700" cy="3416320"/>
          </a:xfrm>
          <a:prstGeom prst="rect">
            <a:avLst/>
          </a:prstGeom>
          <a:noFill/>
        </p:spPr>
        <p:txBody>
          <a:bodyPr wrap="square" rtlCol="0">
            <a:spAutoFit/>
          </a:bodyPr>
          <a:lstStyle/>
          <a:p>
            <a:pPr marL="285750" indent="-285750">
              <a:buFont typeface="Arial" pitchFamily="34" charset="0"/>
              <a:buChar char="•"/>
            </a:pPr>
            <a:r>
              <a:rPr lang="en-US" b="1" dirty="0" smtClean="0">
                <a:solidFill>
                  <a:schemeClr val="bg1"/>
                </a:solidFill>
              </a:rPr>
              <a:t>Thorough planning</a:t>
            </a:r>
          </a:p>
          <a:p>
            <a:pPr marL="285750" indent="-285750">
              <a:buFont typeface="Arial" pitchFamily="34" charset="0"/>
              <a:buChar char="•"/>
            </a:pPr>
            <a:endParaRPr lang="en-US" b="1" dirty="0" smtClean="0">
              <a:solidFill>
                <a:schemeClr val="bg1"/>
              </a:solidFill>
            </a:endParaRPr>
          </a:p>
          <a:p>
            <a:pPr marL="285750" indent="-285750">
              <a:buFont typeface="Arial" pitchFamily="34" charset="0"/>
              <a:buChar char="•"/>
            </a:pPr>
            <a:r>
              <a:rPr lang="en-US" b="1" dirty="0" smtClean="0">
                <a:solidFill>
                  <a:schemeClr val="bg1"/>
                </a:solidFill>
              </a:rPr>
              <a:t>Accurate material, schedule, and cost estimate</a:t>
            </a:r>
          </a:p>
          <a:p>
            <a:pPr marL="285750" indent="-285750">
              <a:buFont typeface="Arial" pitchFamily="34" charset="0"/>
              <a:buChar char="•"/>
            </a:pPr>
            <a:endParaRPr lang="en-US" b="1" dirty="0">
              <a:solidFill>
                <a:schemeClr val="bg1"/>
              </a:solidFill>
            </a:endParaRPr>
          </a:p>
          <a:p>
            <a:pPr marL="285750" indent="-285750">
              <a:buFont typeface="Arial" pitchFamily="34" charset="0"/>
              <a:buChar char="•"/>
            </a:pPr>
            <a:r>
              <a:rPr lang="en-US" b="1" dirty="0" smtClean="0">
                <a:solidFill>
                  <a:schemeClr val="bg1"/>
                </a:solidFill>
              </a:rPr>
              <a:t>Provides training and management tool</a:t>
            </a:r>
          </a:p>
          <a:p>
            <a:pPr marL="285750" indent="-285750">
              <a:buFont typeface="Arial" pitchFamily="34" charset="0"/>
              <a:buChar char="•"/>
            </a:pPr>
            <a:endParaRPr lang="en-US" b="1" dirty="0">
              <a:solidFill>
                <a:schemeClr val="bg1"/>
              </a:solidFill>
            </a:endParaRPr>
          </a:p>
          <a:p>
            <a:pPr marL="285750" indent="-285750">
              <a:buFont typeface="Arial" pitchFamily="34" charset="0"/>
              <a:buChar char="•"/>
            </a:pPr>
            <a:r>
              <a:rPr lang="en-US" b="1" dirty="0" smtClean="0">
                <a:solidFill>
                  <a:schemeClr val="bg1"/>
                </a:solidFill>
              </a:rPr>
              <a:t>Increased efficiency </a:t>
            </a:r>
          </a:p>
          <a:p>
            <a:pPr marL="285750" indent="-285750">
              <a:buFont typeface="Arial" pitchFamily="34" charset="0"/>
              <a:buChar char="•"/>
            </a:pPr>
            <a:endParaRPr lang="en-US" b="1" dirty="0">
              <a:solidFill>
                <a:schemeClr val="bg1"/>
              </a:solidFill>
            </a:endParaRPr>
          </a:p>
          <a:p>
            <a:pPr marL="285750" indent="-285750">
              <a:buFont typeface="Arial" pitchFamily="34" charset="0"/>
              <a:buChar char="•"/>
            </a:pPr>
            <a:r>
              <a:rPr lang="en-US" b="1" dirty="0" smtClean="0">
                <a:solidFill>
                  <a:schemeClr val="bg1"/>
                </a:solidFill>
              </a:rPr>
              <a:t>Increased safety</a:t>
            </a:r>
          </a:p>
          <a:p>
            <a:pPr marL="285750" indent="-285750">
              <a:buFont typeface="Arial" pitchFamily="34" charset="0"/>
              <a:buChar char="•"/>
            </a:pPr>
            <a:endParaRPr lang="en-US" b="1" dirty="0" smtClean="0">
              <a:solidFill>
                <a:schemeClr val="bg1"/>
              </a:solidFill>
            </a:endParaRPr>
          </a:p>
          <a:p>
            <a:pPr marL="285750" indent="-285750">
              <a:buFont typeface="Arial" pitchFamily="34" charset="0"/>
              <a:buChar char="•"/>
            </a:pPr>
            <a:r>
              <a:rPr lang="en-US" b="1" dirty="0" smtClean="0">
                <a:solidFill>
                  <a:schemeClr val="bg1"/>
                </a:solidFill>
              </a:rPr>
              <a:t>Protection against crane sitting on site stagnantly</a:t>
            </a:r>
            <a:endParaRPr lang="en-US" b="1" dirty="0">
              <a:solidFill>
                <a:schemeClr val="bg1"/>
              </a:solidFill>
            </a:endParaRPr>
          </a:p>
          <a:p>
            <a:endParaRPr lang="en-US" b="1" dirty="0">
              <a:solidFill>
                <a:schemeClr val="bg1"/>
              </a:solidFill>
            </a:endParaRPr>
          </a:p>
        </p:txBody>
      </p:sp>
    </p:spTree>
    <p:extLst>
      <p:ext uri="{BB962C8B-B14F-4D97-AF65-F5344CB8AC3E}">
        <p14:creationId xmlns:p14="http://schemas.microsoft.com/office/powerpoint/2010/main" val="16137289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9067800" y="0"/>
            <a:ext cx="76200" cy="685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18288000" y="-31531"/>
            <a:ext cx="76200" cy="685800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143000" y="849868"/>
            <a:ext cx="3657600" cy="369332"/>
          </a:xfrm>
          <a:prstGeom prst="rect">
            <a:avLst/>
          </a:prstGeom>
          <a:noFill/>
        </p:spPr>
        <p:txBody>
          <a:bodyPr wrap="square" rtlCol="0">
            <a:spAutoFit/>
          </a:bodyPr>
          <a:lstStyle/>
          <a:p>
            <a:r>
              <a:rPr lang="en-US" b="1" dirty="0" smtClean="0">
                <a:solidFill>
                  <a:schemeClr val="bg1"/>
                </a:solidFill>
              </a:rPr>
              <a:t>| Introduction</a:t>
            </a:r>
            <a:endParaRPr lang="en-US" b="1" dirty="0">
              <a:solidFill>
                <a:schemeClr val="bg1"/>
              </a:solidFill>
            </a:endParaRPr>
          </a:p>
        </p:txBody>
      </p:sp>
      <p:sp>
        <p:nvSpPr>
          <p:cNvPr id="8" name="Oval 7"/>
          <p:cNvSpPr/>
          <p:nvPr/>
        </p:nvSpPr>
        <p:spPr>
          <a:xfrm>
            <a:off x="762000" y="849868"/>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75000"/>
                </a:schemeClr>
              </a:solidFill>
            </a:endParaRPr>
          </a:p>
        </p:txBody>
      </p:sp>
      <p:sp>
        <p:nvSpPr>
          <p:cNvPr id="9" name="TextBox 8"/>
          <p:cNvSpPr txBox="1"/>
          <p:nvPr/>
        </p:nvSpPr>
        <p:spPr>
          <a:xfrm>
            <a:off x="381000" y="220414"/>
            <a:ext cx="8686800" cy="523220"/>
          </a:xfrm>
          <a:prstGeom prst="rect">
            <a:avLst/>
          </a:prstGeom>
          <a:noFill/>
        </p:spPr>
        <p:txBody>
          <a:bodyPr wrap="square" rtlCol="0">
            <a:spAutoFit/>
          </a:bodyPr>
          <a:lstStyle/>
          <a:p>
            <a:r>
              <a:rPr lang="en-US" sz="2800" dirty="0" smtClean="0">
                <a:solidFill>
                  <a:schemeClr val="accent6"/>
                </a:solidFill>
              </a:rPr>
              <a:t>Sizing of Rigging Beam | </a:t>
            </a:r>
            <a:r>
              <a:rPr lang="en-US" sz="2800" dirty="0" smtClean="0">
                <a:solidFill>
                  <a:schemeClr val="bg1"/>
                </a:solidFill>
              </a:rPr>
              <a:t>Overview</a:t>
            </a:r>
            <a:endParaRPr lang="en-US" sz="2800" dirty="0">
              <a:solidFill>
                <a:schemeClr val="bg1"/>
              </a:solidFill>
            </a:endParaRPr>
          </a:p>
        </p:txBody>
      </p:sp>
      <p:sp>
        <p:nvSpPr>
          <p:cNvPr id="10" name="TextBox 9"/>
          <p:cNvSpPr txBox="1"/>
          <p:nvPr/>
        </p:nvSpPr>
        <p:spPr>
          <a:xfrm>
            <a:off x="1143000" y="1371600"/>
            <a:ext cx="4267200" cy="369332"/>
          </a:xfrm>
          <a:prstGeom prst="rect">
            <a:avLst/>
          </a:prstGeom>
          <a:noFill/>
        </p:spPr>
        <p:txBody>
          <a:bodyPr wrap="square" rtlCol="0">
            <a:spAutoFit/>
          </a:bodyPr>
          <a:lstStyle/>
          <a:p>
            <a:r>
              <a:rPr lang="en-US" b="1" dirty="0" smtClean="0">
                <a:solidFill>
                  <a:schemeClr val="bg1"/>
                </a:solidFill>
              </a:rPr>
              <a:t>| Prefabricated Exterior Wall Panels</a:t>
            </a:r>
            <a:endParaRPr lang="en-US" b="1" dirty="0">
              <a:solidFill>
                <a:schemeClr val="bg1"/>
              </a:solidFill>
            </a:endParaRPr>
          </a:p>
        </p:txBody>
      </p:sp>
      <p:sp>
        <p:nvSpPr>
          <p:cNvPr id="11" name="Oval 10"/>
          <p:cNvSpPr/>
          <p:nvPr/>
        </p:nvSpPr>
        <p:spPr>
          <a:xfrm>
            <a:off x="762000" y="1371600"/>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p:cNvSpPr txBox="1"/>
          <p:nvPr/>
        </p:nvSpPr>
        <p:spPr>
          <a:xfrm>
            <a:off x="1143000" y="1893332"/>
            <a:ext cx="3657600" cy="369332"/>
          </a:xfrm>
          <a:prstGeom prst="rect">
            <a:avLst/>
          </a:prstGeom>
          <a:noFill/>
        </p:spPr>
        <p:txBody>
          <a:bodyPr wrap="square" rtlCol="0">
            <a:spAutoFit/>
          </a:bodyPr>
          <a:lstStyle/>
          <a:p>
            <a:r>
              <a:rPr lang="en-US" b="1" dirty="0" smtClean="0">
                <a:solidFill>
                  <a:schemeClr val="bg1"/>
                </a:solidFill>
              </a:rPr>
              <a:t>|</a:t>
            </a:r>
            <a:r>
              <a:rPr lang="en-US" b="1" dirty="0" smtClean="0">
                <a:solidFill>
                  <a:schemeClr val="accent6"/>
                </a:solidFill>
              </a:rPr>
              <a:t> </a:t>
            </a:r>
            <a:r>
              <a:rPr lang="en-US" b="1" dirty="0" smtClean="0">
                <a:solidFill>
                  <a:schemeClr val="bg1"/>
                </a:solidFill>
              </a:rPr>
              <a:t>Detailed Sequencing</a:t>
            </a:r>
            <a:endParaRPr lang="en-US" b="1" dirty="0">
              <a:solidFill>
                <a:schemeClr val="bg1"/>
              </a:solidFill>
            </a:endParaRPr>
          </a:p>
        </p:txBody>
      </p:sp>
      <p:sp>
        <p:nvSpPr>
          <p:cNvPr id="13" name="Oval 12"/>
          <p:cNvSpPr/>
          <p:nvPr/>
        </p:nvSpPr>
        <p:spPr>
          <a:xfrm>
            <a:off x="762000" y="1893332"/>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TextBox 13"/>
          <p:cNvSpPr txBox="1"/>
          <p:nvPr/>
        </p:nvSpPr>
        <p:spPr>
          <a:xfrm>
            <a:off x="1143000" y="2415064"/>
            <a:ext cx="3657600" cy="369332"/>
          </a:xfrm>
          <a:prstGeom prst="rect">
            <a:avLst/>
          </a:prstGeom>
          <a:noFill/>
        </p:spPr>
        <p:txBody>
          <a:bodyPr wrap="square" rtlCol="0">
            <a:spAutoFit/>
          </a:bodyPr>
          <a:lstStyle/>
          <a:p>
            <a:r>
              <a:rPr lang="en-US" b="1" dirty="0" smtClean="0">
                <a:solidFill>
                  <a:schemeClr val="accent6"/>
                </a:solidFill>
              </a:rPr>
              <a:t>| Sizing of Rigging Beam</a:t>
            </a:r>
            <a:endParaRPr lang="en-US" b="1" dirty="0">
              <a:solidFill>
                <a:schemeClr val="accent6"/>
              </a:solidFill>
            </a:endParaRPr>
          </a:p>
        </p:txBody>
      </p:sp>
      <p:sp>
        <p:nvSpPr>
          <p:cNvPr id="15" name="Oval 14"/>
          <p:cNvSpPr/>
          <p:nvPr/>
        </p:nvSpPr>
        <p:spPr>
          <a:xfrm>
            <a:off x="762000" y="2415064"/>
            <a:ext cx="381000" cy="369332"/>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TextBox 15"/>
          <p:cNvSpPr txBox="1"/>
          <p:nvPr/>
        </p:nvSpPr>
        <p:spPr>
          <a:xfrm>
            <a:off x="1143000" y="2919413"/>
            <a:ext cx="4495800" cy="369332"/>
          </a:xfrm>
          <a:prstGeom prst="rect">
            <a:avLst/>
          </a:prstGeom>
          <a:noFill/>
        </p:spPr>
        <p:txBody>
          <a:bodyPr wrap="square" rtlCol="0">
            <a:spAutoFit/>
          </a:bodyPr>
          <a:lstStyle/>
          <a:p>
            <a:r>
              <a:rPr lang="en-US" b="1" dirty="0" smtClean="0">
                <a:solidFill>
                  <a:schemeClr val="bg1"/>
                </a:solidFill>
              </a:rPr>
              <a:t>| Solar Panel Installation at Roof Level</a:t>
            </a:r>
            <a:endParaRPr lang="en-US" b="1" dirty="0">
              <a:solidFill>
                <a:schemeClr val="bg1"/>
              </a:solidFill>
            </a:endParaRPr>
          </a:p>
        </p:txBody>
      </p:sp>
      <p:sp>
        <p:nvSpPr>
          <p:cNvPr id="17" name="Oval 16"/>
          <p:cNvSpPr/>
          <p:nvPr/>
        </p:nvSpPr>
        <p:spPr>
          <a:xfrm>
            <a:off x="762000" y="2919413"/>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TextBox 17"/>
          <p:cNvSpPr txBox="1"/>
          <p:nvPr/>
        </p:nvSpPr>
        <p:spPr>
          <a:xfrm>
            <a:off x="1143000" y="3440668"/>
            <a:ext cx="5867400" cy="369332"/>
          </a:xfrm>
          <a:prstGeom prst="rect">
            <a:avLst/>
          </a:prstGeom>
          <a:noFill/>
        </p:spPr>
        <p:txBody>
          <a:bodyPr wrap="square" rtlCol="0">
            <a:spAutoFit/>
          </a:bodyPr>
          <a:lstStyle/>
          <a:p>
            <a:r>
              <a:rPr lang="en-US" b="1" dirty="0" smtClean="0">
                <a:solidFill>
                  <a:schemeClr val="bg1"/>
                </a:solidFill>
              </a:rPr>
              <a:t>| Mobile Technology Integration- Tablet Computers</a:t>
            </a:r>
            <a:endParaRPr lang="en-US" b="1" dirty="0">
              <a:solidFill>
                <a:schemeClr val="bg1"/>
              </a:solidFill>
            </a:endParaRPr>
          </a:p>
        </p:txBody>
      </p:sp>
      <p:sp>
        <p:nvSpPr>
          <p:cNvPr id="19" name="Oval 18"/>
          <p:cNvSpPr/>
          <p:nvPr/>
        </p:nvSpPr>
        <p:spPr>
          <a:xfrm>
            <a:off x="762000" y="3440668"/>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TextBox 20"/>
          <p:cNvSpPr txBox="1"/>
          <p:nvPr/>
        </p:nvSpPr>
        <p:spPr>
          <a:xfrm>
            <a:off x="1143000" y="3962400"/>
            <a:ext cx="5867400" cy="369332"/>
          </a:xfrm>
          <a:prstGeom prst="rect">
            <a:avLst/>
          </a:prstGeom>
          <a:noFill/>
        </p:spPr>
        <p:txBody>
          <a:bodyPr wrap="square" rtlCol="0">
            <a:spAutoFit/>
          </a:bodyPr>
          <a:lstStyle/>
          <a:p>
            <a:r>
              <a:rPr lang="en-US" b="1" dirty="0" smtClean="0">
                <a:solidFill>
                  <a:schemeClr val="bg1"/>
                </a:solidFill>
              </a:rPr>
              <a:t>| Recommendations</a:t>
            </a:r>
            <a:endParaRPr lang="en-US" b="1" dirty="0">
              <a:solidFill>
                <a:schemeClr val="bg1"/>
              </a:solidFill>
            </a:endParaRPr>
          </a:p>
        </p:txBody>
      </p:sp>
      <p:sp>
        <p:nvSpPr>
          <p:cNvPr id="22" name="Oval 21"/>
          <p:cNvSpPr/>
          <p:nvPr/>
        </p:nvSpPr>
        <p:spPr>
          <a:xfrm>
            <a:off x="762000" y="3962400"/>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TextBox 22"/>
          <p:cNvSpPr txBox="1"/>
          <p:nvPr/>
        </p:nvSpPr>
        <p:spPr>
          <a:xfrm>
            <a:off x="1143000" y="4510564"/>
            <a:ext cx="5867400" cy="369332"/>
          </a:xfrm>
          <a:prstGeom prst="rect">
            <a:avLst/>
          </a:prstGeom>
          <a:noFill/>
        </p:spPr>
        <p:txBody>
          <a:bodyPr wrap="square" rtlCol="0">
            <a:spAutoFit/>
          </a:bodyPr>
          <a:lstStyle/>
          <a:p>
            <a:r>
              <a:rPr lang="en-US" b="1" dirty="0" smtClean="0">
                <a:solidFill>
                  <a:schemeClr val="bg1"/>
                </a:solidFill>
              </a:rPr>
              <a:t>| Concluding Remarks</a:t>
            </a:r>
            <a:endParaRPr lang="en-US" b="1" dirty="0">
              <a:solidFill>
                <a:schemeClr val="bg1"/>
              </a:solidFill>
            </a:endParaRPr>
          </a:p>
        </p:txBody>
      </p:sp>
      <p:sp>
        <p:nvSpPr>
          <p:cNvPr id="24" name="Oval 23"/>
          <p:cNvSpPr/>
          <p:nvPr/>
        </p:nvSpPr>
        <p:spPr>
          <a:xfrm>
            <a:off x="762000" y="4510564"/>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TextBox 24"/>
          <p:cNvSpPr txBox="1"/>
          <p:nvPr/>
        </p:nvSpPr>
        <p:spPr>
          <a:xfrm>
            <a:off x="9277350" y="2671227"/>
            <a:ext cx="8991600" cy="954107"/>
          </a:xfrm>
          <a:prstGeom prst="rect">
            <a:avLst/>
          </a:prstGeom>
          <a:noFill/>
        </p:spPr>
        <p:txBody>
          <a:bodyPr wrap="square" rtlCol="0">
            <a:spAutoFit/>
          </a:bodyPr>
          <a:lstStyle/>
          <a:p>
            <a:pPr algn="ctr"/>
            <a:r>
              <a:rPr lang="en-US" sz="3600" b="1" dirty="0" smtClean="0">
                <a:solidFill>
                  <a:schemeClr val="bg1"/>
                </a:solidFill>
              </a:rPr>
              <a:t>Sizing of Rigging Beam</a:t>
            </a:r>
          </a:p>
          <a:p>
            <a:pPr algn="ctr"/>
            <a:endParaRPr lang="en-US" sz="2000" dirty="0">
              <a:solidFill>
                <a:schemeClr val="bg1"/>
              </a:solidFill>
            </a:endParaRPr>
          </a:p>
        </p:txBody>
      </p:sp>
      <p:pic>
        <p:nvPicPr>
          <p:cNvPr id="26" name="Picture 25"/>
          <p:cNvPicPr/>
          <p:nvPr/>
        </p:nvPicPr>
        <p:blipFill rotWithShape="1">
          <a:blip r:embed="rId3" cstate="print">
            <a:extLst>
              <a:ext uri="{28A0092B-C50C-407E-A947-70E740481C1C}">
                <a14:useLocalDpi xmlns:a14="http://schemas.microsoft.com/office/drawing/2010/main" val="0"/>
              </a:ext>
            </a:extLst>
          </a:blip>
          <a:srcRect b="28799"/>
          <a:stretch/>
        </p:blipFill>
        <p:spPr bwMode="auto">
          <a:xfrm>
            <a:off x="4076700" y="3993595"/>
            <a:ext cx="4514641" cy="240089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014510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9067800" y="0"/>
            <a:ext cx="76200" cy="685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18288000" y="-31531"/>
            <a:ext cx="76200" cy="685800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143000" y="849868"/>
            <a:ext cx="3657600" cy="369332"/>
          </a:xfrm>
          <a:prstGeom prst="rect">
            <a:avLst/>
          </a:prstGeom>
          <a:noFill/>
        </p:spPr>
        <p:txBody>
          <a:bodyPr wrap="square" rtlCol="0">
            <a:spAutoFit/>
          </a:bodyPr>
          <a:lstStyle/>
          <a:p>
            <a:r>
              <a:rPr lang="en-US" b="1" dirty="0" smtClean="0">
                <a:solidFill>
                  <a:schemeClr val="bg1"/>
                </a:solidFill>
              </a:rPr>
              <a:t>| Introduction</a:t>
            </a:r>
            <a:endParaRPr lang="en-US" b="1" dirty="0">
              <a:solidFill>
                <a:schemeClr val="bg1"/>
              </a:solidFill>
            </a:endParaRPr>
          </a:p>
        </p:txBody>
      </p:sp>
      <p:sp>
        <p:nvSpPr>
          <p:cNvPr id="8" name="Oval 7"/>
          <p:cNvSpPr/>
          <p:nvPr/>
        </p:nvSpPr>
        <p:spPr>
          <a:xfrm>
            <a:off x="762000" y="849868"/>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75000"/>
                </a:schemeClr>
              </a:solidFill>
            </a:endParaRPr>
          </a:p>
        </p:txBody>
      </p:sp>
      <p:sp>
        <p:nvSpPr>
          <p:cNvPr id="9" name="TextBox 8"/>
          <p:cNvSpPr txBox="1"/>
          <p:nvPr/>
        </p:nvSpPr>
        <p:spPr>
          <a:xfrm>
            <a:off x="381000" y="220414"/>
            <a:ext cx="8686800" cy="523220"/>
          </a:xfrm>
          <a:prstGeom prst="rect">
            <a:avLst/>
          </a:prstGeom>
          <a:noFill/>
        </p:spPr>
        <p:txBody>
          <a:bodyPr wrap="square" rtlCol="0">
            <a:spAutoFit/>
          </a:bodyPr>
          <a:lstStyle/>
          <a:p>
            <a:r>
              <a:rPr lang="en-US" sz="2800" dirty="0" smtClean="0">
                <a:solidFill>
                  <a:schemeClr val="accent6"/>
                </a:solidFill>
              </a:rPr>
              <a:t>Sizing of Rigging Beam | </a:t>
            </a:r>
            <a:r>
              <a:rPr lang="en-US" sz="2800" dirty="0" smtClean="0">
                <a:solidFill>
                  <a:schemeClr val="bg1"/>
                </a:solidFill>
              </a:rPr>
              <a:t>Outcome</a:t>
            </a:r>
            <a:endParaRPr lang="en-US" sz="2800" dirty="0">
              <a:solidFill>
                <a:schemeClr val="bg1"/>
              </a:solidFill>
            </a:endParaRPr>
          </a:p>
        </p:txBody>
      </p:sp>
      <p:sp>
        <p:nvSpPr>
          <p:cNvPr id="10" name="TextBox 9"/>
          <p:cNvSpPr txBox="1"/>
          <p:nvPr/>
        </p:nvSpPr>
        <p:spPr>
          <a:xfrm>
            <a:off x="1143000" y="1371600"/>
            <a:ext cx="4267200" cy="369332"/>
          </a:xfrm>
          <a:prstGeom prst="rect">
            <a:avLst/>
          </a:prstGeom>
          <a:noFill/>
        </p:spPr>
        <p:txBody>
          <a:bodyPr wrap="square" rtlCol="0">
            <a:spAutoFit/>
          </a:bodyPr>
          <a:lstStyle/>
          <a:p>
            <a:r>
              <a:rPr lang="en-US" b="1" dirty="0" smtClean="0">
                <a:solidFill>
                  <a:schemeClr val="bg1"/>
                </a:solidFill>
              </a:rPr>
              <a:t>| Prefabricated Exterior Wall Panels</a:t>
            </a:r>
            <a:endParaRPr lang="en-US" b="1" dirty="0">
              <a:solidFill>
                <a:schemeClr val="bg1"/>
              </a:solidFill>
            </a:endParaRPr>
          </a:p>
        </p:txBody>
      </p:sp>
      <p:sp>
        <p:nvSpPr>
          <p:cNvPr id="11" name="Oval 10"/>
          <p:cNvSpPr/>
          <p:nvPr/>
        </p:nvSpPr>
        <p:spPr>
          <a:xfrm>
            <a:off x="762000" y="1371600"/>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p:cNvSpPr txBox="1"/>
          <p:nvPr/>
        </p:nvSpPr>
        <p:spPr>
          <a:xfrm>
            <a:off x="1143000" y="1893332"/>
            <a:ext cx="3657600" cy="369332"/>
          </a:xfrm>
          <a:prstGeom prst="rect">
            <a:avLst/>
          </a:prstGeom>
          <a:noFill/>
        </p:spPr>
        <p:txBody>
          <a:bodyPr wrap="square" rtlCol="0">
            <a:spAutoFit/>
          </a:bodyPr>
          <a:lstStyle/>
          <a:p>
            <a:r>
              <a:rPr lang="en-US" b="1" dirty="0" smtClean="0">
                <a:solidFill>
                  <a:schemeClr val="bg1"/>
                </a:solidFill>
              </a:rPr>
              <a:t>|</a:t>
            </a:r>
            <a:r>
              <a:rPr lang="en-US" b="1" dirty="0" smtClean="0">
                <a:solidFill>
                  <a:schemeClr val="accent6"/>
                </a:solidFill>
              </a:rPr>
              <a:t> </a:t>
            </a:r>
            <a:r>
              <a:rPr lang="en-US" b="1" dirty="0" smtClean="0">
                <a:solidFill>
                  <a:schemeClr val="bg1"/>
                </a:solidFill>
              </a:rPr>
              <a:t>Detailed Sequencing</a:t>
            </a:r>
            <a:endParaRPr lang="en-US" b="1" dirty="0">
              <a:solidFill>
                <a:schemeClr val="bg1"/>
              </a:solidFill>
            </a:endParaRPr>
          </a:p>
        </p:txBody>
      </p:sp>
      <p:sp>
        <p:nvSpPr>
          <p:cNvPr id="13" name="Oval 12"/>
          <p:cNvSpPr/>
          <p:nvPr/>
        </p:nvSpPr>
        <p:spPr>
          <a:xfrm>
            <a:off x="762000" y="1893332"/>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TextBox 13"/>
          <p:cNvSpPr txBox="1"/>
          <p:nvPr/>
        </p:nvSpPr>
        <p:spPr>
          <a:xfrm>
            <a:off x="1143000" y="2415064"/>
            <a:ext cx="3657600" cy="369332"/>
          </a:xfrm>
          <a:prstGeom prst="rect">
            <a:avLst/>
          </a:prstGeom>
          <a:noFill/>
        </p:spPr>
        <p:txBody>
          <a:bodyPr wrap="square" rtlCol="0">
            <a:spAutoFit/>
          </a:bodyPr>
          <a:lstStyle/>
          <a:p>
            <a:r>
              <a:rPr lang="en-US" b="1" dirty="0" smtClean="0">
                <a:solidFill>
                  <a:schemeClr val="accent6"/>
                </a:solidFill>
              </a:rPr>
              <a:t>| Sizing of Rigging Beam</a:t>
            </a:r>
            <a:endParaRPr lang="en-US" b="1" dirty="0">
              <a:solidFill>
                <a:schemeClr val="accent6"/>
              </a:solidFill>
            </a:endParaRPr>
          </a:p>
        </p:txBody>
      </p:sp>
      <p:sp>
        <p:nvSpPr>
          <p:cNvPr id="15" name="Oval 14"/>
          <p:cNvSpPr/>
          <p:nvPr/>
        </p:nvSpPr>
        <p:spPr>
          <a:xfrm>
            <a:off x="762000" y="2415064"/>
            <a:ext cx="381000" cy="369332"/>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TextBox 15"/>
          <p:cNvSpPr txBox="1"/>
          <p:nvPr/>
        </p:nvSpPr>
        <p:spPr>
          <a:xfrm>
            <a:off x="1143000" y="2919413"/>
            <a:ext cx="4495800" cy="369332"/>
          </a:xfrm>
          <a:prstGeom prst="rect">
            <a:avLst/>
          </a:prstGeom>
          <a:noFill/>
        </p:spPr>
        <p:txBody>
          <a:bodyPr wrap="square" rtlCol="0">
            <a:spAutoFit/>
          </a:bodyPr>
          <a:lstStyle/>
          <a:p>
            <a:r>
              <a:rPr lang="en-US" b="1" dirty="0" smtClean="0">
                <a:solidFill>
                  <a:schemeClr val="bg1"/>
                </a:solidFill>
              </a:rPr>
              <a:t>| Solar Panel Installation at Roof Level</a:t>
            </a:r>
            <a:endParaRPr lang="en-US" b="1" dirty="0">
              <a:solidFill>
                <a:schemeClr val="bg1"/>
              </a:solidFill>
            </a:endParaRPr>
          </a:p>
        </p:txBody>
      </p:sp>
      <p:sp>
        <p:nvSpPr>
          <p:cNvPr id="17" name="Oval 16"/>
          <p:cNvSpPr/>
          <p:nvPr/>
        </p:nvSpPr>
        <p:spPr>
          <a:xfrm>
            <a:off x="762000" y="2919413"/>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TextBox 17"/>
          <p:cNvSpPr txBox="1"/>
          <p:nvPr/>
        </p:nvSpPr>
        <p:spPr>
          <a:xfrm>
            <a:off x="1143000" y="3440668"/>
            <a:ext cx="5867400" cy="369332"/>
          </a:xfrm>
          <a:prstGeom prst="rect">
            <a:avLst/>
          </a:prstGeom>
          <a:noFill/>
        </p:spPr>
        <p:txBody>
          <a:bodyPr wrap="square" rtlCol="0">
            <a:spAutoFit/>
          </a:bodyPr>
          <a:lstStyle/>
          <a:p>
            <a:r>
              <a:rPr lang="en-US" b="1" dirty="0" smtClean="0">
                <a:solidFill>
                  <a:schemeClr val="bg1"/>
                </a:solidFill>
              </a:rPr>
              <a:t>| Mobile Technology Integration- Tablet Computers</a:t>
            </a:r>
            <a:endParaRPr lang="en-US" b="1" dirty="0">
              <a:solidFill>
                <a:schemeClr val="bg1"/>
              </a:solidFill>
            </a:endParaRPr>
          </a:p>
        </p:txBody>
      </p:sp>
      <p:sp>
        <p:nvSpPr>
          <p:cNvPr id="19" name="Oval 18"/>
          <p:cNvSpPr/>
          <p:nvPr/>
        </p:nvSpPr>
        <p:spPr>
          <a:xfrm>
            <a:off x="762000" y="3440668"/>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TextBox 20"/>
          <p:cNvSpPr txBox="1"/>
          <p:nvPr/>
        </p:nvSpPr>
        <p:spPr>
          <a:xfrm>
            <a:off x="1143000" y="3962400"/>
            <a:ext cx="5867400" cy="369332"/>
          </a:xfrm>
          <a:prstGeom prst="rect">
            <a:avLst/>
          </a:prstGeom>
          <a:noFill/>
        </p:spPr>
        <p:txBody>
          <a:bodyPr wrap="square" rtlCol="0">
            <a:spAutoFit/>
          </a:bodyPr>
          <a:lstStyle/>
          <a:p>
            <a:r>
              <a:rPr lang="en-US" b="1" dirty="0" smtClean="0">
                <a:solidFill>
                  <a:schemeClr val="bg1"/>
                </a:solidFill>
              </a:rPr>
              <a:t>| Recommendations</a:t>
            </a:r>
            <a:endParaRPr lang="en-US" b="1" dirty="0">
              <a:solidFill>
                <a:schemeClr val="bg1"/>
              </a:solidFill>
            </a:endParaRPr>
          </a:p>
        </p:txBody>
      </p:sp>
      <p:sp>
        <p:nvSpPr>
          <p:cNvPr id="22" name="Oval 21"/>
          <p:cNvSpPr/>
          <p:nvPr/>
        </p:nvSpPr>
        <p:spPr>
          <a:xfrm>
            <a:off x="762000" y="3962400"/>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TextBox 22"/>
          <p:cNvSpPr txBox="1"/>
          <p:nvPr/>
        </p:nvSpPr>
        <p:spPr>
          <a:xfrm>
            <a:off x="1143000" y="4510564"/>
            <a:ext cx="5867400" cy="369332"/>
          </a:xfrm>
          <a:prstGeom prst="rect">
            <a:avLst/>
          </a:prstGeom>
          <a:noFill/>
        </p:spPr>
        <p:txBody>
          <a:bodyPr wrap="square" rtlCol="0">
            <a:spAutoFit/>
          </a:bodyPr>
          <a:lstStyle/>
          <a:p>
            <a:r>
              <a:rPr lang="en-US" b="1" dirty="0" smtClean="0">
                <a:solidFill>
                  <a:schemeClr val="bg1"/>
                </a:solidFill>
              </a:rPr>
              <a:t>| Concluding Remarks</a:t>
            </a:r>
            <a:endParaRPr lang="en-US" b="1" dirty="0">
              <a:solidFill>
                <a:schemeClr val="bg1"/>
              </a:solidFill>
            </a:endParaRPr>
          </a:p>
        </p:txBody>
      </p:sp>
      <p:sp>
        <p:nvSpPr>
          <p:cNvPr id="24" name="Oval 23"/>
          <p:cNvSpPr/>
          <p:nvPr/>
        </p:nvSpPr>
        <p:spPr>
          <a:xfrm>
            <a:off x="762000" y="4510564"/>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26" name="Picture 25"/>
          <p:cNvPicPr/>
          <p:nvPr/>
        </p:nvPicPr>
        <p:blipFill rotWithShape="1">
          <a:blip r:embed="rId3" cstate="print">
            <a:extLst>
              <a:ext uri="{28A0092B-C50C-407E-A947-70E740481C1C}">
                <a14:useLocalDpi xmlns:a14="http://schemas.microsoft.com/office/drawing/2010/main" val="0"/>
              </a:ext>
            </a:extLst>
          </a:blip>
          <a:srcRect b="28799"/>
          <a:stretch/>
        </p:blipFill>
        <p:spPr bwMode="auto">
          <a:xfrm>
            <a:off x="4076700" y="3993595"/>
            <a:ext cx="4514641" cy="2400896"/>
          </a:xfrm>
          <a:prstGeom prst="rect">
            <a:avLst/>
          </a:prstGeom>
          <a:ln>
            <a:noFill/>
          </a:ln>
          <a:extLst>
            <a:ext uri="{53640926-AAD7-44D8-BBD7-CCE9431645EC}">
              <a14:shadowObscured xmlns:a14="http://schemas.microsoft.com/office/drawing/2010/main"/>
            </a:ext>
          </a:extLst>
        </p:spPr>
      </p:pic>
      <p:sp>
        <p:nvSpPr>
          <p:cNvPr id="27" name="TextBox 26"/>
          <p:cNvSpPr txBox="1"/>
          <p:nvPr/>
        </p:nvSpPr>
        <p:spPr>
          <a:xfrm>
            <a:off x="9144000" y="417493"/>
            <a:ext cx="8991600" cy="954107"/>
          </a:xfrm>
          <a:prstGeom prst="rect">
            <a:avLst/>
          </a:prstGeom>
          <a:noFill/>
        </p:spPr>
        <p:txBody>
          <a:bodyPr wrap="square" rtlCol="0">
            <a:spAutoFit/>
          </a:bodyPr>
          <a:lstStyle/>
          <a:p>
            <a:pPr algn="ctr"/>
            <a:r>
              <a:rPr lang="en-US" sz="3600" b="1" dirty="0" smtClean="0">
                <a:solidFill>
                  <a:schemeClr val="bg1"/>
                </a:solidFill>
              </a:rPr>
              <a:t>Outcome of Structural Breadth</a:t>
            </a:r>
          </a:p>
          <a:p>
            <a:pPr algn="ctr"/>
            <a:endParaRPr lang="en-US" sz="2000" dirty="0">
              <a:solidFill>
                <a:schemeClr val="bg1"/>
              </a:solidFill>
            </a:endParaRPr>
          </a:p>
        </p:txBody>
      </p:sp>
      <p:pic>
        <p:nvPicPr>
          <p:cNvPr id="28" name="Picture 27"/>
          <p:cNvPicPr/>
          <p:nvPr/>
        </p:nvPicPr>
        <p:blipFill>
          <a:blip r:embed="rId4"/>
          <a:stretch>
            <a:fillRect/>
          </a:stretch>
        </p:blipFill>
        <p:spPr>
          <a:xfrm>
            <a:off x="11010900" y="1279299"/>
            <a:ext cx="5257800" cy="3569799"/>
          </a:xfrm>
          <a:prstGeom prst="rect">
            <a:avLst/>
          </a:prstGeom>
        </p:spPr>
      </p:pic>
      <p:pic>
        <p:nvPicPr>
          <p:cNvPr id="29" name="Picture 28"/>
          <p:cNvPicPr/>
          <p:nvPr/>
        </p:nvPicPr>
        <p:blipFill>
          <a:blip r:embed="rId5"/>
          <a:stretch>
            <a:fillRect/>
          </a:stretch>
        </p:blipFill>
        <p:spPr>
          <a:xfrm>
            <a:off x="20269200" y="1466590"/>
            <a:ext cx="5943600" cy="3394075"/>
          </a:xfrm>
          <a:prstGeom prst="rect">
            <a:avLst/>
          </a:prstGeom>
        </p:spPr>
      </p:pic>
      <p:sp>
        <p:nvSpPr>
          <p:cNvPr id="30" name="TextBox 29"/>
          <p:cNvSpPr txBox="1"/>
          <p:nvPr/>
        </p:nvSpPr>
        <p:spPr>
          <a:xfrm>
            <a:off x="18916650" y="6147817"/>
            <a:ext cx="7391400" cy="769441"/>
          </a:xfrm>
          <a:prstGeom prst="rect">
            <a:avLst/>
          </a:prstGeom>
          <a:noFill/>
        </p:spPr>
        <p:txBody>
          <a:bodyPr wrap="square" rtlCol="0">
            <a:spAutoFit/>
          </a:bodyPr>
          <a:lstStyle/>
          <a:p>
            <a:r>
              <a:rPr lang="en-US" sz="2400" b="1" dirty="0" smtClean="0">
                <a:solidFill>
                  <a:schemeClr val="bg1"/>
                </a:solidFill>
              </a:rPr>
              <a:t>Rigging Beam at Hospital in Temecula, CA</a:t>
            </a:r>
          </a:p>
          <a:p>
            <a:endParaRPr lang="en-US" sz="2000" dirty="0">
              <a:solidFill>
                <a:schemeClr val="bg1"/>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4138767387"/>
              </p:ext>
            </p:extLst>
          </p:nvPr>
        </p:nvGraphicFramePr>
        <p:xfrm>
          <a:off x="10599420" y="4963724"/>
          <a:ext cx="6080760" cy="1645920"/>
        </p:xfrm>
        <a:graphic>
          <a:graphicData uri="http://schemas.openxmlformats.org/drawingml/2006/table">
            <a:tbl>
              <a:tblPr firstRow="1" firstCol="1" bandRow="1">
                <a:tableStyleId>{5C22544A-7EE6-4342-B048-85BDC9FD1C3A}</a:tableStyleId>
              </a:tblPr>
              <a:tblGrid>
                <a:gridCol w="3040380"/>
                <a:gridCol w="3040380"/>
              </a:tblGrid>
              <a:tr h="0">
                <a:tc gridSpan="2">
                  <a:txBody>
                    <a:bodyPr/>
                    <a:lstStyle/>
                    <a:p>
                      <a:pPr marL="0" marR="0" algn="ctr">
                        <a:lnSpc>
                          <a:spcPct val="150000"/>
                        </a:lnSpc>
                        <a:spcBef>
                          <a:spcPts val="0"/>
                        </a:spcBef>
                        <a:spcAft>
                          <a:spcPts val="0"/>
                        </a:spcAft>
                      </a:pPr>
                      <a:r>
                        <a:rPr lang="en-US" sz="1200">
                          <a:effectLst/>
                        </a:rPr>
                        <a:t>Results of Structural Calculations on Steel Beam in Rigging</a:t>
                      </a:r>
                      <a:endParaRPr lang="en-US" sz="1100">
                        <a:effectLst/>
                        <a:latin typeface="Calibri"/>
                        <a:ea typeface="Calibri"/>
                        <a:cs typeface="Times New Roman"/>
                      </a:endParaRPr>
                    </a:p>
                  </a:txBody>
                  <a:tcPr marL="68580" marR="68580" marT="0" marB="0"/>
                </a:tc>
                <a:tc hMerge="1">
                  <a:txBody>
                    <a:bodyPr/>
                    <a:lstStyle/>
                    <a:p>
                      <a:endParaRPr lang="en-US"/>
                    </a:p>
                  </a:txBody>
                  <a:tcPr/>
                </a:tc>
              </a:tr>
              <a:tr h="0">
                <a:tc>
                  <a:txBody>
                    <a:bodyPr/>
                    <a:lstStyle/>
                    <a:p>
                      <a:pPr marL="0" marR="0" algn="ctr">
                        <a:lnSpc>
                          <a:spcPct val="150000"/>
                        </a:lnSpc>
                        <a:spcBef>
                          <a:spcPts val="0"/>
                        </a:spcBef>
                        <a:spcAft>
                          <a:spcPts val="0"/>
                        </a:spcAft>
                      </a:pPr>
                      <a:r>
                        <a:rPr lang="en-US" sz="1200">
                          <a:effectLst/>
                        </a:rPr>
                        <a:t>Description</a:t>
                      </a:r>
                      <a:endParaRPr lang="en-US" sz="110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a:effectLst/>
                        </a:rPr>
                        <a:t>Value</a:t>
                      </a:r>
                      <a:endParaRPr lang="en-US" sz="1100">
                        <a:effectLst/>
                        <a:latin typeface="Calibri"/>
                        <a:ea typeface="Calibri"/>
                        <a:cs typeface="Times New Roman"/>
                      </a:endParaRPr>
                    </a:p>
                  </a:txBody>
                  <a:tcPr marL="68580" marR="68580" marT="0" marB="0"/>
                </a:tc>
              </a:tr>
              <a:tr h="0">
                <a:tc>
                  <a:txBody>
                    <a:bodyPr/>
                    <a:lstStyle/>
                    <a:p>
                      <a:pPr marL="0" marR="0" algn="ctr">
                        <a:lnSpc>
                          <a:spcPct val="150000"/>
                        </a:lnSpc>
                        <a:spcBef>
                          <a:spcPts val="0"/>
                        </a:spcBef>
                        <a:spcAft>
                          <a:spcPts val="0"/>
                        </a:spcAft>
                      </a:pPr>
                      <a:r>
                        <a:rPr lang="en-US" sz="1200">
                          <a:effectLst/>
                        </a:rPr>
                        <a:t>Dead Weight of Panel</a:t>
                      </a:r>
                      <a:endParaRPr lang="en-US" sz="110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a:effectLst/>
                        </a:rPr>
                        <a:t>1580 lb.</a:t>
                      </a:r>
                      <a:endParaRPr lang="en-US" sz="1100">
                        <a:effectLst/>
                        <a:latin typeface="Calibri"/>
                        <a:ea typeface="Calibri"/>
                        <a:cs typeface="Times New Roman"/>
                      </a:endParaRPr>
                    </a:p>
                  </a:txBody>
                  <a:tcPr marL="68580" marR="68580" marT="0" marB="0"/>
                </a:tc>
              </a:tr>
              <a:tr h="0">
                <a:tc>
                  <a:txBody>
                    <a:bodyPr/>
                    <a:lstStyle/>
                    <a:p>
                      <a:pPr marL="0" marR="0" algn="ctr">
                        <a:lnSpc>
                          <a:spcPct val="150000"/>
                        </a:lnSpc>
                        <a:spcBef>
                          <a:spcPts val="0"/>
                        </a:spcBef>
                        <a:spcAft>
                          <a:spcPts val="0"/>
                        </a:spcAft>
                      </a:pPr>
                      <a:r>
                        <a:rPr lang="en-US" sz="1200">
                          <a:effectLst/>
                        </a:rPr>
                        <a:t>Maximum Shear</a:t>
                      </a:r>
                      <a:endParaRPr lang="en-US" sz="110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a:effectLst/>
                        </a:rPr>
                        <a:t>.790 kip</a:t>
                      </a:r>
                      <a:endParaRPr lang="en-US" sz="1100">
                        <a:effectLst/>
                        <a:latin typeface="Calibri"/>
                        <a:ea typeface="Calibri"/>
                        <a:cs typeface="Times New Roman"/>
                      </a:endParaRPr>
                    </a:p>
                  </a:txBody>
                  <a:tcPr marL="68580" marR="68580" marT="0" marB="0"/>
                </a:tc>
              </a:tr>
              <a:tr h="0">
                <a:tc>
                  <a:txBody>
                    <a:bodyPr/>
                    <a:lstStyle/>
                    <a:p>
                      <a:pPr marL="0" marR="0" algn="ctr">
                        <a:lnSpc>
                          <a:spcPct val="150000"/>
                        </a:lnSpc>
                        <a:spcBef>
                          <a:spcPts val="0"/>
                        </a:spcBef>
                        <a:spcAft>
                          <a:spcPts val="0"/>
                        </a:spcAft>
                      </a:pPr>
                      <a:r>
                        <a:rPr lang="en-US" sz="1200">
                          <a:effectLst/>
                        </a:rPr>
                        <a:t>Maximum Moment</a:t>
                      </a:r>
                      <a:endParaRPr lang="en-US" sz="110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a:effectLst/>
                        </a:rPr>
                        <a:t>.790 kip-ft.</a:t>
                      </a:r>
                      <a:endParaRPr lang="en-US" sz="1100">
                        <a:effectLst/>
                        <a:latin typeface="Calibri"/>
                        <a:ea typeface="Calibri"/>
                        <a:cs typeface="Times New Roman"/>
                      </a:endParaRPr>
                    </a:p>
                  </a:txBody>
                  <a:tcPr marL="68580" marR="68580" marT="0" marB="0"/>
                </a:tc>
              </a:tr>
              <a:tr h="0">
                <a:tc>
                  <a:txBody>
                    <a:bodyPr/>
                    <a:lstStyle/>
                    <a:p>
                      <a:pPr marL="0" marR="0" algn="ctr">
                        <a:lnSpc>
                          <a:spcPct val="150000"/>
                        </a:lnSpc>
                        <a:spcBef>
                          <a:spcPts val="0"/>
                        </a:spcBef>
                        <a:spcAft>
                          <a:spcPts val="0"/>
                        </a:spcAft>
                      </a:pPr>
                      <a:r>
                        <a:rPr lang="en-US" sz="1200">
                          <a:effectLst/>
                        </a:rPr>
                        <a:t>Rigging Beam Necessary for RFCS</a:t>
                      </a:r>
                      <a:endParaRPr lang="en-US" sz="110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dirty="0">
                          <a:effectLst/>
                        </a:rPr>
                        <a:t>W 8x10</a:t>
                      </a:r>
                      <a:endParaRPr lang="en-US" sz="11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34327339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9067800" y="0"/>
            <a:ext cx="76200" cy="685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18288000" y="-31531"/>
            <a:ext cx="76200" cy="685800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143000" y="849868"/>
            <a:ext cx="3657600" cy="369332"/>
          </a:xfrm>
          <a:prstGeom prst="rect">
            <a:avLst/>
          </a:prstGeom>
          <a:noFill/>
        </p:spPr>
        <p:txBody>
          <a:bodyPr wrap="square" rtlCol="0">
            <a:spAutoFit/>
          </a:bodyPr>
          <a:lstStyle/>
          <a:p>
            <a:r>
              <a:rPr lang="en-US" b="1" dirty="0" smtClean="0">
                <a:solidFill>
                  <a:schemeClr val="bg1"/>
                </a:solidFill>
              </a:rPr>
              <a:t>| Introduction</a:t>
            </a:r>
            <a:endParaRPr lang="en-US" b="1" dirty="0">
              <a:solidFill>
                <a:schemeClr val="bg1"/>
              </a:solidFill>
            </a:endParaRPr>
          </a:p>
        </p:txBody>
      </p:sp>
      <p:sp>
        <p:nvSpPr>
          <p:cNvPr id="8" name="Oval 7"/>
          <p:cNvSpPr/>
          <p:nvPr/>
        </p:nvSpPr>
        <p:spPr>
          <a:xfrm>
            <a:off x="762000" y="849868"/>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75000"/>
                </a:schemeClr>
              </a:solidFill>
            </a:endParaRPr>
          </a:p>
        </p:txBody>
      </p:sp>
      <p:sp>
        <p:nvSpPr>
          <p:cNvPr id="9" name="TextBox 8"/>
          <p:cNvSpPr txBox="1"/>
          <p:nvPr/>
        </p:nvSpPr>
        <p:spPr>
          <a:xfrm>
            <a:off x="381000" y="220414"/>
            <a:ext cx="8686800" cy="523220"/>
          </a:xfrm>
          <a:prstGeom prst="rect">
            <a:avLst/>
          </a:prstGeom>
          <a:noFill/>
        </p:spPr>
        <p:txBody>
          <a:bodyPr wrap="square" rtlCol="0">
            <a:spAutoFit/>
          </a:bodyPr>
          <a:lstStyle/>
          <a:p>
            <a:r>
              <a:rPr lang="en-US" sz="2800" dirty="0" smtClean="0">
                <a:solidFill>
                  <a:schemeClr val="accent6"/>
                </a:solidFill>
              </a:rPr>
              <a:t>Solar Panel Installation | </a:t>
            </a:r>
            <a:r>
              <a:rPr lang="en-US" sz="2800" dirty="0" smtClean="0">
                <a:solidFill>
                  <a:schemeClr val="bg1"/>
                </a:solidFill>
              </a:rPr>
              <a:t>Overview</a:t>
            </a:r>
            <a:endParaRPr lang="en-US" sz="2800" dirty="0">
              <a:solidFill>
                <a:schemeClr val="bg1"/>
              </a:solidFill>
            </a:endParaRPr>
          </a:p>
        </p:txBody>
      </p:sp>
      <p:sp>
        <p:nvSpPr>
          <p:cNvPr id="10" name="TextBox 9"/>
          <p:cNvSpPr txBox="1"/>
          <p:nvPr/>
        </p:nvSpPr>
        <p:spPr>
          <a:xfrm>
            <a:off x="1143000" y="1371600"/>
            <a:ext cx="4267200" cy="369332"/>
          </a:xfrm>
          <a:prstGeom prst="rect">
            <a:avLst/>
          </a:prstGeom>
          <a:noFill/>
        </p:spPr>
        <p:txBody>
          <a:bodyPr wrap="square" rtlCol="0">
            <a:spAutoFit/>
          </a:bodyPr>
          <a:lstStyle/>
          <a:p>
            <a:r>
              <a:rPr lang="en-US" b="1" dirty="0" smtClean="0">
                <a:solidFill>
                  <a:schemeClr val="bg1"/>
                </a:solidFill>
              </a:rPr>
              <a:t>| Prefabricated Exterior Wall Panels</a:t>
            </a:r>
            <a:endParaRPr lang="en-US" b="1" dirty="0">
              <a:solidFill>
                <a:schemeClr val="bg1"/>
              </a:solidFill>
            </a:endParaRPr>
          </a:p>
        </p:txBody>
      </p:sp>
      <p:sp>
        <p:nvSpPr>
          <p:cNvPr id="11" name="Oval 10"/>
          <p:cNvSpPr/>
          <p:nvPr/>
        </p:nvSpPr>
        <p:spPr>
          <a:xfrm>
            <a:off x="762000" y="1371600"/>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p:cNvSpPr txBox="1"/>
          <p:nvPr/>
        </p:nvSpPr>
        <p:spPr>
          <a:xfrm>
            <a:off x="1143000" y="1893332"/>
            <a:ext cx="3657600" cy="369332"/>
          </a:xfrm>
          <a:prstGeom prst="rect">
            <a:avLst/>
          </a:prstGeom>
          <a:noFill/>
        </p:spPr>
        <p:txBody>
          <a:bodyPr wrap="square" rtlCol="0">
            <a:spAutoFit/>
          </a:bodyPr>
          <a:lstStyle/>
          <a:p>
            <a:r>
              <a:rPr lang="en-US" b="1" dirty="0" smtClean="0">
                <a:solidFill>
                  <a:schemeClr val="bg1"/>
                </a:solidFill>
              </a:rPr>
              <a:t>|</a:t>
            </a:r>
            <a:r>
              <a:rPr lang="en-US" b="1" dirty="0" smtClean="0">
                <a:solidFill>
                  <a:schemeClr val="accent6"/>
                </a:solidFill>
              </a:rPr>
              <a:t> </a:t>
            </a:r>
            <a:r>
              <a:rPr lang="en-US" b="1" dirty="0" smtClean="0">
                <a:solidFill>
                  <a:schemeClr val="bg1"/>
                </a:solidFill>
              </a:rPr>
              <a:t>Detailed Sequencing</a:t>
            </a:r>
            <a:endParaRPr lang="en-US" b="1" dirty="0">
              <a:solidFill>
                <a:schemeClr val="bg1"/>
              </a:solidFill>
            </a:endParaRPr>
          </a:p>
        </p:txBody>
      </p:sp>
      <p:sp>
        <p:nvSpPr>
          <p:cNvPr id="13" name="Oval 12"/>
          <p:cNvSpPr/>
          <p:nvPr/>
        </p:nvSpPr>
        <p:spPr>
          <a:xfrm>
            <a:off x="762000" y="1893332"/>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TextBox 13"/>
          <p:cNvSpPr txBox="1"/>
          <p:nvPr/>
        </p:nvSpPr>
        <p:spPr>
          <a:xfrm>
            <a:off x="1143000" y="2415064"/>
            <a:ext cx="3657600" cy="369332"/>
          </a:xfrm>
          <a:prstGeom prst="rect">
            <a:avLst/>
          </a:prstGeom>
          <a:noFill/>
        </p:spPr>
        <p:txBody>
          <a:bodyPr wrap="square" rtlCol="0">
            <a:spAutoFit/>
          </a:bodyPr>
          <a:lstStyle/>
          <a:p>
            <a:r>
              <a:rPr lang="en-US" b="1" dirty="0" smtClean="0">
                <a:solidFill>
                  <a:schemeClr val="bg1"/>
                </a:solidFill>
              </a:rPr>
              <a:t>| Sizing of Rigging Beam</a:t>
            </a:r>
            <a:endParaRPr lang="en-US" b="1" dirty="0">
              <a:solidFill>
                <a:schemeClr val="bg1"/>
              </a:solidFill>
            </a:endParaRPr>
          </a:p>
        </p:txBody>
      </p:sp>
      <p:sp>
        <p:nvSpPr>
          <p:cNvPr id="15" name="Oval 14"/>
          <p:cNvSpPr/>
          <p:nvPr/>
        </p:nvSpPr>
        <p:spPr>
          <a:xfrm>
            <a:off x="762000" y="2415064"/>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TextBox 15"/>
          <p:cNvSpPr txBox="1"/>
          <p:nvPr/>
        </p:nvSpPr>
        <p:spPr>
          <a:xfrm>
            <a:off x="1143000" y="2919413"/>
            <a:ext cx="4495800" cy="369332"/>
          </a:xfrm>
          <a:prstGeom prst="rect">
            <a:avLst/>
          </a:prstGeom>
          <a:noFill/>
        </p:spPr>
        <p:txBody>
          <a:bodyPr wrap="square" rtlCol="0">
            <a:spAutoFit/>
          </a:bodyPr>
          <a:lstStyle/>
          <a:p>
            <a:r>
              <a:rPr lang="en-US" b="1" dirty="0" smtClean="0">
                <a:solidFill>
                  <a:schemeClr val="accent6"/>
                </a:solidFill>
              </a:rPr>
              <a:t>| Solar Panel Installation at Roof Level</a:t>
            </a:r>
            <a:endParaRPr lang="en-US" b="1" dirty="0">
              <a:solidFill>
                <a:schemeClr val="accent6"/>
              </a:solidFill>
            </a:endParaRPr>
          </a:p>
        </p:txBody>
      </p:sp>
      <p:sp>
        <p:nvSpPr>
          <p:cNvPr id="17" name="Oval 16"/>
          <p:cNvSpPr/>
          <p:nvPr/>
        </p:nvSpPr>
        <p:spPr>
          <a:xfrm>
            <a:off x="762000" y="2919413"/>
            <a:ext cx="381000" cy="369332"/>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TextBox 17"/>
          <p:cNvSpPr txBox="1"/>
          <p:nvPr/>
        </p:nvSpPr>
        <p:spPr>
          <a:xfrm>
            <a:off x="1143000" y="3440668"/>
            <a:ext cx="5867400" cy="369332"/>
          </a:xfrm>
          <a:prstGeom prst="rect">
            <a:avLst/>
          </a:prstGeom>
          <a:noFill/>
        </p:spPr>
        <p:txBody>
          <a:bodyPr wrap="square" rtlCol="0">
            <a:spAutoFit/>
          </a:bodyPr>
          <a:lstStyle/>
          <a:p>
            <a:r>
              <a:rPr lang="en-US" b="1" dirty="0" smtClean="0">
                <a:solidFill>
                  <a:schemeClr val="bg1"/>
                </a:solidFill>
              </a:rPr>
              <a:t>| Mobile Technology Integration- Tablet Computers</a:t>
            </a:r>
            <a:endParaRPr lang="en-US" b="1" dirty="0">
              <a:solidFill>
                <a:schemeClr val="bg1"/>
              </a:solidFill>
            </a:endParaRPr>
          </a:p>
        </p:txBody>
      </p:sp>
      <p:sp>
        <p:nvSpPr>
          <p:cNvPr id="19" name="Oval 18"/>
          <p:cNvSpPr/>
          <p:nvPr/>
        </p:nvSpPr>
        <p:spPr>
          <a:xfrm>
            <a:off x="762000" y="3440668"/>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TextBox 20"/>
          <p:cNvSpPr txBox="1"/>
          <p:nvPr/>
        </p:nvSpPr>
        <p:spPr>
          <a:xfrm>
            <a:off x="1143000" y="3962400"/>
            <a:ext cx="5867400" cy="369332"/>
          </a:xfrm>
          <a:prstGeom prst="rect">
            <a:avLst/>
          </a:prstGeom>
          <a:noFill/>
        </p:spPr>
        <p:txBody>
          <a:bodyPr wrap="square" rtlCol="0">
            <a:spAutoFit/>
          </a:bodyPr>
          <a:lstStyle/>
          <a:p>
            <a:r>
              <a:rPr lang="en-US" b="1" dirty="0" smtClean="0">
                <a:solidFill>
                  <a:schemeClr val="bg1"/>
                </a:solidFill>
              </a:rPr>
              <a:t>| Recommendations</a:t>
            </a:r>
            <a:endParaRPr lang="en-US" b="1" dirty="0">
              <a:solidFill>
                <a:schemeClr val="bg1"/>
              </a:solidFill>
            </a:endParaRPr>
          </a:p>
        </p:txBody>
      </p:sp>
      <p:sp>
        <p:nvSpPr>
          <p:cNvPr id="22" name="Oval 21"/>
          <p:cNvSpPr/>
          <p:nvPr/>
        </p:nvSpPr>
        <p:spPr>
          <a:xfrm>
            <a:off x="762000" y="3962400"/>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TextBox 22"/>
          <p:cNvSpPr txBox="1"/>
          <p:nvPr/>
        </p:nvSpPr>
        <p:spPr>
          <a:xfrm>
            <a:off x="1143000" y="4510564"/>
            <a:ext cx="5867400" cy="369332"/>
          </a:xfrm>
          <a:prstGeom prst="rect">
            <a:avLst/>
          </a:prstGeom>
          <a:noFill/>
        </p:spPr>
        <p:txBody>
          <a:bodyPr wrap="square" rtlCol="0">
            <a:spAutoFit/>
          </a:bodyPr>
          <a:lstStyle/>
          <a:p>
            <a:r>
              <a:rPr lang="en-US" b="1" dirty="0" smtClean="0">
                <a:solidFill>
                  <a:schemeClr val="bg1"/>
                </a:solidFill>
              </a:rPr>
              <a:t>| Concluding Remarks</a:t>
            </a:r>
            <a:endParaRPr lang="en-US" b="1" dirty="0">
              <a:solidFill>
                <a:schemeClr val="bg1"/>
              </a:solidFill>
            </a:endParaRPr>
          </a:p>
        </p:txBody>
      </p:sp>
      <p:sp>
        <p:nvSpPr>
          <p:cNvPr id="24" name="Oval 23"/>
          <p:cNvSpPr/>
          <p:nvPr/>
        </p:nvSpPr>
        <p:spPr>
          <a:xfrm>
            <a:off x="762000" y="4510564"/>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TextBox 24"/>
          <p:cNvSpPr txBox="1"/>
          <p:nvPr/>
        </p:nvSpPr>
        <p:spPr>
          <a:xfrm>
            <a:off x="9277350" y="2671227"/>
            <a:ext cx="8991600" cy="954107"/>
          </a:xfrm>
          <a:prstGeom prst="rect">
            <a:avLst/>
          </a:prstGeom>
          <a:noFill/>
        </p:spPr>
        <p:txBody>
          <a:bodyPr wrap="square" rtlCol="0">
            <a:spAutoFit/>
          </a:bodyPr>
          <a:lstStyle/>
          <a:p>
            <a:pPr algn="ctr"/>
            <a:r>
              <a:rPr lang="en-US" sz="3600" b="1" dirty="0" smtClean="0">
                <a:solidFill>
                  <a:schemeClr val="bg1"/>
                </a:solidFill>
              </a:rPr>
              <a:t>Solar Panel Installation at Roof Level</a:t>
            </a:r>
          </a:p>
          <a:p>
            <a:pPr algn="ctr"/>
            <a:endParaRPr lang="en-US" sz="2000" dirty="0">
              <a:solidFill>
                <a:schemeClr val="bg1"/>
              </a:solidFill>
            </a:endParaRPr>
          </a:p>
        </p:txBody>
      </p:sp>
      <p:pic>
        <p:nvPicPr>
          <p:cNvPr id="26" name="Picture 25"/>
          <p:cNvPicPr/>
          <p:nvPr/>
        </p:nvPicPr>
        <p:blipFill rotWithShape="1">
          <a:blip r:embed="rId3" cstate="print">
            <a:extLst>
              <a:ext uri="{28A0092B-C50C-407E-A947-70E740481C1C}">
                <a14:useLocalDpi xmlns:a14="http://schemas.microsoft.com/office/drawing/2010/main" val="0"/>
              </a:ext>
            </a:extLst>
          </a:blip>
          <a:srcRect b="28799"/>
          <a:stretch/>
        </p:blipFill>
        <p:spPr bwMode="auto">
          <a:xfrm>
            <a:off x="4076700" y="3993595"/>
            <a:ext cx="4514641" cy="240089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240601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9067800" y="0"/>
            <a:ext cx="76200" cy="685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18288000" y="-31531"/>
            <a:ext cx="76200" cy="685800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143000" y="849868"/>
            <a:ext cx="3657600" cy="369332"/>
          </a:xfrm>
          <a:prstGeom prst="rect">
            <a:avLst/>
          </a:prstGeom>
          <a:noFill/>
        </p:spPr>
        <p:txBody>
          <a:bodyPr wrap="square" rtlCol="0">
            <a:spAutoFit/>
          </a:bodyPr>
          <a:lstStyle/>
          <a:p>
            <a:r>
              <a:rPr lang="en-US" b="1" dirty="0" smtClean="0">
                <a:solidFill>
                  <a:schemeClr val="bg1"/>
                </a:solidFill>
              </a:rPr>
              <a:t>| Introduction</a:t>
            </a:r>
            <a:endParaRPr lang="en-US" b="1" dirty="0">
              <a:solidFill>
                <a:schemeClr val="bg1"/>
              </a:solidFill>
            </a:endParaRPr>
          </a:p>
        </p:txBody>
      </p:sp>
      <p:sp>
        <p:nvSpPr>
          <p:cNvPr id="8" name="Oval 7"/>
          <p:cNvSpPr/>
          <p:nvPr/>
        </p:nvSpPr>
        <p:spPr>
          <a:xfrm>
            <a:off x="762000" y="849868"/>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75000"/>
                </a:schemeClr>
              </a:solidFill>
            </a:endParaRPr>
          </a:p>
        </p:txBody>
      </p:sp>
      <p:sp>
        <p:nvSpPr>
          <p:cNvPr id="9" name="TextBox 8"/>
          <p:cNvSpPr txBox="1"/>
          <p:nvPr/>
        </p:nvSpPr>
        <p:spPr>
          <a:xfrm>
            <a:off x="381000" y="220414"/>
            <a:ext cx="8686800" cy="523220"/>
          </a:xfrm>
          <a:prstGeom prst="rect">
            <a:avLst/>
          </a:prstGeom>
          <a:noFill/>
        </p:spPr>
        <p:txBody>
          <a:bodyPr wrap="square" rtlCol="0">
            <a:spAutoFit/>
          </a:bodyPr>
          <a:lstStyle/>
          <a:p>
            <a:r>
              <a:rPr lang="en-US" sz="2800" dirty="0" smtClean="0">
                <a:solidFill>
                  <a:schemeClr val="accent6"/>
                </a:solidFill>
              </a:rPr>
              <a:t>Solar Panel Installation | </a:t>
            </a:r>
            <a:r>
              <a:rPr lang="en-US" sz="2800" dirty="0" smtClean="0">
                <a:solidFill>
                  <a:schemeClr val="bg1"/>
                </a:solidFill>
              </a:rPr>
              <a:t>Problem Identification</a:t>
            </a:r>
            <a:endParaRPr lang="en-US" sz="2800" dirty="0">
              <a:solidFill>
                <a:schemeClr val="bg1"/>
              </a:solidFill>
            </a:endParaRPr>
          </a:p>
        </p:txBody>
      </p:sp>
      <p:sp>
        <p:nvSpPr>
          <p:cNvPr id="10" name="TextBox 9"/>
          <p:cNvSpPr txBox="1"/>
          <p:nvPr/>
        </p:nvSpPr>
        <p:spPr>
          <a:xfrm>
            <a:off x="1143000" y="1371600"/>
            <a:ext cx="4267200" cy="369332"/>
          </a:xfrm>
          <a:prstGeom prst="rect">
            <a:avLst/>
          </a:prstGeom>
          <a:noFill/>
        </p:spPr>
        <p:txBody>
          <a:bodyPr wrap="square" rtlCol="0">
            <a:spAutoFit/>
          </a:bodyPr>
          <a:lstStyle/>
          <a:p>
            <a:r>
              <a:rPr lang="en-US" b="1" dirty="0" smtClean="0">
                <a:solidFill>
                  <a:schemeClr val="bg1"/>
                </a:solidFill>
              </a:rPr>
              <a:t>| Prefabricated Exterior Wall Panels</a:t>
            </a:r>
            <a:endParaRPr lang="en-US" b="1" dirty="0">
              <a:solidFill>
                <a:schemeClr val="bg1"/>
              </a:solidFill>
            </a:endParaRPr>
          </a:p>
        </p:txBody>
      </p:sp>
      <p:sp>
        <p:nvSpPr>
          <p:cNvPr id="11" name="Oval 10"/>
          <p:cNvSpPr/>
          <p:nvPr/>
        </p:nvSpPr>
        <p:spPr>
          <a:xfrm>
            <a:off x="762000" y="1371600"/>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p:cNvSpPr txBox="1"/>
          <p:nvPr/>
        </p:nvSpPr>
        <p:spPr>
          <a:xfrm>
            <a:off x="1143000" y="1893332"/>
            <a:ext cx="3657600" cy="369332"/>
          </a:xfrm>
          <a:prstGeom prst="rect">
            <a:avLst/>
          </a:prstGeom>
          <a:noFill/>
        </p:spPr>
        <p:txBody>
          <a:bodyPr wrap="square" rtlCol="0">
            <a:spAutoFit/>
          </a:bodyPr>
          <a:lstStyle/>
          <a:p>
            <a:r>
              <a:rPr lang="en-US" b="1" dirty="0" smtClean="0">
                <a:solidFill>
                  <a:schemeClr val="bg1"/>
                </a:solidFill>
              </a:rPr>
              <a:t>|</a:t>
            </a:r>
            <a:r>
              <a:rPr lang="en-US" b="1" dirty="0" smtClean="0">
                <a:solidFill>
                  <a:schemeClr val="accent6"/>
                </a:solidFill>
              </a:rPr>
              <a:t> </a:t>
            </a:r>
            <a:r>
              <a:rPr lang="en-US" b="1" dirty="0" smtClean="0">
                <a:solidFill>
                  <a:schemeClr val="bg1"/>
                </a:solidFill>
              </a:rPr>
              <a:t>Detailed Sequencing</a:t>
            </a:r>
            <a:endParaRPr lang="en-US" b="1" dirty="0">
              <a:solidFill>
                <a:schemeClr val="bg1"/>
              </a:solidFill>
            </a:endParaRPr>
          </a:p>
        </p:txBody>
      </p:sp>
      <p:sp>
        <p:nvSpPr>
          <p:cNvPr id="13" name="Oval 12"/>
          <p:cNvSpPr/>
          <p:nvPr/>
        </p:nvSpPr>
        <p:spPr>
          <a:xfrm>
            <a:off x="762000" y="1893332"/>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TextBox 13"/>
          <p:cNvSpPr txBox="1"/>
          <p:nvPr/>
        </p:nvSpPr>
        <p:spPr>
          <a:xfrm>
            <a:off x="1143000" y="2415064"/>
            <a:ext cx="3657600" cy="369332"/>
          </a:xfrm>
          <a:prstGeom prst="rect">
            <a:avLst/>
          </a:prstGeom>
          <a:noFill/>
        </p:spPr>
        <p:txBody>
          <a:bodyPr wrap="square" rtlCol="0">
            <a:spAutoFit/>
          </a:bodyPr>
          <a:lstStyle/>
          <a:p>
            <a:r>
              <a:rPr lang="en-US" b="1" dirty="0" smtClean="0">
                <a:solidFill>
                  <a:schemeClr val="bg1"/>
                </a:solidFill>
              </a:rPr>
              <a:t>| Sizing of Rigging Beam</a:t>
            </a:r>
            <a:endParaRPr lang="en-US" b="1" dirty="0">
              <a:solidFill>
                <a:schemeClr val="bg1"/>
              </a:solidFill>
            </a:endParaRPr>
          </a:p>
        </p:txBody>
      </p:sp>
      <p:sp>
        <p:nvSpPr>
          <p:cNvPr id="15" name="Oval 14"/>
          <p:cNvSpPr/>
          <p:nvPr/>
        </p:nvSpPr>
        <p:spPr>
          <a:xfrm>
            <a:off x="762000" y="2415064"/>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TextBox 15"/>
          <p:cNvSpPr txBox="1"/>
          <p:nvPr/>
        </p:nvSpPr>
        <p:spPr>
          <a:xfrm>
            <a:off x="1143000" y="2919413"/>
            <a:ext cx="4495800" cy="369332"/>
          </a:xfrm>
          <a:prstGeom prst="rect">
            <a:avLst/>
          </a:prstGeom>
          <a:noFill/>
        </p:spPr>
        <p:txBody>
          <a:bodyPr wrap="square" rtlCol="0">
            <a:spAutoFit/>
          </a:bodyPr>
          <a:lstStyle/>
          <a:p>
            <a:r>
              <a:rPr lang="en-US" b="1" dirty="0" smtClean="0">
                <a:solidFill>
                  <a:schemeClr val="accent6"/>
                </a:solidFill>
              </a:rPr>
              <a:t>| Solar Panel Installation at Roof Level</a:t>
            </a:r>
            <a:endParaRPr lang="en-US" b="1" dirty="0">
              <a:solidFill>
                <a:schemeClr val="accent6"/>
              </a:solidFill>
            </a:endParaRPr>
          </a:p>
        </p:txBody>
      </p:sp>
      <p:sp>
        <p:nvSpPr>
          <p:cNvPr id="17" name="Oval 16"/>
          <p:cNvSpPr/>
          <p:nvPr/>
        </p:nvSpPr>
        <p:spPr>
          <a:xfrm>
            <a:off x="762000" y="2919413"/>
            <a:ext cx="381000" cy="369332"/>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TextBox 17"/>
          <p:cNvSpPr txBox="1"/>
          <p:nvPr/>
        </p:nvSpPr>
        <p:spPr>
          <a:xfrm>
            <a:off x="1143000" y="3440668"/>
            <a:ext cx="5867400" cy="369332"/>
          </a:xfrm>
          <a:prstGeom prst="rect">
            <a:avLst/>
          </a:prstGeom>
          <a:noFill/>
        </p:spPr>
        <p:txBody>
          <a:bodyPr wrap="square" rtlCol="0">
            <a:spAutoFit/>
          </a:bodyPr>
          <a:lstStyle/>
          <a:p>
            <a:r>
              <a:rPr lang="en-US" b="1" dirty="0" smtClean="0">
                <a:solidFill>
                  <a:schemeClr val="bg1"/>
                </a:solidFill>
              </a:rPr>
              <a:t>| Mobile Technology Integration- Tablet Computers</a:t>
            </a:r>
            <a:endParaRPr lang="en-US" b="1" dirty="0">
              <a:solidFill>
                <a:schemeClr val="bg1"/>
              </a:solidFill>
            </a:endParaRPr>
          </a:p>
        </p:txBody>
      </p:sp>
      <p:sp>
        <p:nvSpPr>
          <p:cNvPr id="19" name="Oval 18"/>
          <p:cNvSpPr/>
          <p:nvPr/>
        </p:nvSpPr>
        <p:spPr>
          <a:xfrm>
            <a:off x="762000" y="3440668"/>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TextBox 20"/>
          <p:cNvSpPr txBox="1"/>
          <p:nvPr/>
        </p:nvSpPr>
        <p:spPr>
          <a:xfrm>
            <a:off x="1143000" y="3962400"/>
            <a:ext cx="5867400" cy="369332"/>
          </a:xfrm>
          <a:prstGeom prst="rect">
            <a:avLst/>
          </a:prstGeom>
          <a:noFill/>
        </p:spPr>
        <p:txBody>
          <a:bodyPr wrap="square" rtlCol="0">
            <a:spAutoFit/>
          </a:bodyPr>
          <a:lstStyle/>
          <a:p>
            <a:r>
              <a:rPr lang="en-US" b="1" dirty="0" smtClean="0">
                <a:solidFill>
                  <a:schemeClr val="bg1"/>
                </a:solidFill>
              </a:rPr>
              <a:t>| Recommendations</a:t>
            </a:r>
            <a:endParaRPr lang="en-US" b="1" dirty="0">
              <a:solidFill>
                <a:schemeClr val="bg1"/>
              </a:solidFill>
            </a:endParaRPr>
          </a:p>
        </p:txBody>
      </p:sp>
      <p:sp>
        <p:nvSpPr>
          <p:cNvPr id="22" name="Oval 21"/>
          <p:cNvSpPr/>
          <p:nvPr/>
        </p:nvSpPr>
        <p:spPr>
          <a:xfrm>
            <a:off x="762000" y="3962400"/>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TextBox 22"/>
          <p:cNvSpPr txBox="1"/>
          <p:nvPr/>
        </p:nvSpPr>
        <p:spPr>
          <a:xfrm>
            <a:off x="1143000" y="4510564"/>
            <a:ext cx="5867400" cy="369332"/>
          </a:xfrm>
          <a:prstGeom prst="rect">
            <a:avLst/>
          </a:prstGeom>
          <a:noFill/>
        </p:spPr>
        <p:txBody>
          <a:bodyPr wrap="square" rtlCol="0">
            <a:spAutoFit/>
          </a:bodyPr>
          <a:lstStyle/>
          <a:p>
            <a:r>
              <a:rPr lang="en-US" b="1" dirty="0" smtClean="0">
                <a:solidFill>
                  <a:schemeClr val="bg1"/>
                </a:solidFill>
              </a:rPr>
              <a:t>| Concluding Remarks</a:t>
            </a:r>
            <a:endParaRPr lang="en-US" b="1" dirty="0">
              <a:solidFill>
                <a:schemeClr val="bg1"/>
              </a:solidFill>
            </a:endParaRPr>
          </a:p>
        </p:txBody>
      </p:sp>
      <p:sp>
        <p:nvSpPr>
          <p:cNvPr id="24" name="Oval 23"/>
          <p:cNvSpPr/>
          <p:nvPr/>
        </p:nvSpPr>
        <p:spPr>
          <a:xfrm>
            <a:off x="762000" y="4510564"/>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26" name="Picture 25"/>
          <p:cNvPicPr/>
          <p:nvPr/>
        </p:nvPicPr>
        <p:blipFill rotWithShape="1">
          <a:blip r:embed="rId3" cstate="print">
            <a:extLst>
              <a:ext uri="{28A0092B-C50C-407E-A947-70E740481C1C}">
                <a14:useLocalDpi xmlns:a14="http://schemas.microsoft.com/office/drawing/2010/main" val="0"/>
              </a:ext>
            </a:extLst>
          </a:blip>
          <a:srcRect b="28799"/>
          <a:stretch/>
        </p:blipFill>
        <p:spPr bwMode="auto">
          <a:xfrm>
            <a:off x="4076700" y="3993595"/>
            <a:ext cx="4514641" cy="2400896"/>
          </a:xfrm>
          <a:prstGeom prst="rect">
            <a:avLst/>
          </a:prstGeom>
          <a:ln>
            <a:noFill/>
          </a:ln>
          <a:extLst>
            <a:ext uri="{53640926-AAD7-44D8-BBD7-CCE9431645EC}">
              <a14:shadowObscured xmlns:a14="http://schemas.microsoft.com/office/drawing/2010/main"/>
            </a:ext>
          </a:extLst>
        </p:spPr>
      </p:pic>
      <p:sp>
        <p:nvSpPr>
          <p:cNvPr id="27" name="TextBox 26"/>
          <p:cNvSpPr txBox="1"/>
          <p:nvPr/>
        </p:nvSpPr>
        <p:spPr>
          <a:xfrm>
            <a:off x="9144000" y="417493"/>
            <a:ext cx="8991600" cy="954107"/>
          </a:xfrm>
          <a:prstGeom prst="rect">
            <a:avLst/>
          </a:prstGeom>
          <a:noFill/>
        </p:spPr>
        <p:txBody>
          <a:bodyPr wrap="square" rtlCol="0">
            <a:spAutoFit/>
          </a:bodyPr>
          <a:lstStyle/>
          <a:p>
            <a:pPr algn="ctr"/>
            <a:r>
              <a:rPr lang="en-US" sz="3600" b="1" dirty="0" smtClean="0">
                <a:solidFill>
                  <a:schemeClr val="bg1"/>
                </a:solidFill>
              </a:rPr>
              <a:t>Requests of the Owner</a:t>
            </a:r>
          </a:p>
          <a:p>
            <a:pPr algn="ctr"/>
            <a:endParaRPr lang="en-US" sz="2000" dirty="0">
              <a:solidFill>
                <a:schemeClr val="bg1"/>
              </a:solidFill>
            </a:endParaRPr>
          </a:p>
        </p:txBody>
      </p:sp>
      <p:sp>
        <p:nvSpPr>
          <p:cNvPr id="28" name="TextBox 27"/>
          <p:cNvSpPr txBox="1"/>
          <p:nvPr/>
        </p:nvSpPr>
        <p:spPr>
          <a:xfrm>
            <a:off x="9982200" y="1834754"/>
            <a:ext cx="7886700" cy="2585323"/>
          </a:xfrm>
          <a:prstGeom prst="rect">
            <a:avLst/>
          </a:prstGeom>
          <a:noFill/>
        </p:spPr>
        <p:txBody>
          <a:bodyPr wrap="square" rtlCol="0">
            <a:spAutoFit/>
          </a:bodyPr>
          <a:lstStyle/>
          <a:p>
            <a:pPr marL="285750" indent="-285750">
              <a:buFont typeface="Arial" pitchFamily="34" charset="0"/>
              <a:buChar char="•"/>
            </a:pPr>
            <a:r>
              <a:rPr lang="en-US" b="1" dirty="0" smtClean="0">
                <a:solidFill>
                  <a:schemeClr val="bg1"/>
                </a:solidFill>
              </a:rPr>
              <a:t>Achieve LEED Gold Certification</a:t>
            </a:r>
          </a:p>
          <a:p>
            <a:pPr marL="285750" indent="-285750">
              <a:buFont typeface="Arial" pitchFamily="34" charset="0"/>
              <a:buChar char="•"/>
            </a:pPr>
            <a:endParaRPr lang="en-US" b="1" dirty="0">
              <a:solidFill>
                <a:schemeClr val="bg1"/>
              </a:solidFill>
            </a:endParaRPr>
          </a:p>
          <a:p>
            <a:pPr marL="285750" indent="-285750">
              <a:buFont typeface="Arial" pitchFamily="34" charset="0"/>
              <a:buChar char="•"/>
            </a:pPr>
            <a:r>
              <a:rPr lang="en-US" b="1" dirty="0" smtClean="0">
                <a:solidFill>
                  <a:schemeClr val="bg1"/>
                </a:solidFill>
              </a:rPr>
              <a:t>Develop  solution without simply point chasing</a:t>
            </a:r>
          </a:p>
          <a:p>
            <a:pPr marL="285750" indent="-285750">
              <a:buFont typeface="Arial" pitchFamily="34" charset="0"/>
              <a:buChar char="•"/>
            </a:pPr>
            <a:endParaRPr lang="en-US" b="1" dirty="0">
              <a:solidFill>
                <a:schemeClr val="bg1"/>
              </a:solidFill>
            </a:endParaRPr>
          </a:p>
          <a:p>
            <a:pPr marL="285750" indent="-285750">
              <a:buFont typeface="Arial" pitchFamily="34" charset="0"/>
              <a:buChar char="•"/>
            </a:pPr>
            <a:r>
              <a:rPr lang="en-US" b="1" dirty="0" smtClean="0">
                <a:solidFill>
                  <a:schemeClr val="bg1"/>
                </a:solidFill>
              </a:rPr>
              <a:t>Improve sustainability</a:t>
            </a:r>
          </a:p>
          <a:p>
            <a:pPr marL="285750" indent="-285750">
              <a:buFont typeface="Arial" pitchFamily="34" charset="0"/>
              <a:buChar char="•"/>
            </a:pPr>
            <a:endParaRPr lang="en-US" b="1" dirty="0">
              <a:solidFill>
                <a:schemeClr val="bg1"/>
              </a:solidFill>
            </a:endParaRPr>
          </a:p>
          <a:p>
            <a:pPr marL="285750" indent="-285750">
              <a:buFont typeface="Arial" pitchFamily="34" charset="0"/>
              <a:buChar char="•"/>
            </a:pPr>
            <a:r>
              <a:rPr lang="en-US" b="1" dirty="0" smtClean="0">
                <a:solidFill>
                  <a:schemeClr val="bg1"/>
                </a:solidFill>
              </a:rPr>
              <a:t>Take advantage of Southern California location</a:t>
            </a:r>
          </a:p>
          <a:p>
            <a:pPr marL="285750" indent="-285750">
              <a:buFont typeface="Arial" pitchFamily="34" charset="0"/>
              <a:buChar char="•"/>
            </a:pPr>
            <a:endParaRPr lang="en-US" b="1" dirty="0" smtClean="0">
              <a:solidFill>
                <a:schemeClr val="bg1"/>
              </a:solidFill>
            </a:endParaRPr>
          </a:p>
          <a:p>
            <a:endParaRPr lang="en-US" b="1" dirty="0">
              <a:solidFill>
                <a:schemeClr val="bg1"/>
              </a:solidFill>
            </a:endParaRPr>
          </a:p>
        </p:txBody>
      </p:sp>
    </p:spTree>
    <p:extLst>
      <p:ext uri="{BB962C8B-B14F-4D97-AF65-F5344CB8AC3E}">
        <p14:creationId xmlns:p14="http://schemas.microsoft.com/office/powerpoint/2010/main" val="29378042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9067800" y="0"/>
            <a:ext cx="76200" cy="685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18288000" y="-31531"/>
            <a:ext cx="76200" cy="685800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143000" y="849868"/>
            <a:ext cx="3657600" cy="369332"/>
          </a:xfrm>
          <a:prstGeom prst="rect">
            <a:avLst/>
          </a:prstGeom>
          <a:noFill/>
        </p:spPr>
        <p:txBody>
          <a:bodyPr wrap="square" rtlCol="0">
            <a:spAutoFit/>
          </a:bodyPr>
          <a:lstStyle/>
          <a:p>
            <a:r>
              <a:rPr lang="en-US" b="1" dirty="0" smtClean="0">
                <a:solidFill>
                  <a:schemeClr val="bg1"/>
                </a:solidFill>
              </a:rPr>
              <a:t>| Introduction</a:t>
            </a:r>
            <a:endParaRPr lang="en-US" b="1" dirty="0">
              <a:solidFill>
                <a:schemeClr val="bg1"/>
              </a:solidFill>
            </a:endParaRPr>
          </a:p>
        </p:txBody>
      </p:sp>
      <p:sp>
        <p:nvSpPr>
          <p:cNvPr id="8" name="Oval 7"/>
          <p:cNvSpPr/>
          <p:nvPr/>
        </p:nvSpPr>
        <p:spPr>
          <a:xfrm>
            <a:off x="762000" y="849868"/>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75000"/>
                </a:schemeClr>
              </a:solidFill>
            </a:endParaRPr>
          </a:p>
        </p:txBody>
      </p:sp>
      <p:sp>
        <p:nvSpPr>
          <p:cNvPr id="9" name="TextBox 8"/>
          <p:cNvSpPr txBox="1"/>
          <p:nvPr/>
        </p:nvSpPr>
        <p:spPr>
          <a:xfrm>
            <a:off x="381000" y="220414"/>
            <a:ext cx="8686800" cy="523220"/>
          </a:xfrm>
          <a:prstGeom prst="rect">
            <a:avLst/>
          </a:prstGeom>
          <a:noFill/>
        </p:spPr>
        <p:txBody>
          <a:bodyPr wrap="square" rtlCol="0">
            <a:spAutoFit/>
          </a:bodyPr>
          <a:lstStyle/>
          <a:p>
            <a:r>
              <a:rPr lang="en-US" sz="2800" dirty="0" smtClean="0">
                <a:solidFill>
                  <a:schemeClr val="accent6"/>
                </a:solidFill>
              </a:rPr>
              <a:t>Solar Panel Installation | </a:t>
            </a:r>
            <a:r>
              <a:rPr lang="en-US" sz="2800" dirty="0" smtClean="0">
                <a:solidFill>
                  <a:schemeClr val="bg1"/>
                </a:solidFill>
              </a:rPr>
              <a:t>Problem Identification</a:t>
            </a:r>
            <a:endParaRPr lang="en-US" sz="2800" dirty="0">
              <a:solidFill>
                <a:schemeClr val="bg1"/>
              </a:solidFill>
            </a:endParaRPr>
          </a:p>
        </p:txBody>
      </p:sp>
      <p:sp>
        <p:nvSpPr>
          <p:cNvPr id="10" name="TextBox 9"/>
          <p:cNvSpPr txBox="1"/>
          <p:nvPr/>
        </p:nvSpPr>
        <p:spPr>
          <a:xfrm>
            <a:off x="1143000" y="1371600"/>
            <a:ext cx="4267200" cy="369332"/>
          </a:xfrm>
          <a:prstGeom prst="rect">
            <a:avLst/>
          </a:prstGeom>
          <a:noFill/>
        </p:spPr>
        <p:txBody>
          <a:bodyPr wrap="square" rtlCol="0">
            <a:spAutoFit/>
          </a:bodyPr>
          <a:lstStyle/>
          <a:p>
            <a:r>
              <a:rPr lang="en-US" b="1" dirty="0" smtClean="0">
                <a:solidFill>
                  <a:schemeClr val="bg1"/>
                </a:solidFill>
              </a:rPr>
              <a:t>| Prefabricated Exterior Wall Panels</a:t>
            </a:r>
            <a:endParaRPr lang="en-US" b="1" dirty="0">
              <a:solidFill>
                <a:schemeClr val="bg1"/>
              </a:solidFill>
            </a:endParaRPr>
          </a:p>
        </p:txBody>
      </p:sp>
      <p:sp>
        <p:nvSpPr>
          <p:cNvPr id="11" name="Oval 10"/>
          <p:cNvSpPr/>
          <p:nvPr/>
        </p:nvSpPr>
        <p:spPr>
          <a:xfrm>
            <a:off x="762000" y="1371600"/>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p:cNvSpPr txBox="1"/>
          <p:nvPr/>
        </p:nvSpPr>
        <p:spPr>
          <a:xfrm>
            <a:off x="1143000" y="1893332"/>
            <a:ext cx="3657600" cy="369332"/>
          </a:xfrm>
          <a:prstGeom prst="rect">
            <a:avLst/>
          </a:prstGeom>
          <a:noFill/>
        </p:spPr>
        <p:txBody>
          <a:bodyPr wrap="square" rtlCol="0">
            <a:spAutoFit/>
          </a:bodyPr>
          <a:lstStyle/>
          <a:p>
            <a:r>
              <a:rPr lang="en-US" b="1" dirty="0" smtClean="0">
                <a:solidFill>
                  <a:schemeClr val="bg1"/>
                </a:solidFill>
              </a:rPr>
              <a:t>|</a:t>
            </a:r>
            <a:r>
              <a:rPr lang="en-US" b="1" dirty="0" smtClean="0">
                <a:solidFill>
                  <a:schemeClr val="accent6"/>
                </a:solidFill>
              </a:rPr>
              <a:t> </a:t>
            </a:r>
            <a:r>
              <a:rPr lang="en-US" b="1" dirty="0" smtClean="0">
                <a:solidFill>
                  <a:schemeClr val="bg1"/>
                </a:solidFill>
              </a:rPr>
              <a:t>Detailed Sequencing</a:t>
            </a:r>
            <a:endParaRPr lang="en-US" b="1" dirty="0">
              <a:solidFill>
                <a:schemeClr val="bg1"/>
              </a:solidFill>
            </a:endParaRPr>
          </a:p>
        </p:txBody>
      </p:sp>
      <p:sp>
        <p:nvSpPr>
          <p:cNvPr id="13" name="Oval 12"/>
          <p:cNvSpPr/>
          <p:nvPr/>
        </p:nvSpPr>
        <p:spPr>
          <a:xfrm>
            <a:off x="762000" y="1893332"/>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TextBox 13"/>
          <p:cNvSpPr txBox="1"/>
          <p:nvPr/>
        </p:nvSpPr>
        <p:spPr>
          <a:xfrm>
            <a:off x="1143000" y="2415064"/>
            <a:ext cx="3657600" cy="369332"/>
          </a:xfrm>
          <a:prstGeom prst="rect">
            <a:avLst/>
          </a:prstGeom>
          <a:noFill/>
        </p:spPr>
        <p:txBody>
          <a:bodyPr wrap="square" rtlCol="0">
            <a:spAutoFit/>
          </a:bodyPr>
          <a:lstStyle/>
          <a:p>
            <a:r>
              <a:rPr lang="en-US" b="1" dirty="0" smtClean="0">
                <a:solidFill>
                  <a:schemeClr val="bg1"/>
                </a:solidFill>
              </a:rPr>
              <a:t>| Sizing of Rigging Beam</a:t>
            </a:r>
            <a:endParaRPr lang="en-US" b="1" dirty="0">
              <a:solidFill>
                <a:schemeClr val="bg1"/>
              </a:solidFill>
            </a:endParaRPr>
          </a:p>
        </p:txBody>
      </p:sp>
      <p:sp>
        <p:nvSpPr>
          <p:cNvPr id="15" name="Oval 14"/>
          <p:cNvSpPr/>
          <p:nvPr/>
        </p:nvSpPr>
        <p:spPr>
          <a:xfrm>
            <a:off x="762000" y="2415064"/>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TextBox 15"/>
          <p:cNvSpPr txBox="1"/>
          <p:nvPr/>
        </p:nvSpPr>
        <p:spPr>
          <a:xfrm>
            <a:off x="1143000" y="2919413"/>
            <a:ext cx="4495800" cy="369332"/>
          </a:xfrm>
          <a:prstGeom prst="rect">
            <a:avLst/>
          </a:prstGeom>
          <a:noFill/>
        </p:spPr>
        <p:txBody>
          <a:bodyPr wrap="square" rtlCol="0">
            <a:spAutoFit/>
          </a:bodyPr>
          <a:lstStyle/>
          <a:p>
            <a:r>
              <a:rPr lang="en-US" b="1" dirty="0" smtClean="0">
                <a:solidFill>
                  <a:schemeClr val="accent6"/>
                </a:solidFill>
              </a:rPr>
              <a:t>| Solar Panel Installation at Roof Level</a:t>
            </a:r>
            <a:endParaRPr lang="en-US" b="1" dirty="0">
              <a:solidFill>
                <a:schemeClr val="accent6"/>
              </a:solidFill>
            </a:endParaRPr>
          </a:p>
        </p:txBody>
      </p:sp>
      <p:sp>
        <p:nvSpPr>
          <p:cNvPr id="17" name="Oval 16"/>
          <p:cNvSpPr/>
          <p:nvPr/>
        </p:nvSpPr>
        <p:spPr>
          <a:xfrm>
            <a:off x="762000" y="2919413"/>
            <a:ext cx="381000" cy="369332"/>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TextBox 17"/>
          <p:cNvSpPr txBox="1"/>
          <p:nvPr/>
        </p:nvSpPr>
        <p:spPr>
          <a:xfrm>
            <a:off x="1143000" y="3440668"/>
            <a:ext cx="5867400" cy="369332"/>
          </a:xfrm>
          <a:prstGeom prst="rect">
            <a:avLst/>
          </a:prstGeom>
          <a:noFill/>
        </p:spPr>
        <p:txBody>
          <a:bodyPr wrap="square" rtlCol="0">
            <a:spAutoFit/>
          </a:bodyPr>
          <a:lstStyle/>
          <a:p>
            <a:r>
              <a:rPr lang="en-US" b="1" dirty="0" smtClean="0">
                <a:solidFill>
                  <a:schemeClr val="bg1"/>
                </a:solidFill>
              </a:rPr>
              <a:t>| Mobile Technology Integration- Tablet Computers</a:t>
            </a:r>
            <a:endParaRPr lang="en-US" b="1" dirty="0">
              <a:solidFill>
                <a:schemeClr val="bg1"/>
              </a:solidFill>
            </a:endParaRPr>
          </a:p>
        </p:txBody>
      </p:sp>
      <p:sp>
        <p:nvSpPr>
          <p:cNvPr id="19" name="Oval 18"/>
          <p:cNvSpPr/>
          <p:nvPr/>
        </p:nvSpPr>
        <p:spPr>
          <a:xfrm>
            <a:off x="762000" y="3440668"/>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TextBox 20"/>
          <p:cNvSpPr txBox="1"/>
          <p:nvPr/>
        </p:nvSpPr>
        <p:spPr>
          <a:xfrm>
            <a:off x="1143000" y="3962400"/>
            <a:ext cx="5867400" cy="369332"/>
          </a:xfrm>
          <a:prstGeom prst="rect">
            <a:avLst/>
          </a:prstGeom>
          <a:noFill/>
        </p:spPr>
        <p:txBody>
          <a:bodyPr wrap="square" rtlCol="0">
            <a:spAutoFit/>
          </a:bodyPr>
          <a:lstStyle/>
          <a:p>
            <a:r>
              <a:rPr lang="en-US" b="1" dirty="0" smtClean="0">
                <a:solidFill>
                  <a:schemeClr val="bg1"/>
                </a:solidFill>
              </a:rPr>
              <a:t>| Recommendations</a:t>
            </a:r>
            <a:endParaRPr lang="en-US" b="1" dirty="0">
              <a:solidFill>
                <a:schemeClr val="bg1"/>
              </a:solidFill>
            </a:endParaRPr>
          </a:p>
        </p:txBody>
      </p:sp>
      <p:sp>
        <p:nvSpPr>
          <p:cNvPr id="22" name="Oval 21"/>
          <p:cNvSpPr/>
          <p:nvPr/>
        </p:nvSpPr>
        <p:spPr>
          <a:xfrm>
            <a:off x="762000" y="3962400"/>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TextBox 22"/>
          <p:cNvSpPr txBox="1"/>
          <p:nvPr/>
        </p:nvSpPr>
        <p:spPr>
          <a:xfrm>
            <a:off x="1143000" y="4510564"/>
            <a:ext cx="5867400" cy="369332"/>
          </a:xfrm>
          <a:prstGeom prst="rect">
            <a:avLst/>
          </a:prstGeom>
          <a:noFill/>
        </p:spPr>
        <p:txBody>
          <a:bodyPr wrap="square" rtlCol="0">
            <a:spAutoFit/>
          </a:bodyPr>
          <a:lstStyle/>
          <a:p>
            <a:r>
              <a:rPr lang="en-US" b="1" dirty="0" smtClean="0">
                <a:solidFill>
                  <a:schemeClr val="bg1"/>
                </a:solidFill>
              </a:rPr>
              <a:t>| Concluding Remarks</a:t>
            </a:r>
            <a:endParaRPr lang="en-US" b="1" dirty="0">
              <a:solidFill>
                <a:schemeClr val="bg1"/>
              </a:solidFill>
            </a:endParaRPr>
          </a:p>
        </p:txBody>
      </p:sp>
      <p:sp>
        <p:nvSpPr>
          <p:cNvPr id="24" name="Oval 23"/>
          <p:cNvSpPr/>
          <p:nvPr/>
        </p:nvSpPr>
        <p:spPr>
          <a:xfrm>
            <a:off x="762000" y="4510564"/>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26" name="Picture 25"/>
          <p:cNvPicPr/>
          <p:nvPr/>
        </p:nvPicPr>
        <p:blipFill rotWithShape="1">
          <a:blip r:embed="rId3" cstate="print">
            <a:extLst>
              <a:ext uri="{28A0092B-C50C-407E-A947-70E740481C1C}">
                <a14:useLocalDpi xmlns:a14="http://schemas.microsoft.com/office/drawing/2010/main" val="0"/>
              </a:ext>
            </a:extLst>
          </a:blip>
          <a:srcRect b="28799"/>
          <a:stretch/>
        </p:blipFill>
        <p:spPr bwMode="auto">
          <a:xfrm>
            <a:off x="4076700" y="3993595"/>
            <a:ext cx="4514641" cy="2400896"/>
          </a:xfrm>
          <a:prstGeom prst="rect">
            <a:avLst/>
          </a:prstGeom>
          <a:ln>
            <a:noFill/>
          </a:ln>
          <a:extLst>
            <a:ext uri="{53640926-AAD7-44D8-BBD7-CCE9431645EC}">
              <a14:shadowObscured xmlns:a14="http://schemas.microsoft.com/office/drawing/2010/main"/>
            </a:ext>
          </a:extLst>
        </p:spPr>
      </p:pic>
      <p:sp>
        <p:nvSpPr>
          <p:cNvPr id="25" name="TextBox 24"/>
          <p:cNvSpPr txBox="1"/>
          <p:nvPr/>
        </p:nvSpPr>
        <p:spPr>
          <a:xfrm>
            <a:off x="9315450" y="531793"/>
            <a:ext cx="8991600" cy="584775"/>
          </a:xfrm>
          <a:prstGeom prst="rect">
            <a:avLst/>
          </a:prstGeom>
          <a:noFill/>
        </p:spPr>
        <p:txBody>
          <a:bodyPr wrap="square" rtlCol="0">
            <a:spAutoFit/>
          </a:bodyPr>
          <a:lstStyle/>
          <a:p>
            <a:r>
              <a:rPr lang="en-US" sz="3200" b="1" dirty="0" smtClean="0">
                <a:solidFill>
                  <a:schemeClr val="bg1"/>
                </a:solidFill>
              </a:rPr>
              <a:t>Proposed Solution?</a:t>
            </a:r>
            <a:endParaRPr lang="en-US" sz="2000" dirty="0">
              <a:solidFill>
                <a:schemeClr val="bg1"/>
              </a:solidFill>
            </a:endParaRPr>
          </a:p>
        </p:txBody>
      </p:sp>
      <p:sp>
        <p:nvSpPr>
          <p:cNvPr id="29" name="TextBox 28"/>
          <p:cNvSpPr txBox="1"/>
          <p:nvPr/>
        </p:nvSpPr>
        <p:spPr>
          <a:xfrm>
            <a:off x="10248900" y="3115270"/>
            <a:ext cx="7086600" cy="923330"/>
          </a:xfrm>
          <a:prstGeom prst="rect">
            <a:avLst/>
          </a:prstGeom>
          <a:noFill/>
        </p:spPr>
        <p:txBody>
          <a:bodyPr wrap="square" rtlCol="0">
            <a:spAutoFit/>
          </a:bodyPr>
          <a:lstStyle/>
          <a:p>
            <a:pPr algn="ctr"/>
            <a:r>
              <a:rPr lang="en-US" b="1" dirty="0" smtClean="0">
                <a:solidFill>
                  <a:schemeClr val="bg1"/>
                </a:solidFill>
              </a:rPr>
              <a:t>Investigate implementation of solar panels on roof.</a:t>
            </a:r>
          </a:p>
          <a:p>
            <a:endParaRPr lang="en-US" b="1" dirty="0">
              <a:solidFill>
                <a:schemeClr val="bg1"/>
              </a:solidFill>
            </a:endParaRPr>
          </a:p>
          <a:p>
            <a:endParaRPr lang="en-US" b="1" dirty="0">
              <a:solidFill>
                <a:schemeClr val="bg1"/>
              </a:solidFill>
            </a:endParaRPr>
          </a:p>
        </p:txBody>
      </p:sp>
    </p:spTree>
    <p:extLst>
      <p:ext uri="{BB962C8B-B14F-4D97-AF65-F5344CB8AC3E}">
        <p14:creationId xmlns:p14="http://schemas.microsoft.com/office/powerpoint/2010/main" val="14449006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9067800" y="0"/>
            <a:ext cx="76200" cy="685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18288000" y="-31531"/>
            <a:ext cx="76200" cy="685800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143000" y="849868"/>
            <a:ext cx="3657600" cy="369332"/>
          </a:xfrm>
          <a:prstGeom prst="rect">
            <a:avLst/>
          </a:prstGeom>
          <a:noFill/>
        </p:spPr>
        <p:txBody>
          <a:bodyPr wrap="square" rtlCol="0">
            <a:spAutoFit/>
          </a:bodyPr>
          <a:lstStyle/>
          <a:p>
            <a:r>
              <a:rPr lang="en-US" b="1" dirty="0" smtClean="0">
                <a:solidFill>
                  <a:schemeClr val="bg1"/>
                </a:solidFill>
              </a:rPr>
              <a:t>| Introduction</a:t>
            </a:r>
            <a:endParaRPr lang="en-US" b="1" dirty="0">
              <a:solidFill>
                <a:schemeClr val="bg1"/>
              </a:solidFill>
            </a:endParaRPr>
          </a:p>
        </p:txBody>
      </p:sp>
      <p:sp>
        <p:nvSpPr>
          <p:cNvPr id="8" name="Oval 7"/>
          <p:cNvSpPr/>
          <p:nvPr/>
        </p:nvSpPr>
        <p:spPr>
          <a:xfrm>
            <a:off x="762000" y="849868"/>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75000"/>
                </a:schemeClr>
              </a:solidFill>
            </a:endParaRPr>
          </a:p>
        </p:txBody>
      </p:sp>
      <p:sp>
        <p:nvSpPr>
          <p:cNvPr id="9" name="TextBox 8"/>
          <p:cNvSpPr txBox="1"/>
          <p:nvPr/>
        </p:nvSpPr>
        <p:spPr>
          <a:xfrm>
            <a:off x="381000" y="220414"/>
            <a:ext cx="8686800" cy="523220"/>
          </a:xfrm>
          <a:prstGeom prst="rect">
            <a:avLst/>
          </a:prstGeom>
          <a:noFill/>
        </p:spPr>
        <p:txBody>
          <a:bodyPr wrap="square" rtlCol="0">
            <a:spAutoFit/>
          </a:bodyPr>
          <a:lstStyle/>
          <a:p>
            <a:r>
              <a:rPr lang="en-US" sz="2800" dirty="0" smtClean="0">
                <a:solidFill>
                  <a:schemeClr val="accent6"/>
                </a:solidFill>
              </a:rPr>
              <a:t>Solar Panel Installation | </a:t>
            </a:r>
            <a:r>
              <a:rPr lang="en-US" sz="2800" dirty="0" smtClean="0">
                <a:solidFill>
                  <a:schemeClr val="bg1"/>
                </a:solidFill>
              </a:rPr>
              <a:t>Background Information</a:t>
            </a:r>
            <a:endParaRPr lang="en-US" sz="2800" dirty="0">
              <a:solidFill>
                <a:schemeClr val="bg1"/>
              </a:solidFill>
            </a:endParaRPr>
          </a:p>
        </p:txBody>
      </p:sp>
      <p:sp>
        <p:nvSpPr>
          <p:cNvPr id="10" name="TextBox 9"/>
          <p:cNvSpPr txBox="1"/>
          <p:nvPr/>
        </p:nvSpPr>
        <p:spPr>
          <a:xfrm>
            <a:off x="1143000" y="1371600"/>
            <a:ext cx="4267200" cy="369332"/>
          </a:xfrm>
          <a:prstGeom prst="rect">
            <a:avLst/>
          </a:prstGeom>
          <a:noFill/>
        </p:spPr>
        <p:txBody>
          <a:bodyPr wrap="square" rtlCol="0">
            <a:spAutoFit/>
          </a:bodyPr>
          <a:lstStyle/>
          <a:p>
            <a:r>
              <a:rPr lang="en-US" b="1" dirty="0" smtClean="0">
                <a:solidFill>
                  <a:schemeClr val="bg1"/>
                </a:solidFill>
              </a:rPr>
              <a:t>| Prefabricated Exterior Wall Panels</a:t>
            </a:r>
            <a:endParaRPr lang="en-US" b="1" dirty="0">
              <a:solidFill>
                <a:schemeClr val="bg1"/>
              </a:solidFill>
            </a:endParaRPr>
          </a:p>
        </p:txBody>
      </p:sp>
      <p:sp>
        <p:nvSpPr>
          <p:cNvPr id="11" name="Oval 10"/>
          <p:cNvSpPr/>
          <p:nvPr/>
        </p:nvSpPr>
        <p:spPr>
          <a:xfrm>
            <a:off x="762000" y="1371600"/>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p:cNvSpPr txBox="1"/>
          <p:nvPr/>
        </p:nvSpPr>
        <p:spPr>
          <a:xfrm>
            <a:off x="1143000" y="1893332"/>
            <a:ext cx="3657600" cy="369332"/>
          </a:xfrm>
          <a:prstGeom prst="rect">
            <a:avLst/>
          </a:prstGeom>
          <a:noFill/>
        </p:spPr>
        <p:txBody>
          <a:bodyPr wrap="square" rtlCol="0">
            <a:spAutoFit/>
          </a:bodyPr>
          <a:lstStyle/>
          <a:p>
            <a:r>
              <a:rPr lang="en-US" b="1" dirty="0" smtClean="0">
                <a:solidFill>
                  <a:schemeClr val="bg1"/>
                </a:solidFill>
              </a:rPr>
              <a:t>|</a:t>
            </a:r>
            <a:r>
              <a:rPr lang="en-US" b="1" dirty="0" smtClean="0">
                <a:solidFill>
                  <a:schemeClr val="accent6"/>
                </a:solidFill>
              </a:rPr>
              <a:t> </a:t>
            </a:r>
            <a:r>
              <a:rPr lang="en-US" b="1" dirty="0" smtClean="0">
                <a:solidFill>
                  <a:schemeClr val="bg1"/>
                </a:solidFill>
              </a:rPr>
              <a:t>Detailed Sequencing</a:t>
            </a:r>
            <a:endParaRPr lang="en-US" b="1" dirty="0">
              <a:solidFill>
                <a:schemeClr val="bg1"/>
              </a:solidFill>
            </a:endParaRPr>
          </a:p>
        </p:txBody>
      </p:sp>
      <p:sp>
        <p:nvSpPr>
          <p:cNvPr id="13" name="Oval 12"/>
          <p:cNvSpPr/>
          <p:nvPr/>
        </p:nvSpPr>
        <p:spPr>
          <a:xfrm>
            <a:off x="762000" y="1893332"/>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TextBox 13"/>
          <p:cNvSpPr txBox="1"/>
          <p:nvPr/>
        </p:nvSpPr>
        <p:spPr>
          <a:xfrm>
            <a:off x="1143000" y="2415064"/>
            <a:ext cx="3657600" cy="369332"/>
          </a:xfrm>
          <a:prstGeom prst="rect">
            <a:avLst/>
          </a:prstGeom>
          <a:noFill/>
        </p:spPr>
        <p:txBody>
          <a:bodyPr wrap="square" rtlCol="0">
            <a:spAutoFit/>
          </a:bodyPr>
          <a:lstStyle/>
          <a:p>
            <a:r>
              <a:rPr lang="en-US" b="1" dirty="0" smtClean="0">
                <a:solidFill>
                  <a:schemeClr val="bg1"/>
                </a:solidFill>
              </a:rPr>
              <a:t>| Sizing of Rigging Beam</a:t>
            </a:r>
            <a:endParaRPr lang="en-US" b="1" dirty="0">
              <a:solidFill>
                <a:schemeClr val="bg1"/>
              </a:solidFill>
            </a:endParaRPr>
          </a:p>
        </p:txBody>
      </p:sp>
      <p:sp>
        <p:nvSpPr>
          <p:cNvPr id="15" name="Oval 14"/>
          <p:cNvSpPr/>
          <p:nvPr/>
        </p:nvSpPr>
        <p:spPr>
          <a:xfrm>
            <a:off x="762000" y="2415064"/>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TextBox 15"/>
          <p:cNvSpPr txBox="1"/>
          <p:nvPr/>
        </p:nvSpPr>
        <p:spPr>
          <a:xfrm>
            <a:off x="1143000" y="2919413"/>
            <a:ext cx="4495800" cy="369332"/>
          </a:xfrm>
          <a:prstGeom prst="rect">
            <a:avLst/>
          </a:prstGeom>
          <a:noFill/>
        </p:spPr>
        <p:txBody>
          <a:bodyPr wrap="square" rtlCol="0">
            <a:spAutoFit/>
          </a:bodyPr>
          <a:lstStyle/>
          <a:p>
            <a:r>
              <a:rPr lang="en-US" b="1" dirty="0" smtClean="0">
                <a:solidFill>
                  <a:schemeClr val="accent6"/>
                </a:solidFill>
              </a:rPr>
              <a:t>| Solar Panel Installation at Roof Level</a:t>
            </a:r>
            <a:endParaRPr lang="en-US" b="1" dirty="0">
              <a:solidFill>
                <a:schemeClr val="accent6"/>
              </a:solidFill>
            </a:endParaRPr>
          </a:p>
        </p:txBody>
      </p:sp>
      <p:sp>
        <p:nvSpPr>
          <p:cNvPr id="17" name="Oval 16"/>
          <p:cNvSpPr/>
          <p:nvPr/>
        </p:nvSpPr>
        <p:spPr>
          <a:xfrm>
            <a:off x="762000" y="2919413"/>
            <a:ext cx="381000" cy="369332"/>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TextBox 17"/>
          <p:cNvSpPr txBox="1"/>
          <p:nvPr/>
        </p:nvSpPr>
        <p:spPr>
          <a:xfrm>
            <a:off x="1143000" y="3440668"/>
            <a:ext cx="5867400" cy="369332"/>
          </a:xfrm>
          <a:prstGeom prst="rect">
            <a:avLst/>
          </a:prstGeom>
          <a:noFill/>
        </p:spPr>
        <p:txBody>
          <a:bodyPr wrap="square" rtlCol="0">
            <a:spAutoFit/>
          </a:bodyPr>
          <a:lstStyle/>
          <a:p>
            <a:r>
              <a:rPr lang="en-US" b="1" dirty="0" smtClean="0">
                <a:solidFill>
                  <a:schemeClr val="bg1"/>
                </a:solidFill>
              </a:rPr>
              <a:t>| Mobile Technology Integration- Tablet Computers</a:t>
            </a:r>
            <a:endParaRPr lang="en-US" b="1" dirty="0">
              <a:solidFill>
                <a:schemeClr val="bg1"/>
              </a:solidFill>
            </a:endParaRPr>
          </a:p>
        </p:txBody>
      </p:sp>
      <p:sp>
        <p:nvSpPr>
          <p:cNvPr id="19" name="Oval 18"/>
          <p:cNvSpPr/>
          <p:nvPr/>
        </p:nvSpPr>
        <p:spPr>
          <a:xfrm>
            <a:off x="762000" y="3440668"/>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TextBox 20"/>
          <p:cNvSpPr txBox="1"/>
          <p:nvPr/>
        </p:nvSpPr>
        <p:spPr>
          <a:xfrm>
            <a:off x="1143000" y="3962400"/>
            <a:ext cx="5867400" cy="369332"/>
          </a:xfrm>
          <a:prstGeom prst="rect">
            <a:avLst/>
          </a:prstGeom>
          <a:noFill/>
        </p:spPr>
        <p:txBody>
          <a:bodyPr wrap="square" rtlCol="0">
            <a:spAutoFit/>
          </a:bodyPr>
          <a:lstStyle/>
          <a:p>
            <a:r>
              <a:rPr lang="en-US" b="1" dirty="0" smtClean="0">
                <a:solidFill>
                  <a:schemeClr val="bg1"/>
                </a:solidFill>
              </a:rPr>
              <a:t>| Recommendations</a:t>
            </a:r>
            <a:endParaRPr lang="en-US" b="1" dirty="0">
              <a:solidFill>
                <a:schemeClr val="bg1"/>
              </a:solidFill>
            </a:endParaRPr>
          </a:p>
        </p:txBody>
      </p:sp>
      <p:sp>
        <p:nvSpPr>
          <p:cNvPr id="22" name="Oval 21"/>
          <p:cNvSpPr/>
          <p:nvPr/>
        </p:nvSpPr>
        <p:spPr>
          <a:xfrm>
            <a:off x="762000" y="3962400"/>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TextBox 22"/>
          <p:cNvSpPr txBox="1"/>
          <p:nvPr/>
        </p:nvSpPr>
        <p:spPr>
          <a:xfrm>
            <a:off x="1143000" y="4510564"/>
            <a:ext cx="5867400" cy="369332"/>
          </a:xfrm>
          <a:prstGeom prst="rect">
            <a:avLst/>
          </a:prstGeom>
          <a:noFill/>
        </p:spPr>
        <p:txBody>
          <a:bodyPr wrap="square" rtlCol="0">
            <a:spAutoFit/>
          </a:bodyPr>
          <a:lstStyle/>
          <a:p>
            <a:r>
              <a:rPr lang="en-US" b="1" dirty="0" smtClean="0">
                <a:solidFill>
                  <a:schemeClr val="bg1"/>
                </a:solidFill>
              </a:rPr>
              <a:t>| Concluding Remarks</a:t>
            </a:r>
            <a:endParaRPr lang="en-US" b="1" dirty="0">
              <a:solidFill>
                <a:schemeClr val="bg1"/>
              </a:solidFill>
            </a:endParaRPr>
          </a:p>
        </p:txBody>
      </p:sp>
      <p:sp>
        <p:nvSpPr>
          <p:cNvPr id="24" name="Oval 23"/>
          <p:cNvSpPr/>
          <p:nvPr/>
        </p:nvSpPr>
        <p:spPr>
          <a:xfrm>
            <a:off x="762000" y="4510564"/>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26" name="Picture 25"/>
          <p:cNvPicPr/>
          <p:nvPr/>
        </p:nvPicPr>
        <p:blipFill rotWithShape="1">
          <a:blip r:embed="rId3" cstate="print">
            <a:extLst>
              <a:ext uri="{28A0092B-C50C-407E-A947-70E740481C1C}">
                <a14:useLocalDpi xmlns:a14="http://schemas.microsoft.com/office/drawing/2010/main" val="0"/>
              </a:ext>
            </a:extLst>
          </a:blip>
          <a:srcRect b="28799"/>
          <a:stretch/>
        </p:blipFill>
        <p:spPr bwMode="auto">
          <a:xfrm>
            <a:off x="4076700" y="3993595"/>
            <a:ext cx="4514641" cy="2400896"/>
          </a:xfrm>
          <a:prstGeom prst="rect">
            <a:avLst/>
          </a:prstGeom>
          <a:ln>
            <a:noFill/>
          </a:ln>
          <a:extLst>
            <a:ext uri="{53640926-AAD7-44D8-BBD7-CCE9431645EC}">
              <a14:shadowObscured xmlns:a14="http://schemas.microsoft.com/office/drawing/2010/main"/>
            </a:ext>
          </a:extLst>
        </p:spPr>
      </p:pic>
      <p:sp>
        <p:nvSpPr>
          <p:cNvPr id="27" name="TextBox 26"/>
          <p:cNvSpPr txBox="1"/>
          <p:nvPr/>
        </p:nvSpPr>
        <p:spPr>
          <a:xfrm>
            <a:off x="9144000" y="417493"/>
            <a:ext cx="8991600" cy="954107"/>
          </a:xfrm>
          <a:prstGeom prst="rect">
            <a:avLst/>
          </a:prstGeom>
          <a:noFill/>
        </p:spPr>
        <p:txBody>
          <a:bodyPr wrap="square" rtlCol="0">
            <a:spAutoFit/>
          </a:bodyPr>
          <a:lstStyle/>
          <a:p>
            <a:pPr algn="ctr"/>
            <a:r>
              <a:rPr lang="en-US" sz="3600" b="1" dirty="0" smtClean="0">
                <a:solidFill>
                  <a:schemeClr val="bg1"/>
                </a:solidFill>
              </a:rPr>
              <a:t>Background Information</a:t>
            </a:r>
          </a:p>
          <a:p>
            <a:pPr algn="ctr"/>
            <a:endParaRPr lang="en-US" sz="2000" dirty="0">
              <a:solidFill>
                <a:schemeClr val="bg1"/>
              </a:solidFill>
            </a:endParaRPr>
          </a:p>
        </p:txBody>
      </p:sp>
      <p:sp>
        <p:nvSpPr>
          <p:cNvPr id="28" name="TextBox 27"/>
          <p:cNvSpPr txBox="1"/>
          <p:nvPr/>
        </p:nvSpPr>
        <p:spPr>
          <a:xfrm>
            <a:off x="9982200" y="1834754"/>
            <a:ext cx="7886700" cy="3139321"/>
          </a:xfrm>
          <a:prstGeom prst="rect">
            <a:avLst/>
          </a:prstGeom>
          <a:noFill/>
        </p:spPr>
        <p:txBody>
          <a:bodyPr wrap="square" rtlCol="0">
            <a:spAutoFit/>
          </a:bodyPr>
          <a:lstStyle/>
          <a:p>
            <a:pPr marL="285750" indent="-285750">
              <a:buFont typeface="Arial" pitchFamily="34" charset="0"/>
              <a:buChar char="•"/>
            </a:pPr>
            <a:r>
              <a:rPr lang="en-US" b="1" dirty="0" smtClean="0">
                <a:solidFill>
                  <a:schemeClr val="bg1"/>
                </a:solidFill>
              </a:rPr>
              <a:t>Roof made of EPDM membrane, rigid insulation, concrete on metal deck</a:t>
            </a:r>
          </a:p>
          <a:p>
            <a:pPr marL="285750" indent="-285750">
              <a:buFont typeface="Arial" pitchFamily="34" charset="0"/>
              <a:buChar char="•"/>
            </a:pPr>
            <a:endParaRPr lang="en-US" b="1" dirty="0" smtClean="0">
              <a:solidFill>
                <a:schemeClr val="bg1"/>
              </a:solidFill>
            </a:endParaRPr>
          </a:p>
          <a:p>
            <a:pPr marL="285750" indent="-285750">
              <a:buFont typeface="Arial" pitchFamily="34" charset="0"/>
              <a:buChar char="•"/>
            </a:pPr>
            <a:r>
              <a:rPr lang="en-US" b="1" dirty="0" smtClean="0">
                <a:solidFill>
                  <a:schemeClr val="bg1"/>
                </a:solidFill>
              </a:rPr>
              <a:t>30,250 SF total roof space (125’ x 242’)</a:t>
            </a:r>
          </a:p>
          <a:p>
            <a:pPr marL="285750" indent="-285750">
              <a:buFont typeface="Arial" pitchFamily="34" charset="0"/>
              <a:buChar char="•"/>
            </a:pPr>
            <a:endParaRPr lang="en-US" b="1" dirty="0">
              <a:solidFill>
                <a:schemeClr val="bg1"/>
              </a:solidFill>
            </a:endParaRPr>
          </a:p>
          <a:p>
            <a:pPr marL="285750" indent="-285750">
              <a:buFont typeface="Arial" pitchFamily="34" charset="0"/>
              <a:buChar char="•"/>
            </a:pPr>
            <a:r>
              <a:rPr lang="en-US" b="1" dirty="0" smtClean="0">
                <a:solidFill>
                  <a:schemeClr val="bg1"/>
                </a:solidFill>
              </a:rPr>
              <a:t>9,900 SF centrally located mechanical space (50’ x 198’)</a:t>
            </a:r>
          </a:p>
          <a:p>
            <a:pPr marL="285750" indent="-285750">
              <a:buFont typeface="Arial" pitchFamily="34" charset="0"/>
              <a:buChar char="•"/>
            </a:pPr>
            <a:endParaRPr lang="en-US" b="1" dirty="0">
              <a:solidFill>
                <a:schemeClr val="bg1"/>
              </a:solidFill>
            </a:endParaRPr>
          </a:p>
          <a:p>
            <a:pPr marL="285750" indent="-285750">
              <a:buFont typeface="Arial" pitchFamily="34" charset="0"/>
              <a:buChar char="•"/>
            </a:pPr>
            <a:r>
              <a:rPr lang="en-US" b="1" dirty="0" smtClean="0">
                <a:solidFill>
                  <a:schemeClr val="bg1"/>
                </a:solidFill>
              </a:rPr>
              <a:t>Mechanical space  surrounded by 13 ½’ screen wall</a:t>
            </a:r>
          </a:p>
          <a:p>
            <a:pPr marL="285750" indent="-285750">
              <a:buFont typeface="Arial" pitchFamily="34" charset="0"/>
              <a:buChar char="•"/>
            </a:pPr>
            <a:endParaRPr lang="en-US" b="1" dirty="0">
              <a:solidFill>
                <a:schemeClr val="bg1"/>
              </a:solidFill>
            </a:endParaRPr>
          </a:p>
          <a:p>
            <a:pPr marL="285750" indent="-285750">
              <a:buFont typeface="Arial" pitchFamily="34" charset="0"/>
              <a:buChar char="•"/>
            </a:pPr>
            <a:r>
              <a:rPr lang="en-US" b="1" dirty="0" smtClean="0">
                <a:solidFill>
                  <a:schemeClr val="bg1"/>
                </a:solidFill>
              </a:rPr>
              <a:t>Parapet walls 4’</a:t>
            </a:r>
          </a:p>
          <a:p>
            <a:endParaRPr lang="en-US" b="1" dirty="0">
              <a:solidFill>
                <a:schemeClr val="bg1"/>
              </a:solidFill>
            </a:endParaRPr>
          </a:p>
        </p:txBody>
      </p:sp>
      <p:pic>
        <p:nvPicPr>
          <p:cNvPr id="25" name="Picture 24"/>
          <p:cNvPicPr/>
          <p:nvPr/>
        </p:nvPicPr>
        <p:blipFill>
          <a:blip r:embed="rId4">
            <a:extLst>
              <a:ext uri="{28A0092B-C50C-407E-A947-70E740481C1C}">
                <a14:useLocalDpi xmlns:a14="http://schemas.microsoft.com/office/drawing/2010/main" val="0"/>
              </a:ext>
            </a:extLst>
          </a:blip>
          <a:stretch>
            <a:fillRect/>
          </a:stretch>
        </p:blipFill>
        <p:spPr>
          <a:xfrm>
            <a:off x="22098000" y="2895600"/>
            <a:ext cx="5257800" cy="2759222"/>
          </a:xfrm>
          <a:prstGeom prst="rect">
            <a:avLst/>
          </a:prstGeom>
        </p:spPr>
      </p:pic>
      <p:pic>
        <p:nvPicPr>
          <p:cNvPr id="29" name="Picture 28" descr="\\aep.coeaccess.psu.edu\profiles$\tfm5025\Desktop\roof"/>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177186" y="374960"/>
            <a:ext cx="2844614" cy="3807870"/>
          </a:xfrm>
          <a:prstGeom prst="rect">
            <a:avLst/>
          </a:prstGeom>
          <a:noFill/>
          <a:ln>
            <a:noFill/>
          </a:ln>
        </p:spPr>
      </p:pic>
      <p:sp>
        <p:nvSpPr>
          <p:cNvPr id="30" name="TextBox 29"/>
          <p:cNvSpPr txBox="1"/>
          <p:nvPr/>
        </p:nvSpPr>
        <p:spPr>
          <a:xfrm>
            <a:off x="18916650" y="6147817"/>
            <a:ext cx="7391400" cy="769441"/>
          </a:xfrm>
          <a:prstGeom prst="rect">
            <a:avLst/>
          </a:prstGeom>
          <a:noFill/>
        </p:spPr>
        <p:txBody>
          <a:bodyPr wrap="square" rtlCol="0">
            <a:spAutoFit/>
          </a:bodyPr>
          <a:lstStyle/>
          <a:p>
            <a:r>
              <a:rPr lang="en-US" sz="2400" b="1" dirty="0" smtClean="0">
                <a:solidFill>
                  <a:schemeClr val="bg1"/>
                </a:solidFill>
              </a:rPr>
              <a:t>Photo of Rooftop and Plan View of Rooftop</a:t>
            </a:r>
          </a:p>
          <a:p>
            <a:endParaRPr lang="en-US" sz="2000" dirty="0">
              <a:solidFill>
                <a:schemeClr val="bg1"/>
              </a:solidFill>
            </a:endParaRPr>
          </a:p>
        </p:txBody>
      </p:sp>
    </p:spTree>
    <p:extLst>
      <p:ext uri="{BB962C8B-B14F-4D97-AF65-F5344CB8AC3E}">
        <p14:creationId xmlns:p14="http://schemas.microsoft.com/office/powerpoint/2010/main" val="35970204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9067800" y="0"/>
            <a:ext cx="76200" cy="685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18288000" y="-31531"/>
            <a:ext cx="76200" cy="685800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5"/>
          <p:cNvPicPr/>
          <p:nvPr/>
        </p:nvPicPr>
        <p:blipFill rotWithShape="1">
          <a:blip r:embed="rId3" cstate="print">
            <a:extLst>
              <a:ext uri="{28A0092B-C50C-407E-A947-70E740481C1C}">
                <a14:useLocalDpi xmlns:a14="http://schemas.microsoft.com/office/drawing/2010/main" val="0"/>
              </a:ext>
            </a:extLst>
          </a:blip>
          <a:srcRect b="28799"/>
          <a:stretch/>
        </p:blipFill>
        <p:spPr bwMode="auto">
          <a:xfrm>
            <a:off x="11582400" y="743634"/>
            <a:ext cx="4495800" cy="2390876"/>
          </a:xfrm>
          <a:prstGeom prst="rect">
            <a:avLst/>
          </a:prstGeom>
          <a:ln>
            <a:noFill/>
          </a:ln>
          <a:extLst>
            <a:ext uri="{53640926-AAD7-44D8-BBD7-CCE9431645EC}">
              <a14:shadowObscured xmlns:a14="http://schemas.microsoft.com/office/drawing/2010/main"/>
            </a:ext>
          </a:extLst>
        </p:spPr>
      </p:pic>
      <p:sp>
        <p:nvSpPr>
          <p:cNvPr id="3" name="TextBox 2"/>
          <p:cNvSpPr txBox="1"/>
          <p:nvPr/>
        </p:nvSpPr>
        <p:spPr>
          <a:xfrm>
            <a:off x="10668000" y="3440668"/>
            <a:ext cx="6248400" cy="3416320"/>
          </a:xfrm>
          <a:prstGeom prst="rect">
            <a:avLst/>
          </a:prstGeom>
          <a:noFill/>
        </p:spPr>
        <p:txBody>
          <a:bodyPr wrap="square" rtlCol="0">
            <a:spAutoFit/>
          </a:bodyPr>
          <a:lstStyle/>
          <a:p>
            <a:pPr algn="ctr"/>
            <a:r>
              <a:rPr lang="en-US" b="1" dirty="0" smtClean="0">
                <a:solidFill>
                  <a:schemeClr val="accent6"/>
                </a:solidFill>
              </a:rPr>
              <a:t>Name | </a:t>
            </a:r>
            <a:r>
              <a:rPr lang="en-US" b="1" dirty="0" smtClean="0">
                <a:solidFill>
                  <a:schemeClr val="bg1"/>
                </a:solidFill>
              </a:rPr>
              <a:t>Research Facility Core and Shell (RFCS)</a:t>
            </a:r>
          </a:p>
          <a:p>
            <a:pPr algn="ctr"/>
            <a:endParaRPr lang="en-US" b="1" dirty="0" smtClean="0">
              <a:solidFill>
                <a:schemeClr val="bg1"/>
              </a:solidFill>
            </a:endParaRPr>
          </a:p>
          <a:p>
            <a:pPr algn="ctr"/>
            <a:r>
              <a:rPr lang="en-US" b="1" dirty="0" smtClean="0">
                <a:solidFill>
                  <a:schemeClr val="accent6"/>
                </a:solidFill>
              </a:rPr>
              <a:t>Location | </a:t>
            </a:r>
            <a:r>
              <a:rPr lang="en-US" b="1" dirty="0" smtClean="0">
                <a:solidFill>
                  <a:schemeClr val="bg1"/>
                </a:solidFill>
              </a:rPr>
              <a:t>Southern California</a:t>
            </a:r>
          </a:p>
          <a:p>
            <a:pPr algn="ctr"/>
            <a:endParaRPr lang="en-US" b="1" dirty="0" smtClean="0">
              <a:solidFill>
                <a:schemeClr val="bg1"/>
              </a:solidFill>
            </a:endParaRPr>
          </a:p>
          <a:p>
            <a:pPr algn="ctr"/>
            <a:r>
              <a:rPr lang="en-US" b="1" dirty="0">
                <a:solidFill>
                  <a:schemeClr val="accent6"/>
                </a:solidFill>
              </a:rPr>
              <a:t>Building Use |  </a:t>
            </a:r>
            <a:r>
              <a:rPr lang="en-US" b="1" dirty="0">
                <a:solidFill>
                  <a:schemeClr val="bg1"/>
                </a:solidFill>
              </a:rPr>
              <a:t>Research Facility with Office Space</a:t>
            </a:r>
          </a:p>
          <a:p>
            <a:pPr algn="ctr"/>
            <a:endParaRPr lang="en-US" b="1" dirty="0" smtClean="0">
              <a:solidFill>
                <a:schemeClr val="accent6"/>
              </a:solidFill>
            </a:endParaRPr>
          </a:p>
          <a:p>
            <a:pPr algn="ctr"/>
            <a:r>
              <a:rPr lang="en-US" b="1" dirty="0" smtClean="0">
                <a:solidFill>
                  <a:schemeClr val="accent6"/>
                </a:solidFill>
              </a:rPr>
              <a:t>Owner | </a:t>
            </a:r>
            <a:r>
              <a:rPr lang="en-US" b="1" dirty="0" smtClean="0">
                <a:solidFill>
                  <a:schemeClr val="bg1"/>
                </a:solidFill>
              </a:rPr>
              <a:t>Faction</a:t>
            </a:r>
          </a:p>
          <a:p>
            <a:pPr algn="ctr"/>
            <a:endParaRPr lang="en-US" b="1" dirty="0" smtClean="0">
              <a:solidFill>
                <a:schemeClr val="bg1"/>
              </a:solidFill>
            </a:endParaRPr>
          </a:p>
          <a:p>
            <a:pPr algn="ctr"/>
            <a:r>
              <a:rPr lang="en-US" b="1" dirty="0" smtClean="0">
                <a:solidFill>
                  <a:schemeClr val="accent6"/>
                </a:solidFill>
              </a:rPr>
              <a:t>Architect | </a:t>
            </a:r>
            <a:r>
              <a:rPr lang="en-US" b="1" dirty="0" err="1" smtClean="0">
                <a:solidFill>
                  <a:schemeClr val="bg1"/>
                </a:solidFill>
              </a:rPr>
              <a:t>Dowler</a:t>
            </a:r>
            <a:r>
              <a:rPr lang="en-US" b="1" dirty="0" err="1">
                <a:solidFill>
                  <a:schemeClr val="bg1"/>
                </a:solidFill>
              </a:rPr>
              <a:t>-</a:t>
            </a:r>
            <a:r>
              <a:rPr lang="en-US" b="1" dirty="0" err="1" smtClean="0">
                <a:solidFill>
                  <a:schemeClr val="bg1"/>
                </a:solidFill>
              </a:rPr>
              <a:t>Gruman</a:t>
            </a:r>
            <a:r>
              <a:rPr lang="en-US" b="1" dirty="0" smtClean="0">
                <a:solidFill>
                  <a:schemeClr val="bg1"/>
                </a:solidFill>
              </a:rPr>
              <a:t> Architects</a:t>
            </a:r>
          </a:p>
          <a:p>
            <a:pPr algn="ctr"/>
            <a:endParaRPr lang="en-US" b="1" dirty="0" smtClean="0">
              <a:solidFill>
                <a:schemeClr val="accent6"/>
              </a:solidFill>
            </a:endParaRPr>
          </a:p>
          <a:p>
            <a:pPr algn="ctr"/>
            <a:r>
              <a:rPr lang="en-US" b="1" dirty="0" smtClean="0">
                <a:solidFill>
                  <a:schemeClr val="accent6"/>
                </a:solidFill>
              </a:rPr>
              <a:t>General Contractor </a:t>
            </a:r>
            <a:r>
              <a:rPr lang="en-US" b="1" dirty="0">
                <a:solidFill>
                  <a:schemeClr val="accent6"/>
                </a:solidFill>
              </a:rPr>
              <a:t>| </a:t>
            </a:r>
            <a:r>
              <a:rPr lang="en-US" b="1" dirty="0" smtClean="0">
                <a:solidFill>
                  <a:schemeClr val="bg1"/>
                </a:solidFill>
              </a:rPr>
              <a:t>DPR Construction</a:t>
            </a:r>
          </a:p>
          <a:p>
            <a:pPr algn="ctr"/>
            <a:r>
              <a:rPr lang="en-US" dirty="0" smtClean="0">
                <a:solidFill>
                  <a:schemeClr val="bg1"/>
                </a:solidFill>
              </a:rPr>
              <a:t> </a:t>
            </a:r>
            <a:endParaRPr lang="en-US" dirty="0">
              <a:solidFill>
                <a:schemeClr val="bg1"/>
              </a:solidFill>
            </a:endParaRPr>
          </a:p>
        </p:txBody>
      </p:sp>
      <p:sp>
        <p:nvSpPr>
          <p:cNvPr id="7" name="TextBox 6"/>
          <p:cNvSpPr txBox="1"/>
          <p:nvPr/>
        </p:nvSpPr>
        <p:spPr>
          <a:xfrm>
            <a:off x="1143000" y="849868"/>
            <a:ext cx="3657600" cy="369332"/>
          </a:xfrm>
          <a:prstGeom prst="rect">
            <a:avLst/>
          </a:prstGeom>
          <a:noFill/>
        </p:spPr>
        <p:txBody>
          <a:bodyPr wrap="square" rtlCol="0">
            <a:spAutoFit/>
          </a:bodyPr>
          <a:lstStyle/>
          <a:p>
            <a:r>
              <a:rPr lang="en-US" b="1" dirty="0" smtClean="0">
                <a:solidFill>
                  <a:schemeClr val="accent6"/>
                </a:solidFill>
              </a:rPr>
              <a:t>| Introduction</a:t>
            </a:r>
            <a:endParaRPr lang="en-US" b="1" dirty="0">
              <a:solidFill>
                <a:schemeClr val="accent6"/>
              </a:solidFill>
            </a:endParaRPr>
          </a:p>
        </p:txBody>
      </p:sp>
      <p:sp>
        <p:nvSpPr>
          <p:cNvPr id="8" name="Oval 7"/>
          <p:cNvSpPr/>
          <p:nvPr/>
        </p:nvSpPr>
        <p:spPr>
          <a:xfrm>
            <a:off x="762000" y="849868"/>
            <a:ext cx="381000" cy="369332"/>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75000"/>
                </a:schemeClr>
              </a:solidFill>
            </a:endParaRPr>
          </a:p>
        </p:txBody>
      </p:sp>
      <p:sp>
        <p:nvSpPr>
          <p:cNvPr id="9" name="TextBox 8"/>
          <p:cNvSpPr txBox="1"/>
          <p:nvPr/>
        </p:nvSpPr>
        <p:spPr>
          <a:xfrm>
            <a:off x="381000" y="220414"/>
            <a:ext cx="6172200" cy="523220"/>
          </a:xfrm>
          <a:prstGeom prst="rect">
            <a:avLst/>
          </a:prstGeom>
          <a:noFill/>
        </p:spPr>
        <p:txBody>
          <a:bodyPr wrap="square" rtlCol="0">
            <a:spAutoFit/>
          </a:bodyPr>
          <a:lstStyle/>
          <a:p>
            <a:r>
              <a:rPr lang="en-US" sz="2800" dirty="0" smtClean="0">
                <a:solidFill>
                  <a:schemeClr val="accent6"/>
                </a:solidFill>
              </a:rPr>
              <a:t>Introduction | </a:t>
            </a:r>
            <a:r>
              <a:rPr lang="en-US" sz="2800" dirty="0" smtClean="0">
                <a:solidFill>
                  <a:schemeClr val="bg1"/>
                </a:solidFill>
              </a:rPr>
              <a:t>Building Statistics</a:t>
            </a:r>
            <a:endParaRPr lang="en-US" sz="2800" dirty="0">
              <a:solidFill>
                <a:schemeClr val="bg1"/>
              </a:solidFill>
            </a:endParaRPr>
          </a:p>
        </p:txBody>
      </p:sp>
      <p:sp>
        <p:nvSpPr>
          <p:cNvPr id="10" name="TextBox 9"/>
          <p:cNvSpPr txBox="1"/>
          <p:nvPr/>
        </p:nvSpPr>
        <p:spPr>
          <a:xfrm>
            <a:off x="1143000" y="1371600"/>
            <a:ext cx="4267200" cy="369332"/>
          </a:xfrm>
          <a:prstGeom prst="rect">
            <a:avLst/>
          </a:prstGeom>
          <a:noFill/>
        </p:spPr>
        <p:txBody>
          <a:bodyPr wrap="square" rtlCol="0">
            <a:spAutoFit/>
          </a:bodyPr>
          <a:lstStyle/>
          <a:p>
            <a:r>
              <a:rPr lang="en-US" b="1" dirty="0" smtClean="0">
                <a:solidFill>
                  <a:schemeClr val="bg1"/>
                </a:solidFill>
              </a:rPr>
              <a:t>| Prefabricated Exterior Wall Panels</a:t>
            </a:r>
            <a:endParaRPr lang="en-US" b="1" dirty="0">
              <a:solidFill>
                <a:schemeClr val="bg1"/>
              </a:solidFill>
            </a:endParaRPr>
          </a:p>
        </p:txBody>
      </p:sp>
      <p:sp>
        <p:nvSpPr>
          <p:cNvPr id="11" name="Oval 10"/>
          <p:cNvSpPr/>
          <p:nvPr/>
        </p:nvSpPr>
        <p:spPr>
          <a:xfrm>
            <a:off x="762000" y="1371600"/>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p:cNvSpPr txBox="1"/>
          <p:nvPr/>
        </p:nvSpPr>
        <p:spPr>
          <a:xfrm>
            <a:off x="1143000" y="1893332"/>
            <a:ext cx="3657600" cy="369332"/>
          </a:xfrm>
          <a:prstGeom prst="rect">
            <a:avLst/>
          </a:prstGeom>
          <a:noFill/>
        </p:spPr>
        <p:txBody>
          <a:bodyPr wrap="square" rtlCol="0">
            <a:spAutoFit/>
          </a:bodyPr>
          <a:lstStyle/>
          <a:p>
            <a:r>
              <a:rPr lang="en-US" b="1" dirty="0" smtClean="0">
                <a:solidFill>
                  <a:schemeClr val="bg1"/>
                </a:solidFill>
              </a:rPr>
              <a:t>| Detailed Sequencing</a:t>
            </a:r>
            <a:endParaRPr lang="en-US" b="1" dirty="0">
              <a:solidFill>
                <a:schemeClr val="bg1"/>
              </a:solidFill>
            </a:endParaRPr>
          </a:p>
        </p:txBody>
      </p:sp>
      <p:sp>
        <p:nvSpPr>
          <p:cNvPr id="13" name="Oval 12"/>
          <p:cNvSpPr/>
          <p:nvPr/>
        </p:nvSpPr>
        <p:spPr>
          <a:xfrm>
            <a:off x="762000" y="1893332"/>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TextBox 13"/>
          <p:cNvSpPr txBox="1"/>
          <p:nvPr/>
        </p:nvSpPr>
        <p:spPr>
          <a:xfrm>
            <a:off x="1143000" y="2415064"/>
            <a:ext cx="3657600" cy="369332"/>
          </a:xfrm>
          <a:prstGeom prst="rect">
            <a:avLst/>
          </a:prstGeom>
          <a:noFill/>
        </p:spPr>
        <p:txBody>
          <a:bodyPr wrap="square" rtlCol="0">
            <a:spAutoFit/>
          </a:bodyPr>
          <a:lstStyle/>
          <a:p>
            <a:r>
              <a:rPr lang="en-US" b="1" dirty="0" smtClean="0">
                <a:solidFill>
                  <a:schemeClr val="bg1"/>
                </a:solidFill>
              </a:rPr>
              <a:t>| Sizing of Rigging Beam</a:t>
            </a:r>
            <a:endParaRPr lang="en-US" b="1" dirty="0">
              <a:solidFill>
                <a:schemeClr val="bg1"/>
              </a:solidFill>
            </a:endParaRPr>
          </a:p>
        </p:txBody>
      </p:sp>
      <p:sp>
        <p:nvSpPr>
          <p:cNvPr id="15" name="Oval 14"/>
          <p:cNvSpPr/>
          <p:nvPr/>
        </p:nvSpPr>
        <p:spPr>
          <a:xfrm>
            <a:off x="762000" y="2415064"/>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TextBox 15"/>
          <p:cNvSpPr txBox="1"/>
          <p:nvPr/>
        </p:nvSpPr>
        <p:spPr>
          <a:xfrm>
            <a:off x="1143000" y="2919413"/>
            <a:ext cx="4495800" cy="369332"/>
          </a:xfrm>
          <a:prstGeom prst="rect">
            <a:avLst/>
          </a:prstGeom>
          <a:noFill/>
        </p:spPr>
        <p:txBody>
          <a:bodyPr wrap="square" rtlCol="0">
            <a:spAutoFit/>
          </a:bodyPr>
          <a:lstStyle/>
          <a:p>
            <a:r>
              <a:rPr lang="en-US" b="1" dirty="0" smtClean="0">
                <a:solidFill>
                  <a:schemeClr val="bg1"/>
                </a:solidFill>
              </a:rPr>
              <a:t>| Solar Panel Installation at Roof Level</a:t>
            </a:r>
            <a:endParaRPr lang="en-US" b="1" dirty="0">
              <a:solidFill>
                <a:schemeClr val="bg1"/>
              </a:solidFill>
            </a:endParaRPr>
          </a:p>
        </p:txBody>
      </p:sp>
      <p:sp>
        <p:nvSpPr>
          <p:cNvPr id="17" name="Oval 16"/>
          <p:cNvSpPr/>
          <p:nvPr/>
        </p:nvSpPr>
        <p:spPr>
          <a:xfrm>
            <a:off x="762000" y="2919413"/>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TextBox 17"/>
          <p:cNvSpPr txBox="1"/>
          <p:nvPr/>
        </p:nvSpPr>
        <p:spPr>
          <a:xfrm>
            <a:off x="1143000" y="3440668"/>
            <a:ext cx="5867400" cy="369332"/>
          </a:xfrm>
          <a:prstGeom prst="rect">
            <a:avLst/>
          </a:prstGeom>
          <a:noFill/>
        </p:spPr>
        <p:txBody>
          <a:bodyPr wrap="square" rtlCol="0">
            <a:spAutoFit/>
          </a:bodyPr>
          <a:lstStyle/>
          <a:p>
            <a:r>
              <a:rPr lang="en-US" b="1" dirty="0" smtClean="0">
                <a:solidFill>
                  <a:schemeClr val="bg1"/>
                </a:solidFill>
              </a:rPr>
              <a:t>| Mobile Technology Integration- Tablet Computers</a:t>
            </a:r>
            <a:endParaRPr lang="en-US" b="1" dirty="0">
              <a:solidFill>
                <a:schemeClr val="bg1"/>
              </a:solidFill>
            </a:endParaRPr>
          </a:p>
        </p:txBody>
      </p:sp>
      <p:sp>
        <p:nvSpPr>
          <p:cNvPr id="19" name="Oval 18"/>
          <p:cNvSpPr/>
          <p:nvPr/>
        </p:nvSpPr>
        <p:spPr>
          <a:xfrm>
            <a:off x="762000" y="3440668"/>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TextBox 20"/>
          <p:cNvSpPr txBox="1"/>
          <p:nvPr/>
        </p:nvSpPr>
        <p:spPr>
          <a:xfrm>
            <a:off x="1143000" y="3962400"/>
            <a:ext cx="5867400" cy="369332"/>
          </a:xfrm>
          <a:prstGeom prst="rect">
            <a:avLst/>
          </a:prstGeom>
          <a:noFill/>
        </p:spPr>
        <p:txBody>
          <a:bodyPr wrap="square" rtlCol="0">
            <a:spAutoFit/>
          </a:bodyPr>
          <a:lstStyle/>
          <a:p>
            <a:r>
              <a:rPr lang="en-US" b="1" dirty="0" smtClean="0">
                <a:solidFill>
                  <a:schemeClr val="bg1"/>
                </a:solidFill>
              </a:rPr>
              <a:t>| Recommendations</a:t>
            </a:r>
            <a:endParaRPr lang="en-US" b="1" dirty="0">
              <a:solidFill>
                <a:schemeClr val="bg1"/>
              </a:solidFill>
            </a:endParaRPr>
          </a:p>
        </p:txBody>
      </p:sp>
      <p:sp>
        <p:nvSpPr>
          <p:cNvPr id="22" name="Oval 21"/>
          <p:cNvSpPr/>
          <p:nvPr/>
        </p:nvSpPr>
        <p:spPr>
          <a:xfrm>
            <a:off x="762000" y="3962400"/>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TextBox 22"/>
          <p:cNvSpPr txBox="1"/>
          <p:nvPr/>
        </p:nvSpPr>
        <p:spPr>
          <a:xfrm>
            <a:off x="1143000" y="4510564"/>
            <a:ext cx="5867400" cy="369332"/>
          </a:xfrm>
          <a:prstGeom prst="rect">
            <a:avLst/>
          </a:prstGeom>
          <a:noFill/>
        </p:spPr>
        <p:txBody>
          <a:bodyPr wrap="square" rtlCol="0">
            <a:spAutoFit/>
          </a:bodyPr>
          <a:lstStyle/>
          <a:p>
            <a:r>
              <a:rPr lang="en-US" b="1" dirty="0" smtClean="0">
                <a:solidFill>
                  <a:schemeClr val="bg1"/>
                </a:solidFill>
              </a:rPr>
              <a:t>| Concluding Remarks</a:t>
            </a:r>
            <a:endParaRPr lang="en-US" b="1" dirty="0">
              <a:solidFill>
                <a:schemeClr val="bg1"/>
              </a:solidFill>
            </a:endParaRPr>
          </a:p>
        </p:txBody>
      </p:sp>
      <p:sp>
        <p:nvSpPr>
          <p:cNvPr id="24" name="Oval 23"/>
          <p:cNvSpPr/>
          <p:nvPr/>
        </p:nvSpPr>
        <p:spPr>
          <a:xfrm>
            <a:off x="762000" y="4510564"/>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68999" y="173415"/>
            <a:ext cx="4672995" cy="31153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24"/>
          <p:cNvPicPr/>
          <p:nvPr/>
        </p:nvPicPr>
        <p:blipFill>
          <a:blip r:embed="rId5" cstate="print">
            <a:extLst>
              <a:ext uri="{28A0092B-C50C-407E-A947-70E740481C1C}">
                <a14:useLocalDpi xmlns:a14="http://schemas.microsoft.com/office/drawing/2010/main" val="0"/>
              </a:ext>
            </a:extLst>
          </a:blip>
          <a:stretch>
            <a:fillRect/>
          </a:stretch>
        </p:blipFill>
        <p:spPr>
          <a:xfrm>
            <a:off x="22555200" y="3115976"/>
            <a:ext cx="4359658" cy="3387804"/>
          </a:xfrm>
          <a:prstGeom prst="rect">
            <a:avLst/>
          </a:prstGeom>
        </p:spPr>
      </p:pic>
      <p:sp>
        <p:nvSpPr>
          <p:cNvPr id="20" name="Rectangle 19"/>
          <p:cNvSpPr/>
          <p:nvPr/>
        </p:nvSpPr>
        <p:spPr>
          <a:xfrm>
            <a:off x="19583400" y="1034534"/>
            <a:ext cx="2971800" cy="1884879"/>
          </a:xfrm>
          <a:prstGeom prst="rect">
            <a:avLst/>
          </a:prstGeom>
          <a:noFill/>
          <a:ln w="349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Arrow Connector 26"/>
          <p:cNvCxnSpPr/>
          <p:nvPr/>
        </p:nvCxnSpPr>
        <p:spPr>
          <a:xfrm>
            <a:off x="21412200" y="2262664"/>
            <a:ext cx="2438400" cy="1362670"/>
          </a:xfrm>
          <a:prstGeom prst="straightConnector1">
            <a:avLst/>
          </a:prstGeom>
          <a:ln w="31750">
            <a:solidFill>
              <a:schemeClr val="accent6"/>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00452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9067800" y="0"/>
            <a:ext cx="76200" cy="685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18288000" y="-31531"/>
            <a:ext cx="76200" cy="685800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143000" y="849868"/>
            <a:ext cx="3657600" cy="369332"/>
          </a:xfrm>
          <a:prstGeom prst="rect">
            <a:avLst/>
          </a:prstGeom>
          <a:noFill/>
        </p:spPr>
        <p:txBody>
          <a:bodyPr wrap="square" rtlCol="0">
            <a:spAutoFit/>
          </a:bodyPr>
          <a:lstStyle/>
          <a:p>
            <a:r>
              <a:rPr lang="en-US" b="1" dirty="0" smtClean="0">
                <a:solidFill>
                  <a:schemeClr val="bg1"/>
                </a:solidFill>
              </a:rPr>
              <a:t>| Introduction</a:t>
            </a:r>
            <a:endParaRPr lang="en-US" b="1" dirty="0">
              <a:solidFill>
                <a:schemeClr val="bg1"/>
              </a:solidFill>
            </a:endParaRPr>
          </a:p>
        </p:txBody>
      </p:sp>
      <p:sp>
        <p:nvSpPr>
          <p:cNvPr id="8" name="Oval 7"/>
          <p:cNvSpPr/>
          <p:nvPr/>
        </p:nvSpPr>
        <p:spPr>
          <a:xfrm>
            <a:off x="762000" y="849868"/>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75000"/>
                </a:schemeClr>
              </a:solidFill>
            </a:endParaRPr>
          </a:p>
        </p:txBody>
      </p:sp>
      <p:sp>
        <p:nvSpPr>
          <p:cNvPr id="9" name="TextBox 8"/>
          <p:cNvSpPr txBox="1"/>
          <p:nvPr/>
        </p:nvSpPr>
        <p:spPr>
          <a:xfrm>
            <a:off x="381000" y="220414"/>
            <a:ext cx="8686800" cy="523220"/>
          </a:xfrm>
          <a:prstGeom prst="rect">
            <a:avLst/>
          </a:prstGeom>
          <a:noFill/>
        </p:spPr>
        <p:txBody>
          <a:bodyPr wrap="square" rtlCol="0">
            <a:spAutoFit/>
          </a:bodyPr>
          <a:lstStyle/>
          <a:p>
            <a:r>
              <a:rPr lang="en-US" sz="2800" dirty="0" smtClean="0">
                <a:solidFill>
                  <a:schemeClr val="accent6"/>
                </a:solidFill>
              </a:rPr>
              <a:t>Solar Panel Installation | </a:t>
            </a:r>
            <a:r>
              <a:rPr lang="en-US" sz="2800" dirty="0" smtClean="0">
                <a:solidFill>
                  <a:schemeClr val="bg1"/>
                </a:solidFill>
              </a:rPr>
              <a:t>Design Decisions</a:t>
            </a:r>
            <a:endParaRPr lang="en-US" sz="2800" dirty="0">
              <a:solidFill>
                <a:schemeClr val="bg1"/>
              </a:solidFill>
            </a:endParaRPr>
          </a:p>
        </p:txBody>
      </p:sp>
      <p:sp>
        <p:nvSpPr>
          <p:cNvPr id="10" name="TextBox 9"/>
          <p:cNvSpPr txBox="1"/>
          <p:nvPr/>
        </p:nvSpPr>
        <p:spPr>
          <a:xfrm>
            <a:off x="1143000" y="1371600"/>
            <a:ext cx="4267200" cy="369332"/>
          </a:xfrm>
          <a:prstGeom prst="rect">
            <a:avLst/>
          </a:prstGeom>
          <a:noFill/>
        </p:spPr>
        <p:txBody>
          <a:bodyPr wrap="square" rtlCol="0">
            <a:spAutoFit/>
          </a:bodyPr>
          <a:lstStyle/>
          <a:p>
            <a:r>
              <a:rPr lang="en-US" b="1" dirty="0" smtClean="0">
                <a:solidFill>
                  <a:schemeClr val="bg1"/>
                </a:solidFill>
              </a:rPr>
              <a:t>| Prefabricated Exterior Wall Panels</a:t>
            </a:r>
            <a:endParaRPr lang="en-US" b="1" dirty="0">
              <a:solidFill>
                <a:schemeClr val="bg1"/>
              </a:solidFill>
            </a:endParaRPr>
          </a:p>
        </p:txBody>
      </p:sp>
      <p:sp>
        <p:nvSpPr>
          <p:cNvPr id="11" name="Oval 10"/>
          <p:cNvSpPr/>
          <p:nvPr/>
        </p:nvSpPr>
        <p:spPr>
          <a:xfrm>
            <a:off x="762000" y="1371600"/>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p:cNvSpPr txBox="1"/>
          <p:nvPr/>
        </p:nvSpPr>
        <p:spPr>
          <a:xfrm>
            <a:off x="1143000" y="1893332"/>
            <a:ext cx="3657600" cy="369332"/>
          </a:xfrm>
          <a:prstGeom prst="rect">
            <a:avLst/>
          </a:prstGeom>
          <a:noFill/>
        </p:spPr>
        <p:txBody>
          <a:bodyPr wrap="square" rtlCol="0">
            <a:spAutoFit/>
          </a:bodyPr>
          <a:lstStyle/>
          <a:p>
            <a:r>
              <a:rPr lang="en-US" b="1" dirty="0" smtClean="0">
                <a:solidFill>
                  <a:schemeClr val="bg1"/>
                </a:solidFill>
              </a:rPr>
              <a:t>|</a:t>
            </a:r>
            <a:r>
              <a:rPr lang="en-US" b="1" dirty="0" smtClean="0">
                <a:solidFill>
                  <a:schemeClr val="accent6"/>
                </a:solidFill>
              </a:rPr>
              <a:t> </a:t>
            </a:r>
            <a:r>
              <a:rPr lang="en-US" b="1" dirty="0" smtClean="0">
                <a:solidFill>
                  <a:schemeClr val="bg1"/>
                </a:solidFill>
              </a:rPr>
              <a:t>Detailed Sequencing</a:t>
            </a:r>
            <a:endParaRPr lang="en-US" b="1" dirty="0">
              <a:solidFill>
                <a:schemeClr val="bg1"/>
              </a:solidFill>
            </a:endParaRPr>
          </a:p>
        </p:txBody>
      </p:sp>
      <p:sp>
        <p:nvSpPr>
          <p:cNvPr id="13" name="Oval 12"/>
          <p:cNvSpPr/>
          <p:nvPr/>
        </p:nvSpPr>
        <p:spPr>
          <a:xfrm>
            <a:off x="762000" y="1893332"/>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TextBox 13"/>
          <p:cNvSpPr txBox="1"/>
          <p:nvPr/>
        </p:nvSpPr>
        <p:spPr>
          <a:xfrm>
            <a:off x="1143000" y="2415064"/>
            <a:ext cx="3657600" cy="369332"/>
          </a:xfrm>
          <a:prstGeom prst="rect">
            <a:avLst/>
          </a:prstGeom>
          <a:noFill/>
        </p:spPr>
        <p:txBody>
          <a:bodyPr wrap="square" rtlCol="0">
            <a:spAutoFit/>
          </a:bodyPr>
          <a:lstStyle/>
          <a:p>
            <a:r>
              <a:rPr lang="en-US" b="1" dirty="0" smtClean="0">
                <a:solidFill>
                  <a:schemeClr val="bg1"/>
                </a:solidFill>
              </a:rPr>
              <a:t>| Sizing of Rigging Beam</a:t>
            </a:r>
            <a:endParaRPr lang="en-US" b="1" dirty="0">
              <a:solidFill>
                <a:schemeClr val="bg1"/>
              </a:solidFill>
            </a:endParaRPr>
          </a:p>
        </p:txBody>
      </p:sp>
      <p:sp>
        <p:nvSpPr>
          <p:cNvPr id="15" name="Oval 14"/>
          <p:cNvSpPr/>
          <p:nvPr/>
        </p:nvSpPr>
        <p:spPr>
          <a:xfrm>
            <a:off x="762000" y="2415064"/>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TextBox 15"/>
          <p:cNvSpPr txBox="1"/>
          <p:nvPr/>
        </p:nvSpPr>
        <p:spPr>
          <a:xfrm>
            <a:off x="1143000" y="2919413"/>
            <a:ext cx="4495800" cy="369332"/>
          </a:xfrm>
          <a:prstGeom prst="rect">
            <a:avLst/>
          </a:prstGeom>
          <a:noFill/>
        </p:spPr>
        <p:txBody>
          <a:bodyPr wrap="square" rtlCol="0">
            <a:spAutoFit/>
          </a:bodyPr>
          <a:lstStyle/>
          <a:p>
            <a:r>
              <a:rPr lang="en-US" b="1" dirty="0" smtClean="0">
                <a:solidFill>
                  <a:schemeClr val="accent6"/>
                </a:solidFill>
              </a:rPr>
              <a:t>| Solar Panel Installation at Roof Level</a:t>
            </a:r>
            <a:endParaRPr lang="en-US" b="1" dirty="0">
              <a:solidFill>
                <a:schemeClr val="accent6"/>
              </a:solidFill>
            </a:endParaRPr>
          </a:p>
        </p:txBody>
      </p:sp>
      <p:sp>
        <p:nvSpPr>
          <p:cNvPr id="17" name="Oval 16"/>
          <p:cNvSpPr/>
          <p:nvPr/>
        </p:nvSpPr>
        <p:spPr>
          <a:xfrm>
            <a:off x="762000" y="2919413"/>
            <a:ext cx="381000" cy="369332"/>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TextBox 17"/>
          <p:cNvSpPr txBox="1"/>
          <p:nvPr/>
        </p:nvSpPr>
        <p:spPr>
          <a:xfrm>
            <a:off x="1143000" y="3440668"/>
            <a:ext cx="5867400" cy="369332"/>
          </a:xfrm>
          <a:prstGeom prst="rect">
            <a:avLst/>
          </a:prstGeom>
          <a:noFill/>
        </p:spPr>
        <p:txBody>
          <a:bodyPr wrap="square" rtlCol="0">
            <a:spAutoFit/>
          </a:bodyPr>
          <a:lstStyle/>
          <a:p>
            <a:r>
              <a:rPr lang="en-US" b="1" dirty="0" smtClean="0">
                <a:solidFill>
                  <a:schemeClr val="bg1"/>
                </a:solidFill>
              </a:rPr>
              <a:t>| Mobile Technology Integration- Tablet Computers</a:t>
            </a:r>
            <a:endParaRPr lang="en-US" b="1" dirty="0">
              <a:solidFill>
                <a:schemeClr val="bg1"/>
              </a:solidFill>
            </a:endParaRPr>
          </a:p>
        </p:txBody>
      </p:sp>
      <p:sp>
        <p:nvSpPr>
          <p:cNvPr id="19" name="Oval 18"/>
          <p:cNvSpPr/>
          <p:nvPr/>
        </p:nvSpPr>
        <p:spPr>
          <a:xfrm>
            <a:off x="762000" y="3440668"/>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TextBox 20"/>
          <p:cNvSpPr txBox="1"/>
          <p:nvPr/>
        </p:nvSpPr>
        <p:spPr>
          <a:xfrm>
            <a:off x="1143000" y="3962400"/>
            <a:ext cx="5867400" cy="369332"/>
          </a:xfrm>
          <a:prstGeom prst="rect">
            <a:avLst/>
          </a:prstGeom>
          <a:noFill/>
        </p:spPr>
        <p:txBody>
          <a:bodyPr wrap="square" rtlCol="0">
            <a:spAutoFit/>
          </a:bodyPr>
          <a:lstStyle/>
          <a:p>
            <a:r>
              <a:rPr lang="en-US" b="1" dirty="0" smtClean="0">
                <a:solidFill>
                  <a:schemeClr val="bg1"/>
                </a:solidFill>
              </a:rPr>
              <a:t>| Recommendations</a:t>
            </a:r>
            <a:endParaRPr lang="en-US" b="1" dirty="0">
              <a:solidFill>
                <a:schemeClr val="bg1"/>
              </a:solidFill>
            </a:endParaRPr>
          </a:p>
        </p:txBody>
      </p:sp>
      <p:sp>
        <p:nvSpPr>
          <p:cNvPr id="22" name="Oval 21"/>
          <p:cNvSpPr/>
          <p:nvPr/>
        </p:nvSpPr>
        <p:spPr>
          <a:xfrm>
            <a:off x="762000" y="3962400"/>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TextBox 22"/>
          <p:cNvSpPr txBox="1"/>
          <p:nvPr/>
        </p:nvSpPr>
        <p:spPr>
          <a:xfrm>
            <a:off x="1143000" y="4510564"/>
            <a:ext cx="5867400" cy="369332"/>
          </a:xfrm>
          <a:prstGeom prst="rect">
            <a:avLst/>
          </a:prstGeom>
          <a:noFill/>
        </p:spPr>
        <p:txBody>
          <a:bodyPr wrap="square" rtlCol="0">
            <a:spAutoFit/>
          </a:bodyPr>
          <a:lstStyle/>
          <a:p>
            <a:r>
              <a:rPr lang="en-US" b="1" dirty="0" smtClean="0">
                <a:solidFill>
                  <a:schemeClr val="bg1"/>
                </a:solidFill>
              </a:rPr>
              <a:t>| Concluding Remarks</a:t>
            </a:r>
            <a:endParaRPr lang="en-US" b="1" dirty="0">
              <a:solidFill>
                <a:schemeClr val="bg1"/>
              </a:solidFill>
            </a:endParaRPr>
          </a:p>
        </p:txBody>
      </p:sp>
      <p:sp>
        <p:nvSpPr>
          <p:cNvPr id="24" name="Oval 23"/>
          <p:cNvSpPr/>
          <p:nvPr/>
        </p:nvSpPr>
        <p:spPr>
          <a:xfrm>
            <a:off x="762000" y="4510564"/>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26" name="Picture 25"/>
          <p:cNvPicPr/>
          <p:nvPr/>
        </p:nvPicPr>
        <p:blipFill rotWithShape="1">
          <a:blip r:embed="rId3" cstate="print">
            <a:extLst>
              <a:ext uri="{28A0092B-C50C-407E-A947-70E740481C1C}">
                <a14:useLocalDpi xmlns:a14="http://schemas.microsoft.com/office/drawing/2010/main" val="0"/>
              </a:ext>
            </a:extLst>
          </a:blip>
          <a:srcRect b="28799"/>
          <a:stretch/>
        </p:blipFill>
        <p:spPr bwMode="auto">
          <a:xfrm>
            <a:off x="4076700" y="3993595"/>
            <a:ext cx="4514641" cy="2400896"/>
          </a:xfrm>
          <a:prstGeom prst="rect">
            <a:avLst/>
          </a:prstGeom>
          <a:ln>
            <a:noFill/>
          </a:ln>
          <a:extLst>
            <a:ext uri="{53640926-AAD7-44D8-BBD7-CCE9431645EC}">
              <a14:shadowObscured xmlns:a14="http://schemas.microsoft.com/office/drawing/2010/main"/>
            </a:ext>
          </a:extLst>
        </p:spPr>
      </p:pic>
      <p:sp>
        <p:nvSpPr>
          <p:cNvPr id="27" name="TextBox 26"/>
          <p:cNvSpPr txBox="1"/>
          <p:nvPr/>
        </p:nvSpPr>
        <p:spPr>
          <a:xfrm>
            <a:off x="9144000" y="417493"/>
            <a:ext cx="8991600" cy="954107"/>
          </a:xfrm>
          <a:prstGeom prst="rect">
            <a:avLst/>
          </a:prstGeom>
          <a:noFill/>
        </p:spPr>
        <p:txBody>
          <a:bodyPr wrap="square" rtlCol="0">
            <a:spAutoFit/>
          </a:bodyPr>
          <a:lstStyle/>
          <a:p>
            <a:pPr algn="ctr"/>
            <a:r>
              <a:rPr lang="en-US" sz="3600" b="1" dirty="0" smtClean="0">
                <a:solidFill>
                  <a:schemeClr val="bg1"/>
                </a:solidFill>
              </a:rPr>
              <a:t>Design Decisions</a:t>
            </a:r>
          </a:p>
          <a:p>
            <a:pPr algn="ctr"/>
            <a:endParaRPr lang="en-US" sz="2000" dirty="0">
              <a:solidFill>
                <a:schemeClr val="bg1"/>
              </a:solidFill>
            </a:endParaRPr>
          </a:p>
        </p:txBody>
      </p:sp>
      <p:sp>
        <p:nvSpPr>
          <p:cNvPr id="28" name="TextBox 27"/>
          <p:cNvSpPr txBox="1"/>
          <p:nvPr/>
        </p:nvSpPr>
        <p:spPr>
          <a:xfrm>
            <a:off x="9982200" y="1834754"/>
            <a:ext cx="7886700" cy="2031325"/>
          </a:xfrm>
          <a:prstGeom prst="rect">
            <a:avLst/>
          </a:prstGeom>
          <a:noFill/>
        </p:spPr>
        <p:txBody>
          <a:bodyPr wrap="square" rtlCol="0">
            <a:spAutoFit/>
          </a:bodyPr>
          <a:lstStyle/>
          <a:p>
            <a:pPr marL="285750" indent="-285750">
              <a:buFont typeface="Arial" pitchFamily="34" charset="0"/>
              <a:buChar char="•"/>
            </a:pPr>
            <a:r>
              <a:rPr lang="en-US" b="1" dirty="0" smtClean="0">
                <a:solidFill>
                  <a:schemeClr val="bg1"/>
                </a:solidFill>
              </a:rPr>
              <a:t>Grid Direct System (DC to AC Power) connected to utility</a:t>
            </a:r>
          </a:p>
          <a:p>
            <a:pPr marL="285750" indent="-285750">
              <a:buFont typeface="Arial" pitchFamily="34" charset="0"/>
              <a:buChar char="•"/>
            </a:pPr>
            <a:endParaRPr lang="en-US" b="1" dirty="0">
              <a:solidFill>
                <a:schemeClr val="bg1"/>
              </a:solidFill>
            </a:endParaRPr>
          </a:p>
          <a:p>
            <a:pPr marL="285750" indent="-285750">
              <a:buFont typeface="Arial" pitchFamily="34" charset="0"/>
              <a:buChar char="•"/>
            </a:pPr>
            <a:r>
              <a:rPr lang="en-US" b="1" dirty="0" smtClean="0">
                <a:solidFill>
                  <a:schemeClr val="bg1"/>
                </a:solidFill>
              </a:rPr>
              <a:t>Inverter placed at east side of the rooftop mechanical zone</a:t>
            </a:r>
          </a:p>
          <a:p>
            <a:pPr marL="285750" indent="-285750">
              <a:buFont typeface="Arial" pitchFamily="34" charset="0"/>
              <a:buChar char="•"/>
            </a:pPr>
            <a:endParaRPr lang="en-US" b="1" dirty="0">
              <a:solidFill>
                <a:schemeClr val="bg1"/>
              </a:solidFill>
            </a:endParaRPr>
          </a:p>
          <a:p>
            <a:pPr marL="285750" indent="-285750">
              <a:buFont typeface="Arial" pitchFamily="34" charset="0"/>
              <a:buChar char="•"/>
            </a:pPr>
            <a:r>
              <a:rPr lang="en-US" b="1" dirty="0" smtClean="0">
                <a:solidFill>
                  <a:schemeClr val="bg1"/>
                </a:solidFill>
              </a:rPr>
              <a:t>Circuit breakers and utility tie-in placed in basement main electrical room</a:t>
            </a:r>
          </a:p>
          <a:p>
            <a:endParaRPr lang="en-US" b="1" dirty="0">
              <a:solidFill>
                <a:schemeClr val="bg1"/>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592800" y="197078"/>
            <a:ext cx="5638800" cy="3559201"/>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374100" y="3869730"/>
            <a:ext cx="5715000" cy="2691662"/>
          </a:xfrm>
          <a:prstGeom prst="rect">
            <a:avLst/>
          </a:prstGeom>
        </p:spPr>
      </p:pic>
      <p:sp>
        <p:nvSpPr>
          <p:cNvPr id="31" name="TextBox 30"/>
          <p:cNvSpPr txBox="1"/>
          <p:nvPr/>
        </p:nvSpPr>
        <p:spPr>
          <a:xfrm>
            <a:off x="24561800" y="1356211"/>
            <a:ext cx="7391400" cy="769441"/>
          </a:xfrm>
          <a:prstGeom prst="rect">
            <a:avLst/>
          </a:prstGeom>
          <a:noFill/>
        </p:spPr>
        <p:txBody>
          <a:bodyPr wrap="square" rtlCol="0">
            <a:spAutoFit/>
          </a:bodyPr>
          <a:lstStyle/>
          <a:p>
            <a:r>
              <a:rPr lang="en-US" sz="2400" b="1" dirty="0" smtClean="0">
                <a:solidFill>
                  <a:schemeClr val="bg1"/>
                </a:solidFill>
              </a:rPr>
              <a:t>Rooftop</a:t>
            </a:r>
          </a:p>
          <a:p>
            <a:endParaRPr lang="en-US" sz="2000" dirty="0">
              <a:solidFill>
                <a:schemeClr val="bg1"/>
              </a:solidFill>
            </a:endParaRPr>
          </a:p>
        </p:txBody>
      </p:sp>
      <p:sp>
        <p:nvSpPr>
          <p:cNvPr id="32" name="TextBox 31"/>
          <p:cNvSpPr txBox="1"/>
          <p:nvPr/>
        </p:nvSpPr>
        <p:spPr>
          <a:xfrm>
            <a:off x="19354800" y="4830840"/>
            <a:ext cx="7391400" cy="769441"/>
          </a:xfrm>
          <a:prstGeom prst="rect">
            <a:avLst/>
          </a:prstGeom>
          <a:noFill/>
        </p:spPr>
        <p:txBody>
          <a:bodyPr wrap="square" rtlCol="0">
            <a:spAutoFit/>
          </a:bodyPr>
          <a:lstStyle/>
          <a:p>
            <a:r>
              <a:rPr lang="en-US" sz="2400" b="1" dirty="0" smtClean="0">
                <a:solidFill>
                  <a:schemeClr val="bg1"/>
                </a:solidFill>
              </a:rPr>
              <a:t>Basement</a:t>
            </a:r>
          </a:p>
          <a:p>
            <a:endParaRPr lang="en-US" sz="2000" dirty="0">
              <a:solidFill>
                <a:schemeClr val="bg1"/>
              </a:solidFill>
            </a:endParaRPr>
          </a:p>
        </p:txBody>
      </p:sp>
    </p:spTree>
    <p:extLst>
      <p:ext uri="{BB962C8B-B14F-4D97-AF65-F5344CB8AC3E}">
        <p14:creationId xmlns:p14="http://schemas.microsoft.com/office/powerpoint/2010/main" val="10391496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9067800" y="0"/>
            <a:ext cx="76200" cy="685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18288000" y="-31531"/>
            <a:ext cx="76200" cy="685800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143000" y="849868"/>
            <a:ext cx="3657600" cy="369332"/>
          </a:xfrm>
          <a:prstGeom prst="rect">
            <a:avLst/>
          </a:prstGeom>
          <a:noFill/>
        </p:spPr>
        <p:txBody>
          <a:bodyPr wrap="square" rtlCol="0">
            <a:spAutoFit/>
          </a:bodyPr>
          <a:lstStyle/>
          <a:p>
            <a:r>
              <a:rPr lang="en-US" b="1" dirty="0" smtClean="0">
                <a:solidFill>
                  <a:schemeClr val="bg1"/>
                </a:solidFill>
              </a:rPr>
              <a:t>| Introduction</a:t>
            </a:r>
            <a:endParaRPr lang="en-US" b="1" dirty="0">
              <a:solidFill>
                <a:schemeClr val="bg1"/>
              </a:solidFill>
            </a:endParaRPr>
          </a:p>
        </p:txBody>
      </p:sp>
      <p:sp>
        <p:nvSpPr>
          <p:cNvPr id="8" name="Oval 7"/>
          <p:cNvSpPr/>
          <p:nvPr/>
        </p:nvSpPr>
        <p:spPr>
          <a:xfrm>
            <a:off x="762000" y="849868"/>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75000"/>
                </a:schemeClr>
              </a:solidFill>
            </a:endParaRPr>
          </a:p>
        </p:txBody>
      </p:sp>
      <p:sp>
        <p:nvSpPr>
          <p:cNvPr id="9" name="TextBox 8"/>
          <p:cNvSpPr txBox="1"/>
          <p:nvPr/>
        </p:nvSpPr>
        <p:spPr>
          <a:xfrm>
            <a:off x="381000" y="220414"/>
            <a:ext cx="8686800" cy="523220"/>
          </a:xfrm>
          <a:prstGeom prst="rect">
            <a:avLst/>
          </a:prstGeom>
          <a:noFill/>
        </p:spPr>
        <p:txBody>
          <a:bodyPr wrap="square" rtlCol="0">
            <a:spAutoFit/>
          </a:bodyPr>
          <a:lstStyle/>
          <a:p>
            <a:r>
              <a:rPr lang="en-US" sz="2800" dirty="0" smtClean="0">
                <a:solidFill>
                  <a:schemeClr val="accent6"/>
                </a:solidFill>
              </a:rPr>
              <a:t>Solar Panel Installation | </a:t>
            </a:r>
            <a:r>
              <a:rPr lang="en-US" sz="2800" dirty="0" smtClean="0">
                <a:solidFill>
                  <a:schemeClr val="bg1"/>
                </a:solidFill>
              </a:rPr>
              <a:t>Shading Analysis</a:t>
            </a:r>
            <a:endParaRPr lang="en-US" sz="2800" dirty="0">
              <a:solidFill>
                <a:schemeClr val="bg1"/>
              </a:solidFill>
            </a:endParaRPr>
          </a:p>
        </p:txBody>
      </p:sp>
      <p:sp>
        <p:nvSpPr>
          <p:cNvPr id="10" name="TextBox 9"/>
          <p:cNvSpPr txBox="1"/>
          <p:nvPr/>
        </p:nvSpPr>
        <p:spPr>
          <a:xfrm>
            <a:off x="1143000" y="1371600"/>
            <a:ext cx="4267200" cy="369332"/>
          </a:xfrm>
          <a:prstGeom prst="rect">
            <a:avLst/>
          </a:prstGeom>
          <a:noFill/>
        </p:spPr>
        <p:txBody>
          <a:bodyPr wrap="square" rtlCol="0">
            <a:spAutoFit/>
          </a:bodyPr>
          <a:lstStyle/>
          <a:p>
            <a:r>
              <a:rPr lang="en-US" b="1" dirty="0" smtClean="0">
                <a:solidFill>
                  <a:schemeClr val="bg1"/>
                </a:solidFill>
              </a:rPr>
              <a:t>| Prefabricated Exterior Wall Panels</a:t>
            </a:r>
            <a:endParaRPr lang="en-US" b="1" dirty="0">
              <a:solidFill>
                <a:schemeClr val="bg1"/>
              </a:solidFill>
            </a:endParaRPr>
          </a:p>
        </p:txBody>
      </p:sp>
      <p:sp>
        <p:nvSpPr>
          <p:cNvPr id="11" name="Oval 10"/>
          <p:cNvSpPr/>
          <p:nvPr/>
        </p:nvSpPr>
        <p:spPr>
          <a:xfrm>
            <a:off x="762000" y="1371600"/>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p:cNvSpPr txBox="1"/>
          <p:nvPr/>
        </p:nvSpPr>
        <p:spPr>
          <a:xfrm>
            <a:off x="1143000" y="1893332"/>
            <a:ext cx="3657600" cy="369332"/>
          </a:xfrm>
          <a:prstGeom prst="rect">
            <a:avLst/>
          </a:prstGeom>
          <a:noFill/>
        </p:spPr>
        <p:txBody>
          <a:bodyPr wrap="square" rtlCol="0">
            <a:spAutoFit/>
          </a:bodyPr>
          <a:lstStyle/>
          <a:p>
            <a:r>
              <a:rPr lang="en-US" b="1" dirty="0" smtClean="0">
                <a:solidFill>
                  <a:schemeClr val="bg1"/>
                </a:solidFill>
              </a:rPr>
              <a:t>|</a:t>
            </a:r>
            <a:r>
              <a:rPr lang="en-US" b="1" dirty="0" smtClean="0">
                <a:solidFill>
                  <a:schemeClr val="accent6"/>
                </a:solidFill>
              </a:rPr>
              <a:t> </a:t>
            </a:r>
            <a:r>
              <a:rPr lang="en-US" b="1" dirty="0" smtClean="0">
                <a:solidFill>
                  <a:schemeClr val="bg1"/>
                </a:solidFill>
              </a:rPr>
              <a:t>Detailed Sequencing</a:t>
            </a:r>
            <a:endParaRPr lang="en-US" b="1" dirty="0">
              <a:solidFill>
                <a:schemeClr val="bg1"/>
              </a:solidFill>
            </a:endParaRPr>
          </a:p>
        </p:txBody>
      </p:sp>
      <p:sp>
        <p:nvSpPr>
          <p:cNvPr id="13" name="Oval 12"/>
          <p:cNvSpPr/>
          <p:nvPr/>
        </p:nvSpPr>
        <p:spPr>
          <a:xfrm>
            <a:off x="762000" y="1893332"/>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TextBox 13"/>
          <p:cNvSpPr txBox="1"/>
          <p:nvPr/>
        </p:nvSpPr>
        <p:spPr>
          <a:xfrm>
            <a:off x="1143000" y="2415064"/>
            <a:ext cx="3657600" cy="369332"/>
          </a:xfrm>
          <a:prstGeom prst="rect">
            <a:avLst/>
          </a:prstGeom>
          <a:noFill/>
        </p:spPr>
        <p:txBody>
          <a:bodyPr wrap="square" rtlCol="0">
            <a:spAutoFit/>
          </a:bodyPr>
          <a:lstStyle/>
          <a:p>
            <a:r>
              <a:rPr lang="en-US" b="1" dirty="0" smtClean="0">
                <a:solidFill>
                  <a:schemeClr val="bg1"/>
                </a:solidFill>
              </a:rPr>
              <a:t>| Sizing of Rigging Beam</a:t>
            </a:r>
            <a:endParaRPr lang="en-US" b="1" dirty="0">
              <a:solidFill>
                <a:schemeClr val="bg1"/>
              </a:solidFill>
            </a:endParaRPr>
          </a:p>
        </p:txBody>
      </p:sp>
      <p:sp>
        <p:nvSpPr>
          <p:cNvPr id="15" name="Oval 14"/>
          <p:cNvSpPr/>
          <p:nvPr/>
        </p:nvSpPr>
        <p:spPr>
          <a:xfrm>
            <a:off x="762000" y="2415064"/>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TextBox 15"/>
          <p:cNvSpPr txBox="1"/>
          <p:nvPr/>
        </p:nvSpPr>
        <p:spPr>
          <a:xfrm>
            <a:off x="1143000" y="2919413"/>
            <a:ext cx="4495800" cy="369332"/>
          </a:xfrm>
          <a:prstGeom prst="rect">
            <a:avLst/>
          </a:prstGeom>
          <a:noFill/>
        </p:spPr>
        <p:txBody>
          <a:bodyPr wrap="square" rtlCol="0">
            <a:spAutoFit/>
          </a:bodyPr>
          <a:lstStyle/>
          <a:p>
            <a:r>
              <a:rPr lang="en-US" b="1" dirty="0" smtClean="0">
                <a:solidFill>
                  <a:schemeClr val="accent6"/>
                </a:solidFill>
              </a:rPr>
              <a:t>| Solar Panel Installation at Roof Level</a:t>
            </a:r>
            <a:endParaRPr lang="en-US" b="1" dirty="0">
              <a:solidFill>
                <a:schemeClr val="accent6"/>
              </a:solidFill>
            </a:endParaRPr>
          </a:p>
        </p:txBody>
      </p:sp>
      <p:sp>
        <p:nvSpPr>
          <p:cNvPr id="17" name="Oval 16"/>
          <p:cNvSpPr/>
          <p:nvPr/>
        </p:nvSpPr>
        <p:spPr>
          <a:xfrm>
            <a:off x="762000" y="2919413"/>
            <a:ext cx="381000" cy="369332"/>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TextBox 17"/>
          <p:cNvSpPr txBox="1"/>
          <p:nvPr/>
        </p:nvSpPr>
        <p:spPr>
          <a:xfrm>
            <a:off x="1143000" y="3440668"/>
            <a:ext cx="5867400" cy="369332"/>
          </a:xfrm>
          <a:prstGeom prst="rect">
            <a:avLst/>
          </a:prstGeom>
          <a:noFill/>
        </p:spPr>
        <p:txBody>
          <a:bodyPr wrap="square" rtlCol="0">
            <a:spAutoFit/>
          </a:bodyPr>
          <a:lstStyle/>
          <a:p>
            <a:r>
              <a:rPr lang="en-US" b="1" dirty="0" smtClean="0">
                <a:solidFill>
                  <a:schemeClr val="bg1"/>
                </a:solidFill>
              </a:rPr>
              <a:t>| Mobile Technology Integration- Tablet Computers</a:t>
            </a:r>
            <a:endParaRPr lang="en-US" b="1" dirty="0">
              <a:solidFill>
                <a:schemeClr val="bg1"/>
              </a:solidFill>
            </a:endParaRPr>
          </a:p>
        </p:txBody>
      </p:sp>
      <p:sp>
        <p:nvSpPr>
          <p:cNvPr id="19" name="Oval 18"/>
          <p:cNvSpPr/>
          <p:nvPr/>
        </p:nvSpPr>
        <p:spPr>
          <a:xfrm>
            <a:off x="762000" y="3440668"/>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TextBox 20"/>
          <p:cNvSpPr txBox="1"/>
          <p:nvPr/>
        </p:nvSpPr>
        <p:spPr>
          <a:xfrm>
            <a:off x="1143000" y="3962400"/>
            <a:ext cx="5867400" cy="369332"/>
          </a:xfrm>
          <a:prstGeom prst="rect">
            <a:avLst/>
          </a:prstGeom>
          <a:noFill/>
        </p:spPr>
        <p:txBody>
          <a:bodyPr wrap="square" rtlCol="0">
            <a:spAutoFit/>
          </a:bodyPr>
          <a:lstStyle/>
          <a:p>
            <a:r>
              <a:rPr lang="en-US" b="1" dirty="0" smtClean="0">
                <a:solidFill>
                  <a:schemeClr val="bg1"/>
                </a:solidFill>
              </a:rPr>
              <a:t>| Recommendations</a:t>
            </a:r>
            <a:endParaRPr lang="en-US" b="1" dirty="0">
              <a:solidFill>
                <a:schemeClr val="bg1"/>
              </a:solidFill>
            </a:endParaRPr>
          </a:p>
        </p:txBody>
      </p:sp>
      <p:sp>
        <p:nvSpPr>
          <p:cNvPr id="22" name="Oval 21"/>
          <p:cNvSpPr/>
          <p:nvPr/>
        </p:nvSpPr>
        <p:spPr>
          <a:xfrm>
            <a:off x="762000" y="3962400"/>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TextBox 22"/>
          <p:cNvSpPr txBox="1"/>
          <p:nvPr/>
        </p:nvSpPr>
        <p:spPr>
          <a:xfrm>
            <a:off x="1143000" y="4510564"/>
            <a:ext cx="5867400" cy="369332"/>
          </a:xfrm>
          <a:prstGeom prst="rect">
            <a:avLst/>
          </a:prstGeom>
          <a:noFill/>
        </p:spPr>
        <p:txBody>
          <a:bodyPr wrap="square" rtlCol="0">
            <a:spAutoFit/>
          </a:bodyPr>
          <a:lstStyle/>
          <a:p>
            <a:r>
              <a:rPr lang="en-US" b="1" dirty="0" smtClean="0">
                <a:solidFill>
                  <a:schemeClr val="bg1"/>
                </a:solidFill>
              </a:rPr>
              <a:t>| Concluding Remarks</a:t>
            </a:r>
            <a:endParaRPr lang="en-US" b="1" dirty="0">
              <a:solidFill>
                <a:schemeClr val="bg1"/>
              </a:solidFill>
            </a:endParaRPr>
          </a:p>
        </p:txBody>
      </p:sp>
      <p:sp>
        <p:nvSpPr>
          <p:cNvPr id="24" name="Oval 23"/>
          <p:cNvSpPr/>
          <p:nvPr/>
        </p:nvSpPr>
        <p:spPr>
          <a:xfrm>
            <a:off x="762000" y="4510564"/>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26" name="Picture 25"/>
          <p:cNvPicPr/>
          <p:nvPr/>
        </p:nvPicPr>
        <p:blipFill rotWithShape="1">
          <a:blip r:embed="rId3" cstate="print">
            <a:extLst>
              <a:ext uri="{28A0092B-C50C-407E-A947-70E740481C1C}">
                <a14:useLocalDpi xmlns:a14="http://schemas.microsoft.com/office/drawing/2010/main" val="0"/>
              </a:ext>
            </a:extLst>
          </a:blip>
          <a:srcRect b="28799"/>
          <a:stretch/>
        </p:blipFill>
        <p:spPr bwMode="auto">
          <a:xfrm>
            <a:off x="4076700" y="3993595"/>
            <a:ext cx="4514641" cy="2400896"/>
          </a:xfrm>
          <a:prstGeom prst="rect">
            <a:avLst/>
          </a:prstGeom>
          <a:ln>
            <a:noFill/>
          </a:ln>
          <a:extLst>
            <a:ext uri="{53640926-AAD7-44D8-BBD7-CCE9431645EC}">
              <a14:shadowObscured xmlns:a14="http://schemas.microsoft.com/office/drawing/2010/main"/>
            </a:ext>
          </a:extLst>
        </p:spPr>
      </p:pic>
      <p:sp>
        <p:nvSpPr>
          <p:cNvPr id="27" name="TextBox 26"/>
          <p:cNvSpPr txBox="1"/>
          <p:nvPr/>
        </p:nvSpPr>
        <p:spPr>
          <a:xfrm>
            <a:off x="9144000" y="417493"/>
            <a:ext cx="8991600" cy="954107"/>
          </a:xfrm>
          <a:prstGeom prst="rect">
            <a:avLst/>
          </a:prstGeom>
          <a:noFill/>
        </p:spPr>
        <p:txBody>
          <a:bodyPr wrap="square" rtlCol="0">
            <a:spAutoFit/>
          </a:bodyPr>
          <a:lstStyle/>
          <a:p>
            <a:pPr algn="ctr"/>
            <a:r>
              <a:rPr lang="en-US" sz="3600" b="1" dirty="0" smtClean="0">
                <a:solidFill>
                  <a:schemeClr val="bg1"/>
                </a:solidFill>
              </a:rPr>
              <a:t>Shading Analysis</a:t>
            </a:r>
          </a:p>
          <a:p>
            <a:pPr algn="ctr"/>
            <a:endParaRPr lang="en-US" sz="2000" dirty="0">
              <a:solidFill>
                <a:schemeClr val="bg1"/>
              </a:solidFill>
            </a:endParaRPr>
          </a:p>
        </p:txBody>
      </p:sp>
      <p:pic>
        <p:nvPicPr>
          <p:cNvPr id="28" name="Picture 27"/>
          <p:cNvPicPr/>
          <p:nvPr/>
        </p:nvPicPr>
        <p:blipFill rotWithShape="1">
          <a:blip r:embed="rId4">
            <a:extLst>
              <a:ext uri="{28A0092B-C50C-407E-A947-70E740481C1C}">
                <a14:useLocalDpi xmlns:a14="http://schemas.microsoft.com/office/drawing/2010/main" val="0"/>
              </a:ext>
            </a:extLst>
          </a:blip>
          <a:srcRect t="7576"/>
          <a:stretch/>
        </p:blipFill>
        <p:spPr bwMode="auto">
          <a:xfrm>
            <a:off x="20578482" y="1668214"/>
            <a:ext cx="5237361" cy="3914239"/>
          </a:xfrm>
          <a:prstGeom prst="rect">
            <a:avLst/>
          </a:prstGeom>
          <a:ln>
            <a:solidFill>
              <a:schemeClr val="tx1"/>
            </a:solidFill>
          </a:ln>
          <a:extLst>
            <a:ext uri="{53640926-AAD7-44D8-BBD7-CCE9431645EC}">
              <a14:shadowObscured xmlns:a14="http://schemas.microsoft.com/office/drawing/2010/main"/>
            </a:ext>
          </a:extLst>
        </p:spPr>
      </p:pic>
      <p:pic>
        <p:nvPicPr>
          <p:cNvPr id="30" name="Picture 29"/>
          <p:cNvPicPr/>
          <p:nvPr/>
        </p:nvPicPr>
        <p:blipFill>
          <a:blip r:embed="rId5"/>
          <a:stretch>
            <a:fillRect/>
          </a:stretch>
        </p:blipFill>
        <p:spPr>
          <a:xfrm>
            <a:off x="10668000" y="1514868"/>
            <a:ext cx="5943600" cy="4537710"/>
          </a:xfrm>
          <a:prstGeom prst="rect">
            <a:avLst/>
          </a:prstGeom>
        </p:spPr>
      </p:pic>
    </p:spTree>
    <p:extLst>
      <p:ext uri="{BB962C8B-B14F-4D97-AF65-F5344CB8AC3E}">
        <p14:creationId xmlns:p14="http://schemas.microsoft.com/office/powerpoint/2010/main" val="23560623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9067800" y="0"/>
            <a:ext cx="76200" cy="685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18288000" y="-31531"/>
            <a:ext cx="76200" cy="685800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143000" y="849868"/>
            <a:ext cx="3657600" cy="369332"/>
          </a:xfrm>
          <a:prstGeom prst="rect">
            <a:avLst/>
          </a:prstGeom>
          <a:noFill/>
        </p:spPr>
        <p:txBody>
          <a:bodyPr wrap="square" rtlCol="0">
            <a:spAutoFit/>
          </a:bodyPr>
          <a:lstStyle/>
          <a:p>
            <a:r>
              <a:rPr lang="en-US" b="1" dirty="0" smtClean="0">
                <a:solidFill>
                  <a:schemeClr val="bg1"/>
                </a:solidFill>
              </a:rPr>
              <a:t>| Introduction</a:t>
            </a:r>
            <a:endParaRPr lang="en-US" b="1" dirty="0">
              <a:solidFill>
                <a:schemeClr val="bg1"/>
              </a:solidFill>
            </a:endParaRPr>
          </a:p>
        </p:txBody>
      </p:sp>
      <p:sp>
        <p:nvSpPr>
          <p:cNvPr id="8" name="Oval 7"/>
          <p:cNvSpPr/>
          <p:nvPr/>
        </p:nvSpPr>
        <p:spPr>
          <a:xfrm>
            <a:off x="762000" y="849868"/>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75000"/>
                </a:schemeClr>
              </a:solidFill>
            </a:endParaRPr>
          </a:p>
        </p:txBody>
      </p:sp>
      <p:sp>
        <p:nvSpPr>
          <p:cNvPr id="9" name="TextBox 8"/>
          <p:cNvSpPr txBox="1"/>
          <p:nvPr/>
        </p:nvSpPr>
        <p:spPr>
          <a:xfrm>
            <a:off x="381000" y="220414"/>
            <a:ext cx="8686800" cy="523220"/>
          </a:xfrm>
          <a:prstGeom prst="rect">
            <a:avLst/>
          </a:prstGeom>
          <a:noFill/>
        </p:spPr>
        <p:txBody>
          <a:bodyPr wrap="square" rtlCol="0">
            <a:spAutoFit/>
          </a:bodyPr>
          <a:lstStyle/>
          <a:p>
            <a:r>
              <a:rPr lang="en-US" sz="2800" dirty="0" smtClean="0">
                <a:solidFill>
                  <a:schemeClr val="accent6"/>
                </a:solidFill>
              </a:rPr>
              <a:t>Solar Panel Installation | </a:t>
            </a:r>
            <a:r>
              <a:rPr lang="en-US" sz="2800" dirty="0" smtClean="0">
                <a:solidFill>
                  <a:schemeClr val="bg1"/>
                </a:solidFill>
              </a:rPr>
              <a:t>Shading Analysis</a:t>
            </a:r>
            <a:endParaRPr lang="en-US" sz="2800" dirty="0">
              <a:solidFill>
                <a:schemeClr val="bg1"/>
              </a:solidFill>
            </a:endParaRPr>
          </a:p>
        </p:txBody>
      </p:sp>
      <p:sp>
        <p:nvSpPr>
          <p:cNvPr id="10" name="TextBox 9"/>
          <p:cNvSpPr txBox="1"/>
          <p:nvPr/>
        </p:nvSpPr>
        <p:spPr>
          <a:xfrm>
            <a:off x="1143000" y="1371600"/>
            <a:ext cx="4267200" cy="369332"/>
          </a:xfrm>
          <a:prstGeom prst="rect">
            <a:avLst/>
          </a:prstGeom>
          <a:noFill/>
        </p:spPr>
        <p:txBody>
          <a:bodyPr wrap="square" rtlCol="0">
            <a:spAutoFit/>
          </a:bodyPr>
          <a:lstStyle/>
          <a:p>
            <a:r>
              <a:rPr lang="en-US" b="1" dirty="0" smtClean="0">
                <a:solidFill>
                  <a:schemeClr val="bg1"/>
                </a:solidFill>
              </a:rPr>
              <a:t>| Prefabricated Exterior Wall Panels</a:t>
            </a:r>
            <a:endParaRPr lang="en-US" b="1" dirty="0">
              <a:solidFill>
                <a:schemeClr val="bg1"/>
              </a:solidFill>
            </a:endParaRPr>
          </a:p>
        </p:txBody>
      </p:sp>
      <p:sp>
        <p:nvSpPr>
          <p:cNvPr id="11" name="Oval 10"/>
          <p:cNvSpPr/>
          <p:nvPr/>
        </p:nvSpPr>
        <p:spPr>
          <a:xfrm>
            <a:off x="762000" y="1371600"/>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p:cNvSpPr txBox="1"/>
          <p:nvPr/>
        </p:nvSpPr>
        <p:spPr>
          <a:xfrm>
            <a:off x="1143000" y="1893332"/>
            <a:ext cx="3657600" cy="369332"/>
          </a:xfrm>
          <a:prstGeom prst="rect">
            <a:avLst/>
          </a:prstGeom>
          <a:noFill/>
        </p:spPr>
        <p:txBody>
          <a:bodyPr wrap="square" rtlCol="0">
            <a:spAutoFit/>
          </a:bodyPr>
          <a:lstStyle/>
          <a:p>
            <a:r>
              <a:rPr lang="en-US" b="1" dirty="0" smtClean="0">
                <a:solidFill>
                  <a:schemeClr val="bg1"/>
                </a:solidFill>
              </a:rPr>
              <a:t>|</a:t>
            </a:r>
            <a:r>
              <a:rPr lang="en-US" b="1" dirty="0" smtClean="0">
                <a:solidFill>
                  <a:schemeClr val="accent6"/>
                </a:solidFill>
              </a:rPr>
              <a:t> </a:t>
            </a:r>
            <a:r>
              <a:rPr lang="en-US" b="1" dirty="0" smtClean="0">
                <a:solidFill>
                  <a:schemeClr val="bg1"/>
                </a:solidFill>
              </a:rPr>
              <a:t>Detailed Sequencing</a:t>
            </a:r>
            <a:endParaRPr lang="en-US" b="1" dirty="0">
              <a:solidFill>
                <a:schemeClr val="bg1"/>
              </a:solidFill>
            </a:endParaRPr>
          </a:p>
        </p:txBody>
      </p:sp>
      <p:sp>
        <p:nvSpPr>
          <p:cNvPr id="13" name="Oval 12"/>
          <p:cNvSpPr/>
          <p:nvPr/>
        </p:nvSpPr>
        <p:spPr>
          <a:xfrm>
            <a:off x="762000" y="1893332"/>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TextBox 13"/>
          <p:cNvSpPr txBox="1"/>
          <p:nvPr/>
        </p:nvSpPr>
        <p:spPr>
          <a:xfrm>
            <a:off x="1143000" y="2415064"/>
            <a:ext cx="3657600" cy="369332"/>
          </a:xfrm>
          <a:prstGeom prst="rect">
            <a:avLst/>
          </a:prstGeom>
          <a:noFill/>
        </p:spPr>
        <p:txBody>
          <a:bodyPr wrap="square" rtlCol="0">
            <a:spAutoFit/>
          </a:bodyPr>
          <a:lstStyle/>
          <a:p>
            <a:r>
              <a:rPr lang="en-US" b="1" dirty="0" smtClean="0">
                <a:solidFill>
                  <a:schemeClr val="bg1"/>
                </a:solidFill>
              </a:rPr>
              <a:t>| Sizing of Rigging Beam</a:t>
            </a:r>
            <a:endParaRPr lang="en-US" b="1" dirty="0">
              <a:solidFill>
                <a:schemeClr val="bg1"/>
              </a:solidFill>
            </a:endParaRPr>
          </a:p>
        </p:txBody>
      </p:sp>
      <p:sp>
        <p:nvSpPr>
          <p:cNvPr id="15" name="Oval 14"/>
          <p:cNvSpPr/>
          <p:nvPr/>
        </p:nvSpPr>
        <p:spPr>
          <a:xfrm>
            <a:off x="762000" y="2415064"/>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TextBox 15"/>
          <p:cNvSpPr txBox="1"/>
          <p:nvPr/>
        </p:nvSpPr>
        <p:spPr>
          <a:xfrm>
            <a:off x="1143000" y="2919413"/>
            <a:ext cx="4495800" cy="369332"/>
          </a:xfrm>
          <a:prstGeom prst="rect">
            <a:avLst/>
          </a:prstGeom>
          <a:noFill/>
        </p:spPr>
        <p:txBody>
          <a:bodyPr wrap="square" rtlCol="0">
            <a:spAutoFit/>
          </a:bodyPr>
          <a:lstStyle/>
          <a:p>
            <a:r>
              <a:rPr lang="en-US" b="1" dirty="0" smtClean="0">
                <a:solidFill>
                  <a:schemeClr val="accent6"/>
                </a:solidFill>
              </a:rPr>
              <a:t>| Solar Panel Installation at Roof Level</a:t>
            </a:r>
            <a:endParaRPr lang="en-US" b="1" dirty="0">
              <a:solidFill>
                <a:schemeClr val="accent6"/>
              </a:solidFill>
            </a:endParaRPr>
          </a:p>
        </p:txBody>
      </p:sp>
      <p:sp>
        <p:nvSpPr>
          <p:cNvPr id="17" name="Oval 16"/>
          <p:cNvSpPr/>
          <p:nvPr/>
        </p:nvSpPr>
        <p:spPr>
          <a:xfrm>
            <a:off x="762000" y="2919413"/>
            <a:ext cx="381000" cy="369332"/>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TextBox 17"/>
          <p:cNvSpPr txBox="1"/>
          <p:nvPr/>
        </p:nvSpPr>
        <p:spPr>
          <a:xfrm>
            <a:off x="1143000" y="3440668"/>
            <a:ext cx="5867400" cy="369332"/>
          </a:xfrm>
          <a:prstGeom prst="rect">
            <a:avLst/>
          </a:prstGeom>
          <a:noFill/>
        </p:spPr>
        <p:txBody>
          <a:bodyPr wrap="square" rtlCol="0">
            <a:spAutoFit/>
          </a:bodyPr>
          <a:lstStyle/>
          <a:p>
            <a:r>
              <a:rPr lang="en-US" b="1" dirty="0" smtClean="0">
                <a:solidFill>
                  <a:schemeClr val="bg1"/>
                </a:solidFill>
              </a:rPr>
              <a:t>| Mobile Technology Integration- Tablet Computers</a:t>
            </a:r>
            <a:endParaRPr lang="en-US" b="1" dirty="0">
              <a:solidFill>
                <a:schemeClr val="bg1"/>
              </a:solidFill>
            </a:endParaRPr>
          </a:p>
        </p:txBody>
      </p:sp>
      <p:sp>
        <p:nvSpPr>
          <p:cNvPr id="19" name="Oval 18"/>
          <p:cNvSpPr/>
          <p:nvPr/>
        </p:nvSpPr>
        <p:spPr>
          <a:xfrm>
            <a:off x="762000" y="3440668"/>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TextBox 20"/>
          <p:cNvSpPr txBox="1"/>
          <p:nvPr/>
        </p:nvSpPr>
        <p:spPr>
          <a:xfrm>
            <a:off x="1143000" y="3962400"/>
            <a:ext cx="5867400" cy="369332"/>
          </a:xfrm>
          <a:prstGeom prst="rect">
            <a:avLst/>
          </a:prstGeom>
          <a:noFill/>
        </p:spPr>
        <p:txBody>
          <a:bodyPr wrap="square" rtlCol="0">
            <a:spAutoFit/>
          </a:bodyPr>
          <a:lstStyle/>
          <a:p>
            <a:r>
              <a:rPr lang="en-US" b="1" dirty="0" smtClean="0">
                <a:solidFill>
                  <a:schemeClr val="bg1"/>
                </a:solidFill>
              </a:rPr>
              <a:t>| Recommendations</a:t>
            </a:r>
            <a:endParaRPr lang="en-US" b="1" dirty="0">
              <a:solidFill>
                <a:schemeClr val="bg1"/>
              </a:solidFill>
            </a:endParaRPr>
          </a:p>
        </p:txBody>
      </p:sp>
      <p:sp>
        <p:nvSpPr>
          <p:cNvPr id="22" name="Oval 21"/>
          <p:cNvSpPr/>
          <p:nvPr/>
        </p:nvSpPr>
        <p:spPr>
          <a:xfrm>
            <a:off x="762000" y="3962400"/>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TextBox 22"/>
          <p:cNvSpPr txBox="1"/>
          <p:nvPr/>
        </p:nvSpPr>
        <p:spPr>
          <a:xfrm>
            <a:off x="1143000" y="4510564"/>
            <a:ext cx="5867400" cy="369332"/>
          </a:xfrm>
          <a:prstGeom prst="rect">
            <a:avLst/>
          </a:prstGeom>
          <a:noFill/>
        </p:spPr>
        <p:txBody>
          <a:bodyPr wrap="square" rtlCol="0">
            <a:spAutoFit/>
          </a:bodyPr>
          <a:lstStyle/>
          <a:p>
            <a:r>
              <a:rPr lang="en-US" b="1" dirty="0" smtClean="0">
                <a:solidFill>
                  <a:schemeClr val="bg1"/>
                </a:solidFill>
              </a:rPr>
              <a:t>| Concluding Remarks</a:t>
            </a:r>
            <a:endParaRPr lang="en-US" b="1" dirty="0">
              <a:solidFill>
                <a:schemeClr val="bg1"/>
              </a:solidFill>
            </a:endParaRPr>
          </a:p>
        </p:txBody>
      </p:sp>
      <p:sp>
        <p:nvSpPr>
          <p:cNvPr id="24" name="Oval 23"/>
          <p:cNvSpPr/>
          <p:nvPr/>
        </p:nvSpPr>
        <p:spPr>
          <a:xfrm>
            <a:off x="762000" y="4510564"/>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26" name="Picture 25"/>
          <p:cNvPicPr/>
          <p:nvPr/>
        </p:nvPicPr>
        <p:blipFill rotWithShape="1">
          <a:blip r:embed="rId3" cstate="print">
            <a:extLst>
              <a:ext uri="{28A0092B-C50C-407E-A947-70E740481C1C}">
                <a14:useLocalDpi xmlns:a14="http://schemas.microsoft.com/office/drawing/2010/main" val="0"/>
              </a:ext>
            </a:extLst>
          </a:blip>
          <a:srcRect b="28799"/>
          <a:stretch/>
        </p:blipFill>
        <p:spPr bwMode="auto">
          <a:xfrm>
            <a:off x="4076700" y="3993595"/>
            <a:ext cx="4514641" cy="2400896"/>
          </a:xfrm>
          <a:prstGeom prst="rect">
            <a:avLst/>
          </a:prstGeom>
          <a:ln>
            <a:noFill/>
          </a:ln>
          <a:extLst>
            <a:ext uri="{53640926-AAD7-44D8-BBD7-CCE9431645EC}">
              <a14:shadowObscured xmlns:a14="http://schemas.microsoft.com/office/drawing/2010/main"/>
            </a:ext>
          </a:extLst>
        </p:spPr>
      </p:pic>
      <p:sp>
        <p:nvSpPr>
          <p:cNvPr id="27" name="TextBox 26"/>
          <p:cNvSpPr txBox="1"/>
          <p:nvPr/>
        </p:nvSpPr>
        <p:spPr>
          <a:xfrm>
            <a:off x="9144000" y="417493"/>
            <a:ext cx="8991600" cy="954107"/>
          </a:xfrm>
          <a:prstGeom prst="rect">
            <a:avLst/>
          </a:prstGeom>
          <a:noFill/>
        </p:spPr>
        <p:txBody>
          <a:bodyPr wrap="square" rtlCol="0">
            <a:spAutoFit/>
          </a:bodyPr>
          <a:lstStyle/>
          <a:p>
            <a:pPr algn="ctr"/>
            <a:r>
              <a:rPr lang="en-US" sz="3600" b="1" dirty="0" smtClean="0">
                <a:solidFill>
                  <a:schemeClr val="bg1"/>
                </a:solidFill>
              </a:rPr>
              <a:t>Shading Analysis</a:t>
            </a:r>
          </a:p>
          <a:p>
            <a:pPr algn="ctr"/>
            <a:endParaRPr lang="en-US" sz="2000" dirty="0">
              <a:solidFill>
                <a:schemeClr val="bg1"/>
              </a:solidFill>
            </a:endParaRPr>
          </a:p>
        </p:txBody>
      </p:sp>
      <p:pic>
        <p:nvPicPr>
          <p:cNvPr id="25" name="Picture 24"/>
          <p:cNvPicPr/>
          <p:nvPr/>
        </p:nvPicPr>
        <p:blipFill rotWithShape="1">
          <a:blip r:embed="rId4"/>
          <a:srcRect t="13054"/>
          <a:stretch/>
        </p:blipFill>
        <p:spPr bwMode="auto">
          <a:xfrm>
            <a:off x="20345400" y="1701992"/>
            <a:ext cx="5334000" cy="3766913"/>
          </a:xfrm>
          <a:prstGeom prst="rect">
            <a:avLst/>
          </a:prstGeom>
          <a:ln>
            <a:solidFill>
              <a:schemeClr val="tx1"/>
            </a:solidFill>
          </a:ln>
          <a:extLst>
            <a:ext uri="{53640926-AAD7-44D8-BBD7-CCE9431645EC}">
              <a14:shadowObscured xmlns:a14="http://schemas.microsoft.com/office/drawing/2010/main"/>
            </a:ext>
          </a:extLst>
        </p:spPr>
      </p:pic>
      <p:pic>
        <p:nvPicPr>
          <p:cNvPr id="29" name="Picture 28"/>
          <p:cNvPicPr/>
          <p:nvPr/>
        </p:nvPicPr>
        <p:blipFill>
          <a:blip r:embed="rId5"/>
          <a:stretch>
            <a:fillRect/>
          </a:stretch>
        </p:blipFill>
        <p:spPr>
          <a:xfrm>
            <a:off x="10668000" y="1083310"/>
            <a:ext cx="5943600" cy="5453380"/>
          </a:xfrm>
          <a:prstGeom prst="rect">
            <a:avLst/>
          </a:prstGeom>
        </p:spPr>
      </p:pic>
    </p:spTree>
    <p:extLst>
      <p:ext uri="{BB962C8B-B14F-4D97-AF65-F5344CB8AC3E}">
        <p14:creationId xmlns:p14="http://schemas.microsoft.com/office/powerpoint/2010/main" val="37715923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9067800" y="0"/>
            <a:ext cx="76200" cy="685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18288000" y="-31531"/>
            <a:ext cx="76200" cy="685800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143000" y="849868"/>
            <a:ext cx="3657600" cy="369332"/>
          </a:xfrm>
          <a:prstGeom prst="rect">
            <a:avLst/>
          </a:prstGeom>
          <a:noFill/>
        </p:spPr>
        <p:txBody>
          <a:bodyPr wrap="square" rtlCol="0">
            <a:spAutoFit/>
          </a:bodyPr>
          <a:lstStyle/>
          <a:p>
            <a:r>
              <a:rPr lang="en-US" b="1" dirty="0" smtClean="0">
                <a:solidFill>
                  <a:schemeClr val="bg1"/>
                </a:solidFill>
              </a:rPr>
              <a:t>| Introduction</a:t>
            </a:r>
            <a:endParaRPr lang="en-US" b="1" dirty="0">
              <a:solidFill>
                <a:schemeClr val="bg1"/>
              </a:solidFill>
            </a:endParaRPr>
          </a:p>
        </p:txBody>
      </p:sp>
      <p:sp>
        <p:nvSpPr>
          <p:cNvPr id="8" name="Oval 7"/>
          <p:cNvSpPr/>
          <p:nvPr/>
        </p:nvSpPr>
        <p:spPr>
          <a:xfrm>
            <a:off x="762000" y="849868"/>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75000"/>
                </a:schemeClr>
              </a:solidFill>
            </a:endParaRPr>
          </a:p>
        </p:txBody>
      </p:sp>
      <p:sp>
        <p:nvSpPr>
          <p:cNvPr id="9" name="TextBox 8"/>
          <p:cNvSpPr txBox="1"/>
          <p:nvPr/>
        </p:nvSpPr>
        <p:spPr>
          <a:xfrm>
            <a:off x="381000" y="220414"/>
            <a:ext cx="8686800" cy="523220"/>
          </a:xfrm>
          <a:prstGeom prst="rect">
            <a:avLst/>
          </a:prstGeom>
          <a:noFill/>
        </p:spPr>
        <p:txBody>
          <a:bodyPr wrap="square" rtlCol="0">
            <a:spAutoFit/>
          </a:bodyPr>
          <a:lstStyle/>
          <a:p>
            <a:r>
              <a:rPr lang="en-US" sz="2800" dirty="0" smtClean="0">
                <a:solidFill>
                  <a:schemeClr val="accent6"/>
                </a:solidFill>
              </a:rPr>
              <a:t>Solar Panel Installation | </a:t>
            </a:r>
            <a:r>
              <a:rPr lang="en-US" sz="2800" dirty="0" smtClean="0">
                <a:solidFill>
                  <a:schemeClr val="bg1"/>
                </a:solidFill>
              </a:rPr>
              <a:t>System Design</a:t>
            </a:r>
            <a:endParaRPr lang="en-US" sz="2800" dirty="0">
              <a:solidFill>
                <a:schemeClr val="bg1"/>
              </a:solidFill>
            </a:endParaRPr>
          </a:p>
        </p:txBody>
      </p:sp>
      <p:sp>
        <p:nvSpPr>
          <p:cNvPr id="10" name="TextBox 9"/>
          <p:cNvSpPr txBox="1"/>
          <p:nvPr/>
        </p:nvSpPr>
        <p:spPr>
          <a:xfrm>
            <a:off x="1143000" y="1371600"/>
            <a:ext cx="4267200" cy="369332"/>
          </a:xfrm>
          <a:prstGeom prst="rect">
            <a:avLst/>
          </a:prstGeom>
          <a:noFill/>
        </p:spPr>
        <p:txBody>
          <a:bodyPr wrap="square" rtlCol="0">
            <a:spAutoFit/>
          </a:bodyPr>
          <a:lstStyle/>
          <a:p>
            <a:r>
              <a:rPr lang="en-US" b="1" dirty="0" smtClean="0">
                <a:solidFill>
                  <a:schemeClr val="bg1"/>
                </a:solidFill>
              </a:rPr>
              <a:t>| Prefabricated Exterior Wall Panels</a:t>
            </a:r>
            <a:endParaRPr lang="en-US" b="1" dirty="0">
              <a:solidFill>
                <a:schemeClr val="bg1"/>
              </a:solidFill>
            </a:endParaRPr>
          </a:p>
        </p:txBody>
      </p:sp>
      <p:sp>
        <p:nvSpPr>
          <p:cNvPr id="11" name="Oval 10"/>
          <p:cNvSpPr/>
          <p:nvPr/>
        </p:nvSpPr>
        <p:spPr>
          <a:xfrm>
            <a:off x="762000" y="1371600"/>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p:cNvSpPr txBox="1"/>
          <p:nvPr/>
        </p:nvSpPr>
        <p:spPr>
          <a:xfrm>
            <a:off x="1143000" y="1893332"/>
            <a:ext cx="3657600" cy="369332"/>
          </a:xfrm>
          <a:prstGeom prst="rect">
            <a:avLst/>
          </a:prstGeom>
          <a:noFill/>
        </p:spPr>
        <p:txBody>
          <a:bodyPr wrap="square" rtlCol="0">
            <a:spAutoFit/>
          </a:bodyPr>
          <a:lstStyle/>
          <a:p>
            <a:r>
              <a:rPr lang="en-US" b="1" dirty="0" smtClean="0">
                <a:solidFill>
                  <a:schemeClr val="bg1"/>
                </a:solidFill>
              </a:rPr>
              <a:t>|</a:t>
            </a:r>
            <a:r>
              <a:rPr lang="en-US" b="1" dirty="0" smtClean="0">
                <a:solidFill>
                  <a:schemeClr val="accent6"/>
                </a:solidFill>
              </a:rPr>
              <a:t> </a:t>
            </a:r>
            <a:r>
              <a:rPr lang="en-US" b="1" dirty="0" smtClean="0">
                <a:solidFill>
                  <a:schemeClr val="bg1"/>
                </a:solidFill>
              </a:rPr>
              <a:t>Detailed Sequencing</a:t>
            </a:r>
            <a:endParaRPr lang="en-US" b="1" dirty="0">
              <a:solidFill>
                <a:schemeClr val="bg1"/>
              </a:solidFill>
            </a:endParaRPr>
          </a:p>
        </p:txBody>
      </p:sp>
      <p:sp>
        <p:nvSpPr>
          <p:cNvPr id="13" name="Oval 12"/>
          <p:cNvSpPr/>
          <p:nvPr/>
        </p:nvSpPr>
        <p:spPr>
          <a:xfrm>
            <a:off x="762000" y="1893332"/>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TextBox 13"/>
          <p:cNvSpPr txBox="1"/>
          <p:nvPr/>
        </p:nvSpPr>
        <p:spPr>
          <a:xfrm>
            <a:off x="1143000" y="2415064"/>
            <a:ext cx="3657600" cy="369332"/>
          </a:xfrm>
          <a:prstGeom prst="rect">
            <a:avLst/>
          </a:prstGeom>
          <a:noFill/>
        </p:spPr>
        <p:txBody>
          <a:bodyPr wrap="square" rtlCol="0">
            <a:spAutoFit/>
          </a:bodyPr>
          <a:lstStyle/>
          <a:p>
            <a:r>
              <a:rPr lang="en-US" b="1" dirty="0" smtClean="0">
                <a:solidFill>
                  <a:schemeClr val="bg1"/>
                </a:solidFill>
              </a:rPr>
              <a:t>| Sizing of Rigging Beam</a:t>
            </a:r>
            <a:endParaRPr lang="en-US" b="1" dirty="0">
              <a:solidFill>
                <a:schemeClr val="bg1"/>
              </a:solidFill>
            </a:endParaRPr>
          </a:p>
        </p:txBody>
      </p:sp>
      <p:sp>
        <p:nvSpPr>
          <p:cNvPr id="15" name="Oval 14"/>
          <p:cNvSpPr/>
          <p:nvPr/>
        </p:nvSpPr>
        <p:spPr>
          <a:xfrm>
            <a:off x="762000" y="2415064"/>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TextBox 15"/>
          <p:cNvSpPr txBox="1"/>
          <p:nvPr/>
        </p:nvSpPr>
        <p:spPr>
          <a:xfrm>
            <a:off x="1143000" y="2919413"/>
            <a:ext cx="4495800" cy="369332"/>
          </a:xfrm>
          <a:prstGeom prst="rect">
            <a:avLst/>
          </a:prstGeom>
          <a:noFill/>
        </p:spPr>
        <p:txBody>
          <a:bodyPr wrap="square" rtlCol="0">
            <a:spAutoFit/>
          </a:bodyPr>
          <a:lstStyle/>
          <a:p>
            <a:r>
              <a:rPr lang="en-US" b="1" dirty="0" smtClean="0">
                <a:solidFill>
                  <a:schemeClr val="accent6"/>
                </a:solidFill>
              </a:rPr>
              <a:t>| Solar Panel Installation at Roof Level</a:t>
            </a:r>
            <a:endParaRPr lang="en-US" b="1" dirty="0">
              <a:solidFill>
                <a:schemeClr val="accent6"/>
              </a:solidFill>
            </a:endParaRPr>
          </a:p>
        </p:txBody>
      </p:sp>
      <p:sp>
        <p:nvSpPr>
          <p:cNvPr id="17" name="Oval 16"/>
          <p:cNvSpPr/>
          <p:nvPr/>
        </p:nvSpPr>
        <p:spPr>
          <a:xfrm>
            <a:off x="762000" y="2919413"/>
            <a:ext cx="381000" cy="369332"/>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TextBox 17"/>
          <p:cNvSpPr txBox="1"/>
          <p:nvPr/>
        </p:nvSpPr>
        <p:spPr>
          <a:xfrm>
            <a:off x="1143000" y="3440668"/>
            <a:ext cx="5867400" cy="369332"/>
          </a:xfrm>
          <a:prstGeom prst="rect">
            <a:avLst/>
          </a:prstGeom>
          <a:noFill/>
        </p:spPr>
        <p:txBody>
          <a:bodyPr wrap="square" rtlCol="0">
            <a:spAutoFit/>
          </a:bodyPr>
          <a:lstStyle/>
          <a:p>
            <a:r>
              <a:rPr lang="en-US" b="1" dirty="0" smtClean="0">
                <a:solidFill>
                  <a:schemeClr val="bg1"/>
                </a:solidFill>
              </a:rPr>
              <a:t>| Mobile Technology Integration- Tablet Computers</a:t>
            </a:r>
            <a:endParaRPr lang="en-US" b="1" dirty="0">
              <a:solidFill>
                <a:schemeClr val="bg1"/>
              </a:solidFill>
            </a:endParaRPr>
          </a:p>
        </p:txBody>
      </p:sp>
      <p:sp>
        <p:nvSpPr>
          <p:cNvPr id="19" name="Oval 18"/>
          <p:cNvSpPr/>
          <p:nvPr/>
        </p:nvSpPr>
        <p:spPr>
          <a:xfrm>
            <a:off x="762000" y="3440668"/>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TextBox 20"/>
          <p:cNvSpPr txBox="1"/>
          <p:nvPr/>
        </p:nvSpPr>
        <p:spPr>
          <a:xfrm>
            <a:off x="1143000" y="3962400"/>
            <a:ext cx="5867400" cy="369332"/>
          </a:xfrm>
          <a:prstGeom prst="rect">
            <a:avLst/>
          </a:prstGeom>
          <a:noFill/>
        </p:spPr>
        <p:txBody>
          <a:bodyPr wrap="square" rtlCol="0">
            <a:spAutoFit/>
          </a:bodyPr>
          <a:lstStyle/>
          <a:p>
            <a:r>
              <a:rPr lang="en-US" b="1" dirty="0" smtClean="0">
                <a:solidFill>
                  <a:schemeClr val="bg1"/>
                </a:solidFill>
              </a:rPr>
              <a:t>| Recommendations</a:t>
            </a:r>
            <a:endParaRPr lang="en-US" b="1" dirty="0">
              <a:solidFill>
                <a:schemeClr val="bg1"/>
              </a:solidFill>
            </a:endParaRPr>
          </a:p>
        </p:txBody>
      </p:sp>
      <p:sp>
        <p:nvSpPr>
          <p:cNvPr id="22" name="Oval 21"/>
          <p:cNvSpPr/>
          <p:nvPr/>
        </p:nvSpPr>
        <p:spPr>
          <a:xfrm>
            <a:off x="762000" y="3962400"/>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TextBox 22"/>
          <p:cNvSpPr txBox="1"/>
          <p:nvPr/>
        </p:nvSpPr>
        <p:spPr>
          <a:xfrm>
            <a:off x="1143000" y="4510564"/>
            <a:ext cx="5867400" cy="369332"/>
          </a:xfrm>
          <a:prstGeom prst="rect">
            <a:avLst/>
          </a:prstGeom>
          <a:noFill/>
        </p:spPr>
        <p:txBody>
          <a:bodyPr wrap="square" rtlCol="0">
            <a:spAutoFit/>
          </a:bodyPr>
          <a:lstStyle/>
          <a:p>
            <a:r>
              <a:rPr lang="en-US" b="1" dirty="0" smtClean="0">
                <a:solidFill>
                  <a:schemeClr val="bg1"/>
                </a:solidFill>
              </a:rPr>
              <a:t>| Concluding Remarks</a:t>
            </a:r>
            <a:endParaRPr lang="en-US" b="1" dirty="0">
              <a:solidFill>
                <a:schemeClr val="bg1"/>
              </a:solidFill>
            </a:endParaRPr>
          </a:p>
        </p:txBody>
      </p:sp>
      <p:sp>
        <p:nvSpPr>
          <p:cNvPr id="24" name="Oval 23"/>
          <p:cNvSpPr/>
          <p:nvPr/>
        </p:nvSpPr>
        <p:spPr>
          <a:xfrm>
            <a:off x="762000" y="4510564"/>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26" name="Picture 25"/>
          <p:cNvPicPr/>
          <p:nvPr/>
        </p:nvPicPr>
        <p:blipFill rotWithShape="1">
          <a:blip r:embed="rId3" cstate="print">
            <a:extLst>
              <a:ext uri="{28A0092B-C50C-407E-A947-70E740481C1C}">
                <a14:useLocalDpi xmlns:a14="http://schemas.microsoft.com/office/drawing/2010/main" val="0"/>
              </a:ext>
            </a:extLst>
          </a:blip>
          <a:srcRect b="28799"/>
          <a:stretch/>
        </p:blipFill>
        <p:spPr bwMode="auto">
          <a:xfrm>
            <a:off x="4076700" y="3993595"/>
            <a:ext cx="4514641" cy="2400896"/>
          </a:xfrm>
          <a:prstGeom prst="rect">
            <a:avLst/>
          </a:prstGeom>
          <a:ln>
            <a:noFill/>
          </a:ln>
          <a:extLst>
            <a:ext uri="{53640926-AAD7-44D8-BBD7-CCE9431645EC}">
              <a14:shadowObscured xmlns:a14="http://schemas.microsoft.com/office/drawing/2010/main"/>
            </a:ext>
          </a:extLst>
        </p:spPr>
      </p:pic>
      <p:sp>
        <p:nvSpPr>
          <p:cNvPr id="27" name="TextBox 26"/>
          <p:cNvSpPr txBox="1"/>
          <p:nvPr/>
        </p:nvSpPr>
        <p:spPr>
          <a:xfrm>
            <a:off x="9144000" y="417493"/>
            <a:ext cx="8991600" cy="646331"/>
          </a:xfrm>
          <a:prstGeom prst="rect">
            <a:avLst/>
          </a:prstGeom>
          <a:noFill/>
        </p:spPr>
        <p:txBody>
          <a:bodyPr wrap="square" rtlCol="0">
            <a:spAutoFit/>
          </a:bodyPr>
          <a:lstStyle/>
          <a:p>
            <a:pPr algn="ctr"/>
            <a:r>
              <a:rPr lang="en-US" sz="3600" b="1" dirty="0" smtClean="0">
                <a:solidFill>
                  <a:schemeClr val="bg1"/>
                </a:solidFill>
              </a:rPr>
              <a:t>Module, Inverter, and Racking</a:t>
            </a:r>
            <a:endParaRPr lang="en-US" sz="2000" dirty="0">
              <a:solidFill>
                <a:schemeClr val="bg1"/>
              </a:solidFill>
            </a:endParaRPr>
          </a:p>
        </p:txBody>
      </p:sp>
      <p:pic>
        <p:nvPicPr>
          <p:cNvPr id="24577"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05834" y="1700186"/>
            <a:ext cx="2434466" cy="31797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Rectangle 28"/>
          <p:cNvSpPr/>
          <p:nvPr/>
        </p:nvSpPr>
        <p:spPr>
          <a:xfrm>
            <a:off x="9525000" y="2077998"/>
            <a:ext cx="8153400" cy="2862322"/>
          </a:xfrm>
          <a:prstGeom prst="rect">
            <a:avLst/>
          </a:prstGeom>
        </p:spPr>
        <p:txBody>
          <a:bodyPr wrap="square">
            <a:spAutoFit/>
          </a:bodyPr>
          <a:lstStyle/>
          <a:p>
            <a:pPr marL="285750" indent="-285750">
              <a:buFont typeface="Arial" pitchFamily="34" charset="0"/>
              <a:buChar char="•"/>
            </a:pPr>
            <a:r>
              <a:rPr lang="en-US" b="1" dirty="0" smtClean="0">
                <a:solidFill>
                  <a:schemeClr val="accent6"/>
                </a:solidFill>
              </a:rPr>
              <a:t>Criteria | </a:t>
            </a:r>
            <a:r>
              <a:rPr lang="en-US" b="1" dirty="0" smtClean="0">
                <a:solidFill>
                  <a:schemeClr val="bg1"/>
                </a:solidFill>
              </a:rPr>
              <a:t>Best efficiency for cost</a:t>
            </a:r>
          </a:p>
          <a:p>
            <a:pPr marL="285750" indent="-285750">
              <a:buFont typeface="Arial" pitchFamily="34" charset="0"/>
              <a:buChar char="•"/>
            </a:pPr>
            <a:endParaRPr lang="en-US" b="1" dirty="0">
              <a:solidFill>
                <a:schemeClr val="bg1"/>
              </a:solidFill>
            </a:endParaRPr>
          </a:p>
          <a:p>
            <a:pPr marL="285750" indent="-285750">
              <a:buFont typeface="Arial" pitchFamily="34" charset="0"/>
              <a:buChar char="•"/>
            </a:pPr>
            <a:r>
              <a:rPr lang="en-US" b="1" dirty="0">
                <a:solidFill>
                  <a:schemeClr val="accent6"/>
                </a:solidFill>
              </a:rPr>
              <a:t>Efficiency | </a:t>
            </a:r>
            <a:r>
              <a:rPr lang="en-US" b="1" dirty="0" smtClean="0">
                <a:solidFill>
                  <a:schemeClr val="bg1"/>
                </a:solidFill>
              </a:rPr>
              <a:t>15.3%</a:t>
            </a:r>
          </a:p>
          <a:p>
            <a:pPr marL="285750" indent="-285750">
              <a:buFont typeface="Arial" pitchFamily="34" charset="0"/>
              <a:buChar char="•"/>
            </a:pPr>
            <a:endParaRPr lang="en-US" b="1" dirty="0">
              <a:solidFill>
                <a:schemeClr val="bg1"/>
              </a:solidFill>
            </a:endParaRPr>
          </a:p>
          <a:p>
            <a:pPr marL="285750" indent="-285750">
              <a:buFont typeface="Arial" pitchFamily="34" charset="0"/>
              <a:buChar char="•"/>
            </a:pPr>
            <a:r>
              <a:rPr lang="en-US" b="1" dirty="0" smtClean="0">
                <a:solidFill>
                  <a:schemeClr val="accent6"/>
                </a:solidFill>
              </a:rPr>
              <a:t>Maximum Power | </a:t>
            </a:r>
            <a:r>
              <a:rPr lang="en-US" b="1" dirty="0" smtClean="0">
                <a:solidFill>
                  <a:schemeClr val="bg1"/>
                </a:solidFill>
              </a:rPr>
              <a:t>250 W</a:t>
            </a:r>
            <a:endParaRPr lang="en-US" b="1" dirty="0">
              <a:solidFill>
                <a:schemeClr val="bg1"/>
              </a:solidFill>
            </a:endParaRPr>
          </a:p>
          <a:p>
            <a:pPr marL="285750" indent="-285750">
              <a:buFont typeface="Arial" pitchFamily="34" charset="0"/>
              <a:buChar char="•"/>
            </a:pPr>
            <a:endParaRPr lang="en-US" b="1" dirty="0">
              <a:solidFill>
                <a:schemeClr val="bg1"/>
              </a:solidFill>
            </a:endParaRPr>
          </a:p>
          <a:p>
            <a:pPr marL="285750" indent="-285750">
              <a:buFont typeface="Arial" pitchFamily="34" charset="0"/>
              <a:buChar char="•"/>
            </a:pPr>
            <a:r>
              <a:rPr lang="en-US" b="1" dirty="0" smtClean="0">
                <a:solidFill>
                  <a:schemeClr val="accent6"/>
                </a:solidFill>
              </a:rPr>
              <a:t>Size | </a:t>
            </a:r>
            <a:r>
              <a:rPr lang="en-US" b="1" dirty="0" smtClean="0">
                <a:solidFill>
                  <a:schemeClr val="bg1"/>
                </a:solidFill>
              </a:rPr>
              <a:t>3 ¼’ x 5 ½’</a:t>
            </a:r>
            <a:endParaRPr lang="en-US" b="1" dirty="0">
              <a:solidFill>
                <a:schemeClr val="bg1"/>
              </a:solidFill>
            </a:endParaRPr>
          </a:p>
          <a:p>
            <a:pPr marL="285750" indent="-285750">
              <a:buFont typeface="Arial" pitchFamily="34" charset="0"/>
              <a:buChar char="•"/>
            </a:pPr>
            <a:endParaRPr lang="en-US" b="1" dirty="0">
              <a:solidFill>
                <a:schemeClr val="bg1"/>
              </a:solidFill>
            </a:endParaRPr>
          </a:p>
          <a:p>
            <a:pPr marL="285750" indent="-285750">
              <a:buFont typeface="Arial" pitchFamily="34" charset="0"/>
              <a:buChar char="•"/>
            </a:pPr>
            <a:endParaRPr lang="en-US" b="1" dirty="0">
              <a:solidFill>
                <a:schemeClr val="bg1"/>
              </a:solidFill>
            </a:endParaRPr>
          </a:p>
          <a:p>
            <a:pPr marL="285750" indent="-285750">
              <a:buFont typeface="Arial" pitchFamily="34" charset="0"/>
              <a:buChar char="•"/>
            </a:pPr>
            <a:endParaRPr lang="en-US" b="1" dirty="0">
              <a:solidFill>
                <a:schemeClr val="bg1"/>
              </a:solidFill>
            </a:endParaRPr>
          </a:p>
        </p:txBody>
      </p:sp>
      <p:pic>
        <p:nvPicPr>
          <p:cNvPr id="30" name="Picture 29"/>
          <p:cNvPicPr/>
          <p:nvPr/>
        </p:nvPicPr>
        <p:blipFill>
          <a:blip r:embed="rId5"/>
          <a:stretch>
            <a:fillRect/>
          </a:stretch>
        </p:blipFill>
        <p:spPr>
          <a:xfrm>
            <a:off x="24224389" y="348734"/>
            <a:ext cx="1683611" cy="2775466"/>
          </a:xfrm>
          <a:prstGeom prst="rect">
            <a:avLst/>
          </a:prstGeo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502936" y="3625334"/>
            <a:ext cx="3243263" cy="27873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TextBox 30"/>
          <p:cNvSpPr txBox="1"/>
          <p:nvPr/>
        </p:nvSpPr>
        <p:spPr>
          <a:xfrm>
            <a:off x="9525000" y="1464769"/>
            <a:ext cx="7391400" cy="461665"/>
          </a:xfrm>
          <a:prstGeom prst="rect">
            <a:avLst/>
          </a:prstGeom>
          <a:noFill/>
        </p:spPr>
        <p:txBody>
          <a:bodyPr wrap="square" rtlCol="0">
            <a:spAutoFit/>
          </a:bodyPr>
          <a:lstStyle/>
          <a:p>
            <a:r>
              <a:rPr lang="en-US" sz="2400" b="1" dirty="0" smtClean="0">
                <a:solidFill>
                  <a:schemeClr val="bg1"/>
                </a:solidFill>
              </a:rPr>
              <a:t>Module: </a:t>
            </a:r>
            <a:r>
              <a:rPr lang="en-US" sz="2400" b="1" dirty="0" err="1" smtClean="0">
                <a:solidFill>
                  <a:schemeClr val="bg1"/>
                </a:solidFill>
              </a:rPr>
              <a:t>Trinamount</a:t>
            </a:r>
            <a:r>
              <a:rPr lang="en-US" sz="2400" b="1" dirty="0" smtClean="0">
                <a:solidFill>
                  <a:schemeClr val="bg1"/>
                </a:solidFill>
              </a:rPr>
              <a:t> TSM-250PA05</a:t>
            </a:r>
            <a:endParaRPr lang="en-US" sz="2000" dirty="0">
              <a:solidFill>
                <a:schemeClr val="bg1"/>
              </a:solidFill>
            </a:endParaRPr>
          </a:p>
        </p:txBody>
      </p:sp>
      <p:sp>
        <p:nvSpPr>
          <p:cNvPr id="32" name="TextBox 31"/>
          <p:cNvSpPr txBox="1"/>
          <p:nvPr/>
        </p:nvSpPr>
        <p:spPr>
          <a:xfrm>
            <a:off x="18561911" y="457200"/>
            <a:ext cx="7391400" cy="461665"/>
          </a:xfrm>
          <a:prstGeom prst="rect">
            <a:avLst/>
          </a:prstGeom>
          <a:noFill/>
        </p:spPr>
        <p:txBody>
          <a:bodyPr wrap="square" rtlCol="0">
            <a:spAutoFit/>
          </a:bodyPr>
          <a:lstStyle/>
          <a:p>
            <a:r>
              <a:rPr lang="en-US" sz="2400" b="1" dirty="0" smtClean="0">
                <a:solidFill>
                  <a:schemeClr val="bg1"/>
                </a:solidFill>
              </a:rPr>
              <a:t>Inverter: Sunny Tower by SMA</a:t>
            </a:r>
            <a:endParaRPr lang="en-US" sz="2000" dirty="0">
              <a:solidFill>
                <a:schemeClr val="bg1"/>
              </a:solidFill>
            </a:endParaRPr>
          </a:p>
        </p:txBody>
      </p:sp>
      <p:sp>
        <p:nvSpPr>
          <p:cNvPr id="33" name="Rectangle 32"/>
          <p:cNvSpPr/>
          <p:nvPr/>
        </p:nvSpPr>
        <p:spPr>
          <a:xfrm>
            <a:off x="18592800" y="947678"/>
            <a:ext cx="8153400" cy="2585323"/>
          </a:xfrm>
          <a:prstGeom prst="rect">
            <a:avLst/>
          </a:prstGeom>
        </p:spPr>
        <p:txBody>
          <a:bodyPr wrap="square">
            <a:spAutoFit/>
          </a:bodyPr>
          <a:lstStyle/>
          <a:p>
            <a:pPr marL="285750" indent="-285750">
              <a:buFont typeface="Arial" pitchFamily="34" charset="0"/>
              <a:buChar char="•"/>
            </a:pPr>
            <a:r>
              <a:rPr lang="en-US" b="1" dirty="0" smtClean="0">
                <a:solidFill>
                  <a:schemeClr val="accent6"/>
                </a:solidFill>
              </a:rPr>
              <a:t>Criteria | </a:t>
            </a:r>
            <a:r>
              <a:rPr lang="en-US" b="1" dirty="0" smtClean="0">
                <a:solidFill>
                  <a:schemeClr val="bg1"/>
                </a:solidFill>
              </a:rPr>
              <a:t>Large, single inverter</a:t>
            </a:r>
          </a:p>
          <a:p>
            <a:pPr marL="285750" indent="-285750">
              <a:buFont typeface="Arial" pitchFamily="34" charset="0"/>
              <a:buChar char="•"/>
            </a:pPr>
            <a:endParaRPr lang="en-US" b="1" dirty="0">
              <a:solidFill>
                <a:schemeClr val="bg1"/>
              </a:solidFill>
            </a:endParaRPr>
          </a:p>
          <a:p>
            <a:pPr marL="285750" indent="-285750">
              <a:buFont typeface="Arial" pitchFamily="34" charset="0"/>
              <a:buChar char="•"/>
            </a:pPr>
            <a:r>
              <a:rPr lang="en-US" b="1" dirty="0" smtClean="0">
                <a:solidFill>
                  <a:schemeClr val="accent6"/>
                </a:solidFill>
              </a:rPr>
              <a:t>Efficiency | </a:t>
            </a:r>
            <a:r>
              <a:rPr lang="en-US" b="1" dirty="0" smtClean="0">
                <a:solidFill>
                  <a:schemeClr val="bg1"/>
                </a:solidFill>
              </a:rPr>
              <a:t>96%</a:t>
            </a:r>
          </a:p>
          <a:p>
            <a:pPr marL="285750" indent="-285750">
              <a:buFont typeface="Arial" pitchFamily="34" charset="0"/>
              <a:buChar char="•"/>
            </a:pPr>
            <a:endParaRPr lang="en-US" b="1" dirty="0">
              <a:solidFill>
                <a:schemeClr val="bg1"/>
              </a:solidFill>
            </a:endParaRPr>
          </a:p>
          <a:p>
            <a:pPr marL="285750" indent="-285750">
              <a:buFont typeface="Arial" pitchFamily="34" charset="0"/>
              <a:buChar char="•"/>
            </a:pPr>
            <a:r>
              <a:rPr lang="en-US" b="1" dirty="0" smtClean="0">
                <a:solidFill>
                  <a:schemeClr val="accent6"/>
                </a:solidFill>
              </a:rPr>
              <a:t>Maximum Load | </a:t>
            </a:r>
            <a:r>
              <a:rPr lang="en-US" b="1" dirty="0" smtClean="0">
                <a:solidFill>
                  <a:schemeClr val="bg1"/>
                </a:solidFill>
              </a:rPr>
              <a:t>42 kWdc power</a:t>
            </a:r>
            <a:endParaRPr lang="en-US" b="1" dirty="0">
              <a:solidFill>
                <a:schemeClr val="bg1"/>
              </a:solidFill>
            </a:endParaRPr>
          </a:p>
          <a:p>
            <a:pPr marL="285750" indent="-285750">
              <a:buFont typeface="Arial" pitchFamily="34" charset="0"/>
              <a:buChar char="•"/>
            </a:pPr>
            <a:endParaRPr lang="en-US" b="1" dirty="0">
              <a:solidFill>
                <a:schemeClr val="bg1"/>
              </a:solidFill>
            </a:endParaRPr>
          </a:p>
          <a:p>
            <a:pPr marL="285750" indent="-285750">
              <a:buFont typeface="Arial" pitchFamily="34" charset="0"/>
              <a:buChar char="•"/>
            </a:pPr>
            <a:endParaRPr lang="en-US" b="1" dirty="0">
              <a:solidFill>
                <a:schemeClr val="bg1"/>
              </a:solidFill>
            </a:endParaRPr>
          </a:p>
          <a:p>
            <a:pPr marL="285750" indent="-285750">
              <a:buFont typeface="Arial" pitchFamily="34" charset="0"/>
              <a:buChar char="•"/>
            </a:pPr>
            <a:endParaRPr lang="en-US" b="1" dirty="0">
              <a:solidFill>
                <a:schemeClr val="bg1"/>
              </a:solidFill>
            </a:endParaRPr>
          </a:p>
          <a:p>
            <a:pPr marL="285750" indent="-285750">
              <a:buFont typeface="Arial" pitchFamily="34" charset="0"/>
              <a:buChar char="•"/>
            </a:pPr>
            <a:endParaRPr lang="en-US" b="1" dirty="0">
              <a:solidFill>
                <a:schemeClr val="bg1"/>
              </a:solidFill>
            </a:endParaRPr>
          </a:p>
        </p:txBody>
      </p:sp>
      <p:sp>
        <p:nvSpPr>
          <p:cNvPr id="34" name="TextBox 33"/>
          <p:cNvSpPr txBox="1"/>
          <p:nvPr/>
        </p:nvSpPr>
        <p:spPr>
          <a:xfrm>
            <a:off x="18592800" y="3500735"/>
            <a:ext cx="7391400" cy="461665"/>
          </a:xfrm>
          <a:prstGeom prst="rect">
            <a:avLst/>
          </a:prstGeom>
          <a:noFill/>
        </p:spPr>
        <p:txBody>
          <a:bodyPr wrap="square" rtlCol="0">
            <a:spAutoFit/>
          </a:bodyPr>
          <a:lstStyle/>
          <a:p>
            <a:r>
              <a:rPr lang="en-US" sz="2400" b="1" dirty="0" smtClean="0">
                <a:solidFill>
                  <a:schemeClr val="bg1"/>
                </a:solidFill>
              </a:rPr>
              <a:t>Racking: </a:t>
            </a:r>
            <a:r>
              <a:rPr lang="en-US" sz="2400" b="1" dirty="0" err="1" smtClean="0">
                <a:solidFill>
                  <a:schemeClr val="bg1"/>
                </a:solidFill>
              </a:rPr>
              <a:t>Trinamount</a:t>
            </a:r>
            <a:r>
              <a:rPr lang="en-US" sz="2400" b="1" dirty="0" smtClean="0">
                <a:solidFill>
                  <a:schemeClr val="bg1"/>
                </a:solidFill>
              </a:rPr>
              <a:t> III</a:t>
            </a:r>
            <a:endParaRPr lang="en-US" sz="2000" dirty="0">
              <a:solidFill>
                <a:schemeClr val="bg1"/>
              </a:solidFill>
            </a:endParaRPr>
          </a:p>
        </p:txBody>
      </p:sp>
      <p:sp>
        <p:nvSpPr>
          <p:cNvPr id="35" name="Rectangle 34"/>
          <p:cNvSpPr/>
          <p:nvPr/>
        </p:nvSpPr>
        <p:spPr>
          <a:xfrm>
            <a:off x="18592800" y="3995678"/>
            <a:ext cx="8153400" cy="2308324"/>
          </a:xfrm>
          <a:prstGeom prst="rect">
            <a:avLst/>
          </a:prstGeom>
        </p:spPr>
        <p:txBody>
          <a:bodyPr wrap="square">
            <a:spAutoFit/>
          </a:bodyPr>
          <a:lstStyle/>
          <a:p>
            <a:pPr marL="285750" indent="-285750">
              <a:buFont typeface="Arial" pitchFamily="34" charset="0"/>
              <a:buChar char="•"/>
            </a:pPr>
            <a:r>
              <a:rPr lang="en-US" b="1" dirty="0" smtClean="0">
                <a:solidFill>
                  <a:schemeClr val="accent6"/>
                </a:solidFill>
              </a:rPr>
              <a:t>Type | </a:t>
            </a:r>
            <a:r>
              <a:rPr lang="en-US" b="1" dirty="0" smtClean="0">
                <a:solidFill>
                  <a:schemeClr val="bg1"/>
                </a:solidFill>
              </a:rPr>
              <a:t>Ballasted racking system</a:t>
            </a:r>
          </a:p>
          <a:p>
            <a:pPr marL="285750" indent="-285750">
              <a:buFont typeface="Arial" pitchFamily="34" charset="0"/>
              <a:buChar char="•"/>
            </a:pPr>
            <a:endParaRPr lang="en-US" b="1" dirty="0">
              <a:solidFill>
                <a:schemeClr val="bg1"/>
              </a:solidFill>
            </a:endParaRPr>
          </a:p>
          <a:p>
            <a:pPr marL="285750" indent="-285750">
              <a:buFont typeface="Arial" pitchFamily="34" charset="0"/>
              <a:buChar char="•"/>
            </a:pPr>
            <a:r>
              <a:rPr lang="en-US" b="1" dirty="0" smtClean="0">
                <a:solidFill>
                  <a:schemeClr val="accent6"/>
                </a:solidFill>
              </a:rPr>
              <a:t>Tilt | </a:t>
            </a:r>
            <a:r>
              <a:rPr lang="en-US" b="1" dirty="0" smtClean="0">
                <a:solidFill>
                  <a:schemeClr val="bg1"/>
                </a:solidFill>
              </a:rPr>
              <a:t>11 degrees</a:t>
            </a:r>
          </a:p>
          <a:p>
            <a:pPr marL="285750" indent="-285750">
              <a:buFont typeface="Arial" pitchFamily="34" charset="0"/>
              <a:buChar char="•"/>
            </a:pPr>
            <a:endParaRPr lang="en-US" b="1" dirty="0">
              <a:solidFill>
                <a:schemeClr val="bg1"/>
              </a:solidFill>
            </a:endParaRPr>
          </a:p>
          <a:p>
            <a:pPr marL="285750" indent="-285750">
              <a:buFont typeface="Arial" pitchFamily="34" charset="0"/>
              <a:buChar char="•"/>
            </a:pPr>
            <a:endParaRPr lang="en-US" b="1" dirty="0">
              <a:solidFill>
                <a:schemeClr val="bg1"/>
              </a:solidFill>
            </a:endParaRPr>
          </a:p>
          <a:p>
            <a:pPr marL="285750" indent="-285750">
              <a:buFont typeface="Arial" pitchFamily="34" charset="0"/>
              <a:buChar char="•"/>
            </a:pPr>
            <a:endParaRPr lang="en-US" b="1" dirty="0">
              <a:solidFill>
                <a:schemeClr val="bg1"/>
              </a:solidFill>
            </a:endParaRPr>
          </a:p>
          <a:p>
            <a:pPr marL="285750" indent="-285750">
              <a:buFont typeface="Arial" pitchFamily="34" charset="0"/>
              <a:buChar char="•"/>
            </a:pPr>
            <a:endParaRPr lang="en-US" b="1" dirty="0">
              <a:solidFill>
                <a:schemeClr val="bg1"/>
              </a:solidFill>
            </a:endParaRPr>
          </a:p>
          <a:p>
            <a:pPr marL="285750" indent="-285750">
              <a:buFont typeface="Arial" pitchFamily="34" charset="0"/>
              <a:buChar char="•"/>
            </a:pPr>
            <a:endParaRPr lang="en-US" b="1" dirty="0">
              <a:solidFill>
                <a:schemeClr val="bg1"/>
              </a:solidFill>
            </a:endParaRPr>
          </a:p>
        </p:txBody>
      </p:sp>
    </p:spTree>
    <p:extLst>
      <p:ext uri="{BB962C8B-B14F-4D97-AF65-F5344CB8AC3E}">
        <p14:creationId xmlns:p14="http://schemas.microsoft.com/office/powerpoint/2010/main" val="15963720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9067800" y="0"/>
            <a:ext cx="76200" cy="685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18288000" y="-31531"/>
            <a:ext cx="76200" cy="685800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143000" y="849868"/>
            <a:ext cx="3657600" cy="369332"/>
          </a:xfrm>
          <a:prstGeom prst="rect">
            <a:avLst/>
          </a:prstGeom>
          <a:noFill/>
        </p:spPr>
        <p:txBody>
          <a:bodyPr wrap="square" rtlCol="0">
            <a:spAutoFit/>
          </a:bodyPr>
          <a:lstStyle/>
          <a:p>
            <a:r>
              <a:rPr lang="en-US" b="1" dirty="0" smtClean="0">
                <a:solidFill>
                  <a:schemeClr val="bg1"/>
                </a:solidFill>
              </a:rPr>
              <a:t>| Introduction</a:t>
            </a:r>
            <a:endParaRPr lang="en-US" b="1" dirty="0">
              <a:solidFill>
                <a:schemeClr val="bg1"/>
              </a:solidFill>
            </a:endParaRPr>
          </a:p>
        </p:txBody>
      </p:sp>
      <p:sp>
        <p:nvSpPr>
          <p:cNvPr id="8" name="Oval 7"/>
          <p:cNvSpPr/>
          <p:nvPr/>
        </p:nvSpPr>
        <p:spPr>
          <a:xfrm>
            <a:off x="762000" y="849868"/>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75000"/>
                </a:schemeClr>
              </a:solidFill>
            </a:endParaRPr>
          </a:p>
        </p:txBody>
      </p:sp>
      <p:sp>
        <p:nvSpPr>
          <p:cNvPr id="9" name="TextBox 8"/>
          <p:cNvSpPr txBox="1"/>
          <p:nvPr/>
        </p:nvSpPr>
        <p:spPr>
          <a:xfrm>
            <a:off x="381000" y="220414"/>
            <a:ext cx="8686800" cy="523220"/>
          </a:xfrm>
          <a:prstGeom prst="rect">
            <a:avLst/>
          </a:prstGeom>
          <a:noFill/>
        </p:spPr>
        <p:txBody>
          <a:bodyPr wrap="square" rtlCol="0">
            <a:spAutoFit/>
          </a:bodyPr>
          <a:lstStyle/>
          <a:p>
            <a:r>
              <a:rPr lang="en-US" sz="2800" dirty="0" smtClean="0">
                <a:solidFill>
                  <a:schemeClr val="accent6"/>
                </a:solidFill>
              </a:rPr>
              <a:t>Solar Panel Installation | </a:t>
            </a:r>
            <a:r>
              <a:rPr lang="en-US" sz="2800" dirty="0" smtClean="0">
                <a:solidFill>
                  <a:schemeClr val="bg1"/>
                </a:solidFill>
              </a:rPr>
              <a:t>System Design</a:t>
            </a:r>
            <a:endParaRPr lang="en-US" sz="2800" dirty="0">
              <a:solidFill>
                <a:schemeClr val="bg1"/>
              </a:solidFill>
            </a:endParaRPr>
          </a:p>
        </p:txBody>
      </p:sp>
      <p:sp>
        <p:nvSpPr>
          <p:cNvPr id="10" name="TextBox 9"/>
          <p:cNvSpPr txBox="1"/>
          <p:nvPr/>
        </p:nvSpPr>
        <p:spPr>
          <a:xfrm>
            <a:off x="1143000" y="1371600"/>
            <a:ext cx="4267200" cy="369332"/>
          </a:xfrm>
          <a:prstGeom prst="rect">
            <a:avLst/>
          </a:prstGeom>
          <a:noFill/>
        </p:spPr>
        <p:txBody>
          <a:bodyPr wrap="square" rtlCol="0">
            <a:spAutoFit/>
          </a:bodyPr>
          <a:lstStyle/>
          <a:p>
            <a:r>
              <a:rPr lang="en-US" b="1" dirty="0" smtClean="0">
                <a:solidFill>
                  <a:schemeClr val="bg1"/>
                </a:solidFill>
              </a:rPr>
              <a:t>| Prefabricated Exterior Wall Panels</a:t>
            </a:r>
            <a:endParaRPr lang="en-US" b="1" dirty="0">
              <a:solidFill>
                <a:schemeClr val="bg1"/>
              </a:solidFill>
            </a:endParaRPr>
          </a:p>
        </p:txBody>
      </p:sp>
      <p:sp>
        <p:nvSpPr>
          <p:cNvPr id="11" name="Oval 10"/>
          <p:cNvSpPr/>
          <p:nvPr/>
        </p:nvSpPr>
        <p:spPr>
          <a:xfrm>
            <a:off x="762000" y="1371600"/>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p:cNvSpPr txBox="1"/>
          <p:nvPr/>
        </p:nvSpPr>
        <p:spPr>
          <a:xfrm>
            <a:off x="1143000" y="1893332"/>
            <a:ext cx="3657600" cy="369332"/>
          </a:xfrm>
          <a:prstGeom prst="rect">
            <a:avLst/>
          </a:prstGeom>
          <a:noFill/>
        </p:spPr>
        <p:txBody>
          <a:bodyPr wrap="square" rtlCol="0">
            <a:spAutoFit/>
          </a:bodyPr>
          <a:lstStyle/>
          <a:p>
            <a:r>
              <a:rPr lang="en-US" b="1" dirty="0" smtClean="0">
                <a:solidFill>
                  <a:schemeClr val="bg1"/>
                </a:solidFill>
              </a:rPr>
              <a:t>|</a:t>
            </a:r>
            <a:r>
              <a:rPr lang="en-US" b="1" dirty="0" smtClean="0">
                <a:solidFill>
                  <a:schemeClr val="accent6"/>
                </a:solidFill>
              </a:rPr>
              <a:t> </a:t>
            </a:r>
            <a:r>
              <a:rPr lang="en-US" b="1" dirty="0" smtClean="0">
                <a:solidFill>
                  <a:schemeClr val="bg1"/>
                </a:solidFill>
              </a:rPr>
              <a:t>Detailed Sequencing</a:t>
            </a:r>
            <a:endParaRPr lang="en-US" b="1" dirty="0">
              <a:solidFill>
                <a:schemeClr val="bg1"/>
              </a:solidFill>
            </a:endParaRPr>
          </a:p>
        </p:txBody>
      </p:sp>
      <p:sp>
        <p:nvSpPr>
          <p:cNvPr id="13" name="Oval 12"/>
          <p:cNvSpPr/>
          <p:nvPr/>
        </p:nvSpPr>
        <p:spPr>
          <a:xfrm>
            <a:off x="762000" y="1893332"/>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TextBox 13"/>
          <p:cNvSpPr txBox="1"/>
          <p:nvPr/>
        </p:nvSpPr>
        <p:spPr>
          <a:xfrm>
            <a:off x="1143000" y="2415064"/>
            <a:ext cx="3657600" cy="369332"/>
          </a:xfrm>
          <a:prstGeom prst="rect">
            <a:avLst/>
          </a:prstGeom>
          <a:noFill/>
        </p:spPr>
        <p:txBody>
          <a:bodyPr wrap="square" rtlCol="0">
            <a:spAutoFit/>
          </a:bodyPr>
          <a:lstStyle/>
          <a:p>
            <a:r>
              <a:rPr lang="en-US" b="1" dirty="0" smtClean="0">
                <a:solidFill>
                  <a:schemeClr val="bg1"/>
                </a:solidFill>
              </a:rPr>
              <a:t>| Sizing of Rigging Beam</a:t>
            </a:r>
            <a:endParaRPr lang="en-US" b="1" dirty="0">
              <a:solidFill>
                <a:schemeClr val="bg1"/>
              </a:solidFill>
            </a:endParaRPr>
          </a:p>
        </p:txBody>
      </p:sp>
      <p:sp>
        <p:nvSpPr>
          <p:cNvPr id="15" name="Oval 14"/>
          <p:cNvSpPr/>
          <p:nvPr/>
        </p:nvSpPr>
        <p:spPr>
          <a:xfrm>
            <a:off x="762000" y="2415064"/>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TextBox 15"/>
          <p:cNvSpPr txBox="1"/>
          <p:nvPr/>
        </p:nvSpPr>
        <p:spPr>
          <a:xfrm>
            <a:off x="1143000" y="2919413"/>
            <a:ext cx="4495800" cy="369332"/>
          </a:xfrm>
          <a:prstGeom prst="rect">
            <a:avLst/>
          </a:prstGeom>
          <a:noFill/>
        </p:spPr>
        <p:txBody>
          <a:bodyPr wrap="square" rtlCol="0">
            <a:spAutoFit/>
          </a:bodyPr>
          <a:lstStyle/>
          <a:p>
            <a:r>
              <a:rPr lang="en-US" b="1" dirty="0" smtClean="0">
                <a:solidFill>
                  <a:schemeClr val="accent6"/>
                </a:solidFill>
              </a:rPr>
              <a:t>| Solar Panel Installation at Roof Level</a:t>
            </a:r>
            <a:endParaRPr lang="en-US" b="1" dirty="0">
              <a:solidFill>
                <a:schemeClr val="accent6"/>
              </a:solidFill>
            </a:endParaRPr>
          </a:p>
        </p:txBody>
      </p:sp>
      <p:sp>
        <p:nvSpPr>
          <p:cNvPr id="17" name="Oval 16"/>
          <p:cNvSpPr/>
          <p:nvPr/>
        </p:nvSpPr>
        <p:spPr>
          <a:xfrm>
            <a:off x="762000" y="2919413"/>
            <a:ext cx="381000" cy="369332"/>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TextBox 17"/>
          <p:cNvSpPr txBox="1"/>
          <p:nvPr/>
        </p:nvSpPr>
        <p:spPr>
          <a:xfrm>
            <a:off x="1143000" y="3440668"/>
            <a:ext cx="5867400" cy="369332"/>
          </a:xfrm>
          <a:prstGeom prst="rect">
            <a:avLst/>
          </a:prstGeom>
          <a:noFill/>
        </p:spPr>
        <p:txBody>
          <a:bodyPr wrap="square" rtlCol="0">
            <a:spAutoFit/>
          </a:bodyPr>
          <a:lstStyle/>
          <a:p>
            <a:r>
              <a:rPr lang="en-US" b="1" dirty="0" smtClean="0">
                <a:solidFill>
                  <a:schemeClr val="bg1"/>
                </a:solidFill>
              </a:rPr>
              <a:t>| Mobile Technology Integration- Tablet Computers</a:t>
            </a:r>
            <a:endParaRPr lang="en-US" b="1" dirty="0">
              <a:solidFill>
                <a:schemeClr val="bg1"/>
              </a:solidFill>
            </a:endParaRPr>
          </a:p>
        </p:txBody>
      </p:sp>
      <p:sp>
        <p:nvSpPr>
          <p:cNvPr id="19" name="Oval 18"/>
          <p:cNvSpPr/>
          <p:nvPr/>
        </p:nvSpPr>
        <p:spPr>
          <a:xfrm>
            <a:off x="762000" y="3440668"/>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TextBox 20"/>
          <p:cNvSpPr txBox="1"/>
          <p:nvPr/>
        </p:nvSpPr>
        <p:spPr>
          <a:xfrm>
            <a:off x="1143000" y="3962400"/>
            <a:ext cx="5867400" cy="369332"/>
          </a:xfrm>
          <a:prstGeom prst="rect">
            <a:avLst/>
          </a:prstGeom>
          <a:noFill/>
        </p:spPr>
        <p:txBody>
          <a:bodyPr wrap="square" rtlCol="0">
            <a:spAutoFit/>
          </a:bodyPr>
          <a:lstStyle/>
          <a:p>
            <a:r>
              <a:rPr lang="en-US" b="1" dirty="0" smtClean="0">
                <a:solidFill>
                  <a:schemeClr val="bg1"/>
                </a:solidFill>
              </a:rPr>
              <a:t>| Recommendations</a:t>
            </a:r>
            <a:endParaRPr lang="en-US" b="1" dirty="0">
              <a:solidFill>
                <a:schemeClr val="bg1"/>
              </a:solidFill>
            </a:endParaRPr>
          </a:p>
        </p:txBody>
      </p:sp>
      <p:sp>
        <p:nvSpPr>
          <p:cNvPr id="22" name="Oval 21"/>
          <p:cNvSpPr/>
          <p:nvPr/>
        </p:nvSpPr>
        <p:spPr>
          <a:xfrm>
            <a:off x="762000" y="3962400"/>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TextBox 22"/>
          <p:cNvSpPr txBox="1"/>
          <p:nvPr/>
        </p:nvSpPr>
        <p:spPr>
          <a:xfrm>
            <a:off x="1143000" y="4510564"/>
            <a:ext cx="5867400" cy="369332"/>
          </a:xfrm>
          <a:prstGeom prst="rect">
            <a:avLst/>
          </a:prstGeom>
          <a:noFill/>
        </p:spPr>
        <p:txBody>
          <a:bodyPr wrap="square" rtlCol="0">
            <a:spAutoFit/>
          </a:bodyPr>
          <a:lstStyle/>
          <a:p>
            <a:r>
              <a:rPr lang="en-US" b="1" dirty="0" smtClean="0">
                <a:solidFill>
                  <a:schemeClr val="bg1"/>
                </a:solidFill>
              </a:rPr>
              <a:t>| Concluding Remarks</a:t>
            </a:r>
            <a:endParaRPr lang="en-US" b="1" dirty="0">
              <a:solidFill>
                <a:schemeClr val="bg1"/>
              </a:solidFill>
            </a:endParaRPr>
          </a:p>
        </p:txBody>
      </p:sp>
      <p:sp>
        <p:nvSpPr>
          <p:cNvPr id="24" name="Oval 23"/>
          <p:cNvSpPr/>
          <p:nvPr/>
        </p:nvSpPr>
        <p:spPr>
          <a:xfrm>
            <a:off x="762000" y="4510564"/>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26" name="Picture 25"/>
          <p:cNvPicPr/>
          <p:nvPr/>
        </p:nvPicPr>
        <p:blipFill rotWithShape="1">
          <a:blip r:embed="rId3" cstate="print">
            <a:extLst>
              <a:ext uri="{28A0092B-C50C-407E-A947-70E740481C1C}">
                <a14:useLocalDpi xmlns:a14="http://schemas.microsoft.com/office/drawing/2010/main" val="0"/>
              </a:ext>
            </a:extLst>
          </a:blip>
          <a:srcRect b="28799"/>
          <a:stretch/>
        </p:blipFill>
        <p:spPr bwMode="auto">
          <a:xfrm>
            <a:off x="4076700" y="3993595"/>
            <a:ext cx="4514641" cy="2400896"/>
          </a:xfrm>
          <a:prstGeom prst="rect">
            <a:avLst/>
          </a:prstGeom>
          <a:ln>
            <a:noFill/>
          </a:ln>
          <a:extLst>
            <a:ext uri="{53640926-AAD7-44D8-BBD7-CCE9431645EC}">
              <a14:shadowObscured xmlns:a14="http://schemas.microsoft.com/office/drawing/2010/main"/>
            </a:ext>
          </a:extLst>
        </p:spPr>
      </p:pic>
      <p:sp>
        <p:nvSpPr>
          <p:cNvPr id="27" name="TextBox 26"/>
          <p:cNvSpPr txBox="1"/>
          <p:nvPr/>
        </p:nvSpPr>
        <p:spPr>
          <a:xfrm>
            <a:off x="9144000" y="417493"/>
            <a:ext cx="8991600" cy="954107"/>
          </a:xfrm>
          <a:prstGeom prst="rect">
            <a:avLst/>
          </a:prstGeom>
          <a:noFill/>
        </p:spPr>
        <p:txBody>
          <a:bodyPr wrap="square" rtlCol="0">
            <a:spAutoFit/>
          </a:bodyPr>
          <a:lstStyle/>
          <a:p>
            <a:pPr algn="ctr"/>
            <a:r>
              <a:rPr lang="en-US" sz="3600" b="1" dirty="0" smtClean="0">
                <a:solidFill>
                  <a:schemeClr val="bg1"/>
                </a:solidFill>
              </a:rPr>
              <a:t>Array Placement</a:t>
            </a:r>
          </a:p>
          <a:p>
            <a:pPr algn="ctr"/>
            <a:endParaRPr lang="en-US" sz="2000" dirty="0">
              <a:solidFill>
                <a:schemeClr val="bg1"/>
              </a:solidFill>
            </a:endParaRPr>
          </a:p>
        </p:txBody>
      </p:sp>
      <p:pic>
        <p:nvPicPr>
          <p:cNvPr id="25" name="Picture 24"/>
          <p:cNvPicPr/>
          <p:nvPr/>
        </p:nvPicPr>
        <p:blipFill>
          <a:blip r:embed="rId4"/>
          <a:stretch>
            <a:fillRect/>
          </a:stretch>
        </p:blipFill>
        <p:spPr>
          <a:xfrm>
            <a:off x="20574000" y="542270"/>
            <a:ext cx="5486400" cy="5663418"/>
          </a:xfrm>
          <a:prstGeom prst="rect">
            <a:avLst/>
          </a:prstGeom>
        </p:spPr>
      </p:pic>
      <p:sp>
        <p:nvSpPr>
          <p:cNvPr id="28" name="TextBox 27"/>
          <p:cNvSpPr txBox="1"/>
          <p:nvPr/>
        </p:nvSpPr>
        <p:spPr>
          <a:xfrm>
            <a:off x="18516600" y="6009770"/>
            <a:ext cx="7391400" cy="769441"/>
          </a:xfrm>
          <a:prstGeom prst="rect">
            <a:avLst/>
          </a:prstGeom>
          <a:noFill/>
        </p:spPr>
        <p:txBody>
          <a:bodyPr wrap="square" rtlCol="0">
            <a:spAutoFit/>
          </a:bodyPr>
          <a:lstStyle/>
          <a:p>
            <a:r>
              <a:rPr lang="en-US" sz="2400" b="1" dirty="0" smtClean="0">
                <a:solidFill>
                  <a:schemeClr val="bg1"/>
                </a:solidFill>
              </a:rPr>
              <a:t>Array Layout</a:t>
            </a:r>
          </a:p>
          <a:p>
            <a:endParaRPr lang="en-US" sz="2000" dirty="0">
              <a:solidFill>
                <a:schemeClr val="bg1"/>
              </a:solidFill>
            </a:endParaRPr>
          </a:p>
        </p:txBody>
      </p:sp>
      <p:sp>
        <p:nvSpPr>
          <p:cNvPr id="30" name="Rectangle 29"/>
          <p:cNvSpPr/>
          <p:nvPr/>
        </p:nvSpPr>
        <p:spPr>
          <a:xfrm>
            <a:off x="9982200" y="1752600"/>
            <a:ext cx="8153400" cy="2031325"/>
          </a:xfrm>
          <a:prstGeom prst="rect">
            <a:avLst/>
          </a:prstGeom>
        </p:spPr>
        <p:txBody>
          <a:bodyPr wrap="square">
            <a:spAutoFit/>
          </a:bodyPr>
          <a:lstStyle/>
          <a:p>
            <a:pPr marL="285750" indent="-285750">
              <a:buFont typeface="Arial" pitchFamily="34" charset="0"/>
              <a:buChar char="•"/>
            </a:pPr>
            <a:r>
              <a:rPr lang="en-US" b="1" dirty="0" smtClean="0">
                <a:solidFill>
                  <a:schemeClr val="accent6"/>
                </a:solidFill>
              </a:rPr>
              <a:t>Module Amount | </a:t>
            </a:r>
            <a:r>
              <a:rPr lang="en-US" b="1" dirty="0" smtClean="0">
                <a:solidFill>
                  <a:schemeClr val="bg1"/>
                </a:solidFill>
              </a:rPr>
              <a:t>143 modules</a:t>
            </a:r>
          </a:p>
          <a:p>
            <a:pPr marL="285750" indent="-285750">
              <a:buFont typeface="Arial" pitchFamily="34" charset="0"/>
              <a:buChar char="•"/>
            </a:pPr>
            <a:endParaRPr lang="en-US" b="1" dirty="0">
              <a:solidFill>
                <a:schemeClr val="bg1"/>
              </a:solidFill>
            </a:endParaRPr>
          </a:p>
          <a:p>
            <a:pPr marL="285750" indent="-285750">
              <a:buFont typeface="Arial" pitchFamily="34" charset="0"/>
              <a:buChar char="•"/>
            </a:pPr>
            <a:r>
              <a:rPr lang="en-US" b="1" dirty="0" smtClean="0">
                <a:solidFill>
                  <a:schemeClr val="accent6"/>
                </a:solidFill>
              </a:rPr>
              <a:t>System Max Output </a:t>
            </a:r>
            <a:r>
              <a:rPr lang="en-US" b="1" dirty="0">
                <a:solidFill>
                  <a:schemeClr val="accent6"/>
                </a:solidFill>
              </a:rPr>
              <a:t>| </a:t>
            </a:r>
            <a:r>
              <a:rPr lang="en-US" b="1" dirty="0" smtClean="0">
                <a:solidFill>
                  <a:schemeClr val="bg1"/>
                </a:solidFill>
              </a:rPr>
              <a:t>36 kWdc</a:t>
            </a:r>
          </a:p>
          <a:p>
            <a:pPr marL="285750" indent="-285750">
              <a:buFont typeface="Arial" pitchFamily="34" charset="0"/>
              <a:buChar char="•"/>
            </a:pPr>
            <a:endParaRPr lang="en-US" b="1" dirty="0">
              <a:solidFill>
                <a:schemeClr val="bg1"/>
              </a:solidFill>
            </a:endParaRPr>
          </a:p>
          <a:p>
            <a:pPr marL="285750" indent="-285750">
              <a:buFont typeface="Arial" pitchFamily="34" charset="0"/>
              <a:buChar char="•"/>
            </a:pPr>
            <a:endParaRPr lang="en-US" b="1" dirty="0">
              <a:solidFill>
                <a:schemeClr val="bg1"/>
              </a:solidFill>
            </a:endParaRPr>
          </a:p>
          <a:p>
            <a:pPr marL="285750" indent="-285750">
              <a:buFont typeface="Arial" pitchFamily="34" charset="0"/>
              <a:buChar char="•"/>
            </a:pPr>
            <a:endParaRPr lang="en-US" b="1" dirty="0">
              <a:solidFill>
                <a:schemeClr val="bg1"/>
              </a:solidFill>
            </a:endParaRPr>
          </a:p>
          <a:p>
            <a:pPr marL="285750" indent="-285750">
              <a:buFont typeface="Arial" pitchFamily="34" charset="0"/>
              <a:buChar char="•"/>
            </a:pPr>
            <a:endParaRPr lang="en-US" b="1" dirty="0">
              <a:solidFill>
                <a:schemeClr val="bg1"/>
              </a:solidFill>
            </a:endParaRPr>
          </a:p>
        </p:txBody>
      </p:sp>
    </p:spTree>
    <p:extLst>
      <p:ext uri="{BB962C8B-B14F-4D97-AF65-F5344CB8AC3E}">
        <p14:creationId xmlns:p14="http://schemas.microsoft.com/office/powerpoint/2010/main" val="33753642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9067800" y="0"/>
            <a:ext cx="76200" cy="685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18288000" y="-31531"/>
            <a:ext cx="76200" cy="685800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143000" y="849868"/>
            <a:ext cx="3657600" cy="369332"/>
          </a:xfrm>
          <a:prstGeom prst="rect">
            <a:avLst/>
          </a:prstGeom>
          <a:noFill/>
        </p:spPr>
        <p:txBody>
          <a:bodyPr wrap="square" rtlCol="0">
            <a:spAutoFit/>
          </a:bodyPr>
          <a:lstStyle/>
          <a:p>
            <a:r>
              <a:rPr lang="en-US" b="1" dirty="0" smtClean="0">
                <a:solidFill>
                  <a:schemeClr val="bg1"/>
                </a:solidFill>
              </a:rPr>
              <a:t>| Introduction</a:t>
            </a:r>
            <a:endParaRPr lang="en-US" b="1" dirty="0">
              <a:solidFill>
                <a:schemeClr val="bg1"/>
              </a:solidFill>
            </a:endParaRPr>
          </a:p>
        </p:txBody>
      </p:sp>
      <p:sp>
        <p:nvSpPr>
          <p:cNvPr id="8" name="Oval 7"/>
          <p:cNvSpPr/>
          <p:nvPr/>
        </p:nvSpPr>
        <p:spPr>
          <a:xfrm>
            <a:off x="762000" y="849868"/>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75000"/>
                </a:schemeClr>
              </a:solidFill>
            </a:endParaRPr>
          </a:p>
        </p:txBody>
      </p:sp>
      <p:sp>
        <p:nvSpPr>
          <p:cNvPr id="9" name="TextBox 8"/>
          <p:cNvSpPr txBox="1"/>
          <p:nvPr/>
        </p:nvSpPr>
        <p:spPr>
          <a:xfrm>
            <a:off x="381000" y="220414"/>
            <a:ext cx="8686800" cy="523220"/>
          </a:xfrm>
          <a:prstGeom prst="rect">
            <a:avLst/>
          </a:prstGeom>
          <a:noFill/>
        </p:spPr>
        <p:txBody>
          <a:bodyPr wrap="square" rtlCol="0">
            <a:spAutoFit/>
          </a:bodyPr>
          <a:lstStyle/>
          <a:p>
            <a:r>
              <a:rPr lang="en-US" sz="2800" dirty="0" smtClean="0">
                <a:solidFill>
                  <a:schemeClr val="accent6"/>
                </a:solidFill>
              </a:rPr>
              <a:t>Solar Panel Installation | </a:t>
            </a:r>
            <a:r>
              <a:rPr lang="en-US" sz="2800" dirty="0" smtClean="0">
                <a:solidFill>
                  <a:schemeClr val="bg1"/>
                </a:solidFill>
              </a:rPr>
              <a:t>System Design</a:t>
            </a:r>
            <a:endParaRPr lang="en-US" sz="2800" dirty="0">
              <a:solidFill>
                <a:schemeClr val="bg1"/>
              </a:solidFill>
            </a:endParaRPr>
          </a:p>
        </p:txBody>
      </p:sp>
      <p:sp>
        <p:nvSpPr>
          <p:cNvPr id="10" name="TextBox 9"/>
          <p:cNvSpPr txBox="1"/>
          <p:nvPr/>
        </p:nvSpPr>
        <p:spPr>
          <a:xfrm>
            <a:off x="1143000" y="1371600"/>
            <a:ext cx="4267200" cy="369332"/>
          </a:xfrm>
          <a:prstGeom prst="rect">
            <a:avLst/>
          </a:prstGeom>
          <a:noFill/>
        </p:spPr>
        <p:txBody>
          <a:bodyPr wrap="square" rtlCol="0">
            <a:spAutoFit/>
          </a:bodyPr>
          <a:lstStyle/>
          <a:p>
            <a:r>
              <a:rPr lang="en-US" b="1" dirty="0" smtClean="0">
                <a:solidFill>
                  <a:schemeClr val="bg1"/>
                </a:solidFill>
              </a:rPr>
              <a:t>| Prefabricated Exterior Wall Panels</a:t>
            </a:r>
            <a:endParaRPr lang="en-US" b="1" dirty="0">
              <a:solidFill>
                <a:schemeClr val="bg1"/>
              </a:solidFill>
            </a:endParaRPr>
          </a:p>
        </p:txBody>
      </p:sp>
      <p:sp>
        <p:nvSpPr>
          <p:cNvPr id="11" name="Oval 10"/>
          <p:cNvSpPr/>
          <p:nvPr/>
        </p:nvSpPr>
        <p:spPr>
          <a:xfrm>
            <a:off x="762000" y="1371600"/>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p:cNvSpPr txBox="1"/>
          <p:nvPr/>
        </p:nvSpPr>
        <p:spPr>
          <a:xfrm>
            <a:off x="1143000" y="1893332"/>
            <a:ext cx="3657600" cy="369332"/>
          </a:xfrm>
          <a:prstGeom prst="rect">
            <a:avLst/>
          </a:prstGeom>
          <a:noFill/>
        </p:spPr>
        <p:txBody>
          <a:bodyPr wrap="square" rtlCol="0">
            <a:spAutoFit/>
          </a:bodyPr>
          <a:lstStyle/>
          <a:p>
            <a:r>
              <a:rPr lang="en-US" b="1" dirty="0" smtClean="0">
                <a:solidFill>
                  <a:schemeClr val="bg1"/>
                </a:solidFill>
              </a:rPr>
              <a:t>|</a:t>
            </a:r>
            <a:r>
              <a:rPr lang="en-US" b="1" dirty="0" smtClean="0">
                <a:solidFill>
                  <a:schemeClr val="accent6"/>
                </a:solidFill>
              </a:rPr>
              <a:t> </a:t>
            </a:r>
            <a:r>
              <a:rPr lang="en-US" b="1" dirty="0" smtClean="0">
                <a:solidFill>
                  <a:schemeClr val="bg1"/>
                </a:solidFill>
              </a:rPr>
              <a:t>Detailed Sequencing</a:t>
            </a:r>
            <a:endParaRPr lang="en-US" b="1" dirty="0">
              <a:solidFill>
                <a:schemeClr val="bg1"/>
              </a:solidFill>
            </a:endParaRPr>
          </a:p>
        </p:txBody>
      </p:sp>
      <p:sp>
        <p:nvSpPr>
          <p:cNvPr id="13" name="Oval 12"/>
          <p:cNvSpPr/>
          <p:nvPr/>
        </p:nvSpPr>
        <p:spPr>
          <a:xfrm>
            <a:off x="762000" y="1893332"/>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TextBox 13"/>
          <p:cNvSpPr txBox="1"/>
          <p:nvPr/>
        </p:nvSpPr>
        <p:spPr>
          <a:xfrm>
            <a:off x="1143000" y="2415064"/>
            <a:ext cx="3657600" cy="369332"/>
          </a:xfrm>
          <a:prstGeom prst="rect">
            <a:avLst/>
          </a:prstGeom>
          <a:noFill/>
        </p:spPr>
        <p:txBody>
          <a:bodyPr wrap="square" rtlCol="0">
            <a:spAutoFit/>
          </a:bodyPr>
          <a:lstStyle/>
          <a:p>
            <a:r>
              <a:rPr lang="en-US" b="1" dirty="0" smtClean="0">
                <a:solidFill>
                  <a:schemeClr val="bg1"/>
                </a:solidFill>
              </a:rPr>
              <a:t>| Sizing of Rigging Beam</a:t>
            </a:r>
            <a:endParaRPr lang="en-US" b="1" dirty="0">
              <a:solidFill>
                <a:schemeClr val="bg1"/>
              </a:solidFill>
            </a:endParaRPr>
          </a:p>
        </p:txBody>
      </p:sp>
      <p:sp>
        <p:nvSpPr>
          <p:cNvPr id="15" name="Oval 14"/>
          <p:cNvSpPr/>
          <p:nvPr/>
        </p:nvSpPr>
        <p:spPr>
          <a:xfrm>
            <a:off x="762000" y="2415064"/>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TextBox 15"/>
          <p:cNvSpPr txBox="1"/>
          <p:nvPr/>
        </p:nvSpPr>
        <p:spPr>
          <a:xfrm>
            <a:off x="1143000" y="2919413"/>
            <a:ext cx="4495800" cy="369332"/>
          </a:xfrm>
          <a:prstGeom prst="rect">
            <a:avLst/>
          </a:prstGeom>
          <a:noFill/>
        </p:spPr>
        <p:txBody>
          <a:bodyPr wrap="square" rtlCol="0">
            <a:spAutoFit/>
          </a:bodyPr>
          <a:lstStyle/>
          <a:p>
            <a:r>
              <a:rPr lang="en-US" b="1" dirty="0" smtClean="0">
                <a:solidFill>
                  <a:schemeClr val="accent6"/>
                </a:solidFill>
              </a:rPr>
              <a:t>| Solar Panel Installation at Roof Level</a:t>
            </a:r>
            <a:endParaRPr lang="en-US" b="1" dirty="0">
              <a:solidFill>
                <a:schemeClr val="accent6"/>
              </a:solidFill>
            </a:endParaRPr>
          </a:p>
        </p:txBody>
      </p:sp>
      <p:sp>
        <p:nvSpPr>
          <p:cNvPr id="17" name="Oval 16"/>
          <p:cNvSpPr/>
          <p:nvPr/>
        </p:nvSpPr>
        <p:spPr>
          <a:xfrm>
            <a:off x="762000" y="2919413"/>
            <a:ext cx="381000" cy="369332"/>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TextBox 17"/>
          <p:cNvSpPr txBox="1"/>
          <p:nvPr/>
        </p:nvSpPr>
        <p:spPr>
          <a:xfrm>
            <a:off x="1143000" y="3440668"/>
            <a:ext cx="5867400" cy="369332"/>
          </a:xfrm>
          <a:prstGeom prst="rect">
            <a:avLst/>
          </a:prstGeom>
          <a:noFill/>
        </p:spPr>
        <p:txBody>
          <a:bodyPr wrap="square" rtlCol="0">
            <a:spAutoFit/>
          </a:bodyPr>
          <a:lstStyle/>
          <a:p>
            <a:r>
              <a:rPr lang="en-US" b="1" dirty="0" smtClean="0">
                <a:solidFill>
                  <a:schemeClr val="bg1"/>
                </a:solidFill>
              </a:rPr>
              <a:t>| Mobile Technology Integration- Tablet Computers</a:t>
            </a:r>
            <a:endParaRPr lang="en-US" b="1" dirty="0">
              <a:solidFill>
                <a:schemeClr val="bg1"/>
              </a:solidFill>
            </a:endParaRPr>
          </a:p>
        </p:txBody>
      </p:sp>
      <p:sp>
        <p:nvSpPr>
          <p:cNvPr id="19" name="Oval 18"/>
          <p:cNvSpPr/>
          <p:nvPr/>
        </p:nvSpPr>
        <p:spPr>
          <a:xfrm>
            <a:off x="762000" y="3440668"/>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TextBox 20"/>
          <p:cNvSpPr txBox="1"/>
          <p:nvPr/>
        </p:nvSpPr>
        <p:spPr>
          <a:xfrm>
            <a:off x="1143000" y="3962400"/>
            <a:ext cx="5867400" cy="369332"/>
          </a:xfrm>
          <a:prstGeom prst="rect">
            <a:avLst/>
          </a:prstGeom>
          <a:noFill/>
        </p:spPr>
        <p:txBody>
          <a:bodyPr wrap="square" rtlCol="0">
            <a:spAutoFit/>
          </a:bodyPr>
          <a:lstStyle/>
          <a:p>
            <a:r>
              <a:rPr lang="en-US" b="1" dirty="0" smtClean="0">
                <a:solidFill>
                  <a:schemeClr val="bg1"/>
                </a:solidFill>
              </a:rPr>
              <a:t>| Recommendations</a:t>
            </a:r>
            <a:endParaRPr lang="en-US" b="1" dirty="0">
              <a:solidFill>
                <a:schemeClr val="bg1"/>
              </a:solidFill>
            </a:endParaRPr>
          </a:p>
        </p:txBody>
      </p:sp>
      <p:sp>
        <p:nvSpPr>
          <p:cNvPr id="22" name="Oval 21"/>
          <p:cNvSpPr/>
          <p:nvPr/>
        </p:nvSpPr>
        <p:spPr>
          <a:xfrm>
            <a:off x="762000" y="3962400"/>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TextBox 22"/>
          <p:cNvSpPr txBox="1"/>
          <p:nvPr/>
        </p:nvSpPr>
        <p:spPr>
          <a:xfrm>
            <a:off x="1143000" y="4510564"/>
            <a:ext cx="5867400" cy="369332"/>
          </a:xfrm>
          <a:prstGeom prst="rect">
            <a:avLst/>
          </a:prstGeom>
          <a:noFill/>
        </p:spPr>
        <p:txBody>
          <a:bodyPr wrap="square" rtlCol="0">
            <a:spAutoFit/>
          </a:bodyPr>
          <a:lstStyle/>
          <a:p>
            <a:r>
              <a:rPr lang="en-US" b="1" dirty="0" smtClean="0">
                <a:solidFill>
                  <a:schemeClr val="bg1"/>
                </a:solidFill>
              </a:rPr>
              <a:t>| Concluding Remarks</a:t>
            </a:r>
            <a:endParaRPr lang="en-US" b="1" dirty="0">
              <a:solidFill>
                <a:schemeClr val="bg1"/>
              </a:solidFill>
            </a:endParaRPr>
          </a:p>
        </p:txBody>
      </p:sp>
      <p:sp>
        <p:nvSpPr>
          <p:cNvPr id="24" name="Oval 23"/>
          <p:cNvSpPr/>
          <p:nvPr/>
        </p:nvSpPr>
        <p:spPr>
          <a:xfrm>
            <a:off x="762000" y="4510564"/>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26" name="Picture 25"/>
          <p:cNvPicPr/>
          <p:nvPr/>
        </p:nvPicPr>
        <p:blipFill rotWithShape="1">
          <a:blip r:embed="rId3" cstate="print">
            <a:extLst>
              <a:ext uri="{28A0092B-C50C-407E-A947-70E740481C1C}">
                <a14:useLocalDpi xmlns:a14="http://schemas.microsoft.com/office/drawing/2010/main" val="0"/>
              </a:ext>
            </a:extLst>
          </a:blip>
          <a:srcRect b="28799"/>
          <a:stretch/>
        </p:blipFill>
        <p:spPr bwMode="auto">
          <a:xfrm>
            <a:off x="4076700" y="3993595"/>
            <a:ext cx="4514641" cy="2400896"/>
          </a:xfrm>
          <a:prstGeom prst="rect">
            <a:avLst/>
          </a:prstGeom>
          <a:ln>
            <a:noFill/>
          </a:ln>
          <a:extLst>
            <a:ext uri="{53640926-AAD7-44D8-BBD7-CCE9431645EC}">
              <a14:shadowObscured xmlns:a14="http://schemas.microsoft.com/office/drawing/2010/main"/>
            </a:ext>
          </a:extLst>
        </p:spPr>
      </p:pic>
      <p:sp>
        <p:nvSpPr>
          <p:cNvPr id="27" name="TextBox 26"/>
          <p:cNvSpPr txBox="1"/>
          <p:nvPr/>
        </p:nvSpPr>
        <p:spPr>
          <a:xfrm>
            <a:off x="9144000" y="417493"/>
            <a:ext cx="8991600" cy="954107"/>
          </a:xfrm>
          <a:prstGeom prst="rect">
            <a:avLst/>
          </a:prstGeom>
          <a:noFill/>
        </p:spPr>
        <p:txBody>
          <a:bodyPr wrap="square" rtlCol="0">
            <a:spAutoFit/>
          </a:bodyPr>
          <a:lstStyle/>
          <a:p>
            <a:pPr algn="ctr"/>
            <a:r>
              <a:rPr lang="en-US" sz="3600" b="1" dirty="0" smtClean="0">
                <a:solidFill>
                  <a:schemeClr val="bg1"/>
                </a:solidFill>
              </a:rPr>
              <a:t>Electrical Sizing and Design</a:t>
            </a:r>
          </a:p>
          <a:p>
            <a:pPr algn="ctr"/>
            <a:endParaRPr lang="en-US" sz="2000" dirty="0">
              <a:solidFill>
                <a:schemeClr val="bg1"/>
              </a:solidFill>
            </a:endParaRPr>
          </a:p>
        </p:txBody>
      </p:sp>
      <p:pic>
        <p:nvPicPr>
          <p:cNvPr id="25" name="Picture 24"/>
          <p:cNvPicPr/>
          <p:nvPr/>
        </p:nvPicPr>
        <p:blipFill>
          <a:blip r:embed="rId4">
            <a:extLst>
              <a:ext uri="{28A0092B-C50C-407E-A947-70E740481C1C}">
                <a14:useLocalDpi xmlns:a14="http://schemas.microsoft.com/office/drawing/2010/main" val="0"/>
              </a:ext>
            </a:extLst>
          </a:blip>
          <a:stretch>
            <a:fillRect/>
          </a:stretch>
        </p:blipFill>
        <p:spPr>
          <a:xfrm>
            <a:off x="20116800" y="1793875"/>
            <a:ext cx="5943600" cy="3270250"/>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3632079959"/>
              </p:ext>
            </p:extLst>
          </p:nvPr>
        </p:nvGraphicFramePr>
        <p:xfrm>
          <a:off x="10744200" y="3276124"/>
          <a:ext cx="6080760" cy="2468880"/>
        </p:xfrm>
        <a:graphic>
          <a:graphicData uri="http://schemas.openxmlformats.org/drawingml/2006/table">
            <a:tbl>
              <a:tblPr firstRow="1" firstCol="1" bandRow="1">
                <a:tableStyleId>{5C22544A-7EE6-4342-B048-85BDC9FD1C3A}</a:tableStyleId>
              </a:tblPr>
              <a:tblGrid>
                <a:gridCol w="2468880"/>
                <a:gridCol w="2914650"/>
                <a:gridCol w="697230"/>
              </a:tblGrid>
              <a:tr h="0">
                <a:tc gridSpan="3">
                  <a:txBody>
                    <a:bodyPr/>
                    <a:lstStyle/>
                    <a:p>
                      <a:pPr marL="0" marR="0" algn="ctr">
                        <a:lnSpc>
                          <a:spcPct val="150000"/>
                        </a:lnSpc>
                        <a:spcBef>
                          <a:spcPts val="0"/>
                        </a:spcBef>
                        <a:spcAft>
                          <a:spcPts val="0"/>
                        </a:spcAft>
                      </a:pPr>
                      <a:r>
                        <a:rPr lang="en-US" sz="1200" dirty="0">
                          <a:effectLst/>
                        </a:rPr>
                        <a:t>Conductor Sizing Summary</a:t>
                      </a:r>
                      <a:endParaRPr lang="en-US" sz="1100" dirty="0">
                        <a:effectLst/>
                        <a:latin typeface="Calibr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r>
              <a:tr h="0">
                <a:tc>
                  <a:txBody>
                    <a:bodyPr/>
                    <a:lstStyle/>
                    <a:p>
                      <a:pPr marL="0" marR="0" algn="ctr">
                        <a:lnSpc>
                          <a:spcPct val="150000"/>
                        </a:lnSpc>
                        <a:spcBef>
                          <a:spcPts val="0"/>
                        </a:spcBef>
                        <a:spcAft>
                          <a:spcPts val="0"/>
                        </a:spcAft>
                      </a:pPr>
                      <a:r>
                        <a:rPr lang="en-US" sz="1200">
                          <a:effectLst/>
                        </a:rPr>
                        <a:t>Connection</a:t>
                      </a:r>
                      <a:endParaRPr lang="en-US" sz="110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a:effectLst/>
                        </a:rPr>
                        <a:t>Description</a:t>
                      </a:r>
                      <a:endParaRPr lang="en-US" sz="110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a:effectLst/>
                        </a:rPr>
                        <a:t>Legend</a:t>
                      </a:r>
                      <a:endParaRPr lang="en-US" sz="1100">
                        <a:effectLst/>
                        <a:latin typeface="Calibri"/>
                        <a:ea typeface="Calibri"/>
                        <a:cs typeface="Times New Roman"/>
                      </a:endParaRPr>
                    </a:p>
                  </a:txBody>
                  <a:tcPr marL="68580" marR="68580" marT="0" marB="0"/>
                </a:tc>
              </a:tr>
              <a:tr h="0">
                <a:tc>
                  <a:txBody>
                    <a:bodyPr/>
                    <a:lstStyle/>
                    <a:p>
                      <a:pPr marL="0" marR="0">
                        <a:lnSpc>
                          <a:spcPct val="150000"/>
                        </a:lnSpc>
                        <a:spcBef>
                          <a:spcPts val="0"/>
                        </a:spcBef>
                        <a:spcAft>
                          <a:spcPts val="0"/>
                        </a:spcAft>
                      </a:pPr>
                      <a:r>
                        <a:rPr lang="en-US" sz="1200" dirty="0">
                          <a:effectLst/>
                        </a:rPr>
                        <a:t>Panels String to Inverter (DC Side)</a:t>
                      </a:r>
                      <a:endParaRPr lang="en-US" sz="1100" dirty="0">
                        <a:effectLst/>
                        <a:latin typeface="Calibri"/>
                        <a:ea typeface="Calibri"/>
                        <a:cs typeface="Times New Roman"/>
                      </a:endParaRPr>
                    </a:p>
                  </a:txBody>
                  <a:tcPr marL="68580" marR="68580" marT="0" marB="0"/>
                </a:tc>
                <a:tc>
                  <a:txBody>
                    <a:bodyPr/>
                    <a:lstStyle/>
                    <a:p>
                      <a:pPr marL="0" marR="0">
                        <a:lnSpc>
                          <a:spcPct val="150000"/>
                        </a:lnSpc>
                        <a:spcBef>
                          <a:spcPts val="0"/>
                        </a:spcBef>
                        <a:spcAft>
                          <a:spcPts val="0"/>
                        </a:spcAft>
                      </a:pPr>
                      <a:r>
                        <a:rPr lang="en-US" sz="1200">
                          <a:effectLst/>
                        </a:rPr>
                        <a:t> </a:t>
                      </a:r>
                      <a:endParaRPr lang="en-US" sz="1100">
                        <a:effectLst/>
                        <a:latin typeface="Calibri"/>
                        <a:ea typeface="Calibri"/>
                        <a:cs typeface="Times New Roman"/>
                      </a:endParaRPr>
                    </a:p>
                  </a:txBody>
                  <a:tcPr marL="68580" marR="68580" marT="0" marB="0"/>
                </a:tc>
                <a:tc>
                  <a:txBody>
                    <a:bodyPr/>
                    <a:lstStyle/>
                    <a:p>
                      <a:pPr marL="0" marR="0">
                        <a:lnSpc>
                          <a:spcPct val="150000"/>
                        </a:lnSpc>
                        <a:spcBef>
                          <a:spcPts val="0"/>
                        </a:spcBef>
                        <a:spcAft>
                          <a:spcPts val="0"/>
                        </a:spcAft>
                      </a:pPr>
                      <a:r>
                        <a:rPr lang="en-US" sz="1200">
                          <a:effectLst/>
                        </a:rPr>
                        <a:t> </a:t>
                      </a:r>
                      <a:endParaRPr lang="en-US" sz="1100">
                        <a:effectLst/>
                        <a:latin typeface="Calibri"/>
                        <a:ea typeface="Calibri"/>
                        <a:cs typeface="Times New Roman"/>
                      </a:endParaRPr>
                    </a:p>
                  </a:txBody>
                  <a:tcPr marL="68580" marR="68580" marT="0" marB="0"/>
                </a:tc>
              </a:tr>
              <a:tr h="0">
                <a:tc>
                  <a:txBody>
                    <a:bodyPr/>
                    <a:lstStyle/>
                    <a:p>
                      <a:pPr marL="0" marR="0">
                        <a:lnSpc>
                          <a:spcPct val="150000"/>
                        </a:lnSpc>
                        <a:spcBef>
                          <a:spcPts val="0"/>
                        </a:spcBef>
                        <a:spcAft>
                          <a:spcPts val="0"/>
                        </a:spcAft>
                      </a:pPr>
                      <a:r>
                        <a:rPr lang="en-US" sz="1200" b="0" dirty="0">
                          <a:effectLst/>
                        </a:rPr>
                        <a:t>          Conductor Sizing (One Way)</a:t>
                      </a:r>
                      <a:endParaRPr lang="en-US" sz="1100" b="0" dirty="0">
                        <a:effectLst/>
                        <a:latin typeface="Calibri"/>
                        <a:ea typeface="Calibri"/>
                        <a:cs typeface="Times New Roman"/>
                      </a:endParaRPr>
                    </a:p>
                  </a:txBody>
                  <a:tcPr marL="68580" marR="68580" marT="0" marB="0"/>
                </a:tc>
                <a:tc>
                  <a:txBody>
                    <a:bodyPr/>
                    <a:lstStyle/>
                    <a:p>
                      <a:pPr marL="0" marR="0">
                        <a:lnSpc>
                          <a:spcPct val="150000"/>
                        </a:lnSpc>
                        <a:spcBef>
                          <a:spcPts val="0"/>
                        </a:spcBef>
                        <a:spcAft>
                          <a:spcPts val="0"/>
                        </a:spcAft>
                      </a:pPr>
                      <a:r>
                        <a:rPr lang="en-US" sz="1200">
                          <a:effectLst/>
                        </a:rPr>
                        <a:t>(5) #12 AWG’s per PV Output Circuit String</a:t>
                      </a:r>
                      <a:endParaRPr lang="en-US" sz="1100">
                        <a:effectLst/>
                        <a:latin typeface="Calibri"/>
                        <a:ea typeface="Calibri"/>
                        <a:cs typeface="Times New Roman"/>
                      </a:endParaRPr>
                    </a:p>
                  </a:txBody>
                  <a:tcPr marL="68580" marR="68580" marT="0" marB="0"/>
                </a:tc>
                <a:tc>
                  <a:txBody>
                    <a:bodyPr/>
                    <a:lstStyle/>
                    <a:p>
                      <a:pPr marL="0" marR="0">
                        <a:lnSpc>
                          <a:spcPct val="150000"/>
                        </a:lnSpc>
                        <a:spcBef>
                          <a:spcPts val="0"/>
                        </a:spcBef>
                        <a:spcAft>
                          <a:spcPts val="0"/>
                        </a:spcAft>
                      </a:pPr>
                      <a:endParaRPr lang="en-US" sz="1200">
                        <a:effectLst/>
                        <a:latin typeface="Times New Roman"/>
                        <a:ea typeface="Calibri"/>
                        <a:cs typeface="Times New Roman"/>
                      </a:endParaRPr>
                    </a:p>
                  </a:txBody>
                  <a:tcPr marL="68580" marR="68580" marT="0" marB="0"/>
                </a:tc>
              </a:tr>
              <a:tr h="0">
                <a:tc>
                  <a:txBody>
                    <a:bodyPr/>
                    <a:lstStyle/>
                    <a:p>
                      <a:pPr marL="0" marR="0">
                        <a:lnSpc>
                          <a:spcPct val="150000"/>
                        </a:lnSpc>
                        <a:spcBef>
                          <a:spcPts val="0"/>
                        </a:spcBef>
                        <a:spcAft>
                          <a:spcPts val="0"/>
                        </a:spcAft>
                      </a:pPr>
                      <a:r>
                        <a:rPr lang="en-US" sz="1200" b="0" dirty="0">
                          <a:effectLst/>
                        </a:rPr>
                        <a:t>          Maximum Run Length</a:t>
                      </a:r>
                      <a:endParaRPr lang="en-US" sz="1100" b="0" dirty="0">
                        <a:effectLst/>
                        <a:latin typeface="Calibri"/>
                        <a:ea typeface="Calibri"/>
                        <a:cs typeface="Times New Roman"/>
                      </a:endParaRPr>
                    </a:p>
                  </a:txBody>
                  <a:tcPr marL="68580" marR="68580" marT="0" marB="0"/>
                </a:tc>
                <a:tc>
                  <a:txBody>
                    <a:bodyPr/>
                    <a:lstStyle/>
                    <a:p>
                      <a:pPr marL="0" marR="0">
                        <a:lnSpc>
                          <a:spcPct val="150000"/>
                        </a:lnSpc>
                        <a:spcBef>
                          <a:spcPts val="0"/>
                        </a:spcBef>
                        <a:spcAft>
                          <a:spcPts val="0"/>
                        </a:spcAft>
                      </a:pPr>
                      <a:r>
                        <a:rPr lang="en-US" sz="1200">
                          <a:effectLst/>
                        </a:rPr>
                        <a:t>187 ft. one way for 2% Voltage Drop</a:t>
                      </a:r>
                      <a:endParaRPr lang="en-US" sz="1100">
                        <a:effectLst/>
                        <a:latin typeface="Calibri"/>
                        <a:ea typeface="Calibri"/>
                        <a:cs typeface="Times New Roman"/>
                      </a:endParaRPr>
                    </a:p>
                  </a:txBody>
                  <a:tcPr marL="68580" marR="68580" marT="0" marB="0"/>
                </a:tc>
                <a:tc>
                  <a:txBody>
                    <a:bodyPr/>
                    <a:lstStyle/>
                    <a:p>
                      <a:pPr marL="0" marR="0">
                        <a:lnSpc>
                          <a:spcPct val="150000"/>
                        </a:lnSpc>
                        <a:spcBef>
                          <a:spcPts val="0"/>
                        </a:spcBef>
                        <a:spcAft>
                          <a:spcPts val="0"/>
                        </a:spcAft>
                      </a:pPr>
                      <a:r>
                        <a:rPr lang="en-US" sz="1200">
                          <a:effectLst/>
                        </a:rPr>
                        <a:t> </a:t>
                      </a:r>
                      <a:endParaRPr lang="en-US" sz="1100">
                        <a:effectLst/>
                        <a:latin typeface="Calibri"/>
                        <a:ea typeface="Calibri"/>
                        <a:cs typeface="Times New Roman"/>
                      </a:endParaRPr>
                    </a:p>
                  </a:txBody>
                  <a:tcPr marL="68580" marR="68580" marT="0" marB="0"/>
                </a:tc>
              </a:tr>
              <a:tr h="0">
                <a:tc>
                  <a:txBody>
                    <a:bodyPr/>
                    <a:lstStyle/>
                    <a:p>
                      <a:pPr marL="0" marR="0">
                        <a:lnSpc>
                          <a:spcPct val="150000"/>
                        </a:lnSpc>
                        <a:spcBef>
                          <a:spcPts val="0"/>
                        </a:spcBef>
                        <a:spcAft>
                          <a:spcPts val="0"/>
                        </a:spcAft>
                      </a:pPr>
                      <a:r>
                        <a:rPr lang="en-US" sz="1200">
                          <a:effectLst/>
                        </a:rPr>
                        <a:t>Inverter to Circuit Breakers (AC Side)</a:t>
                      </a:r>
                      <a:endParaRPr lang="en-US" sz="1100">
                        <a:effectLst/>
                        <a:latin typeface="Calibri"/>
                        <a:ea typeface="Calibri"/>
                        <a:cs typeface="Times New Roman"/>
                      </a:endParaRPr>
                    </a:p>
                  </a:txBody>
                  <a:tcPr marL="68580" marR="68580" marT="0" marB="0"/>
                </a:tc>
                <a:tc>
                  <a:txBody>
                    <a:bodyPr/>
                    <a:lstStyle/>
                    <a:p>
                      <a:pPr marL="0" marR="0">
                        <a:lnSpc>
                          <a:spcPct val="150000"/>
                        </a:lnSpc>
                        <a:spcBef>
                          <a:spcPts val="0"/>
                        </a:spcBef>
                        <a:spcAft>
                          <a:spcPts val="0"/>
                        </a:spcAft>
                      </a:pPr>
                      <a:r>
                        <a:rPr lang="en-US" sz="1200">
                          <a:effectLst/>
                        </a:rPr>
                        <a:t> </a:t>
                      </a:r>
                      <a:endParaRPr lang="en-US" sz="1100">
                        <a:effectLst/>
                        <a:latin typeface="Calibri"/>
                        <a:ea typeface="Calibri"/>
                        <a:cs typeface="Times New Roman"/>
                      </a:endParaRPr>
                    </a:p>
                  </a:txBody>
                  <a:tcPr marL="68580" marR="68580" marT="0" marB="0"/>
                </a:tc>
                <a:tc>
                  <a:txBody>
                    <a:bodyPr/>
                    <a:lstStyle/>
                    <a:p>
                      <a:pPr marL="0" marR="0">
                        <a:lnSpc>
                          <a:spcPct val="150000"/>
                        </a:lnSpc>
                        <a:spcBef>
                          <a:spcPts val="0"/>
                        </a:spcBef>
                        <a:spcAft>
                          <a:spcPts val="0"/>
                        </a:spcAft>
                      </a:pPr>
                      <a:r>
                        <a:rPr lang="en-US" sz="1200">
                          <a:effectLst/>
                        </a:rPr>
                        <a:t> </a:t>
                      </a:r>
                      <a:endParaRPr lang="en-US" sz="1100">
                        <a:effectLst/>
                        <a:latin typeface="Calibri"/>
                        <a:ea typeface="Calibri"/>
                        <a:cs typeface="Times New Roman"/>
                      </a:endParaRPr>
                    </a:p>
                  </a:txBody>
                  <a:tcPr marL="68580" marR="68580" marT="0" marB="0"/>
                </a:tc>
              </a:tr>
              <a:tr h="0">
                <a:tc>
                  <a:txBody>
                    <a:bodyPr/>
                    <a:lstStyle/>
                    <a:p>
                      <a:pPr marL="0" marR="0">
                        <a:lnSpc>
                          <a:spcPct val="150000"/>
                        </a:lnSpc>
                        <a:spcBef>
                          <a:spcPts val="0"/>
                        </a:spcBef>
                        <a:spcAft>
                          <a:spcPts val="0"/>
                        </a:spcAft>
                      </a:pPr>
                      <a:r>
                        <a:rPr lang="en-US" sz="1200" b="0" dirty="0">
                          <a:effectLst/>
                        </a:rPr>
                        <a:t>          Conductor Sizing (One Way)</a:t>
                      </a:r>
                      <a:endParaRPr lang="en-US" sz="1100" b="0" dirty="0">
                        <a:effectLst/>
                        <a:latin typeface="Calibri"/>
                        <a:ea typeface="Calibri"/>
                        <a:cs typeface="Times New Roman"/>
                      </a:endParaRPr>
                    </a:p>
                  </a:txBody>
                  <a:tcPr marL="68580" marR="68580" marT="0" marB="0"/>
                </a:tc>
                <a:tc>
                  <a:txBody>
                    <a:bodyPr/>
                    <a:lstStyle/>
                    <a:p>
                      <a:pPr marL="0" marR="0">
                        <a:lnSpc>
                          <a:spcPct val="150000"/>
                        </a:lnSpc>
                        <a:spcBef>
                          <a:spcPts val="0"/>
                        </a:spcBef>
                        <a:spcAft>
                          <a:spcPts val="0"/>
                        </a:spcAft>
                      </a:pPr>
                      <a:r>
                        <a:rPr lang="en-US" sz="1200">
                          <a:effectLst/>
                        </a:rPr>
                        <a:t>(3) #4 AWG conductors per 80-amp breaker</a:t>
                      </a:r>
                      <a:endParaRPr lang="en-US" sz="1100">
                        <a:effectLst/>
                        <a:latin typeface="Calibri"/>
                        <a:ea typeface="Calibri"/>
                        <a:cs typeface="Times New Roman"/>
                      </a:endParaRPr>
                    </a:p>
                  </a:txBody>
                  <a:tcPr marL="68580" marR="68580" marT="0" marB="0"/>
                </a:tc>
                <a:tc>
                  <a:txBody>
                    <a:bodyPr/>
                    <a:lstStyle/>
                    <a:p>
                      <a:pPr marL="0" marR="0">
                        <a:lnSpc>
                          <a:spcPct val="150000"/>
                        </a:lnSpc>
                        <a:spcBef>
                          <a:spcPts val="0"/>
                        </a:spcBef>
                        <a:spcAft>
                          <a:spcPts val="0"/>
                        </a:spcAft>
                      </a:pPr>
                      <a:endParaRPr lang="en-US" sz="1200">
                        <a:effectLst/>
                        <a:latin typeface="Times New Roman"/>
                        <a:ea typeface="Calibri"/>
                        <a:cs typeface="Times New Roman"/>
                      </a:endParaRPr>
                    </a:p>
                  </a:txBody>
                  <a:tcPr marL="68580" marR="68580" marT="0" marB="0"/>
                </a:tc>
              </a:tr>
              <a:tr h="0">
                <a:tc>
                  <a:txBody>
                    <a:bodyPr/>
                    <a:lstStyle/>
                    <a:p>
                      <a:pPr marL="0" marR="0">
                        <a:lnSpc>
                          <a:spcPct val="150000"/>
                        </a:lnSpc>
                        <a:spcBef>
                          <a:spcPts val="0"/>
                        </a:spcBef>
                        <a:spcAft>
                          <a:spcPts val="0"/>
                        </a:spcAft>
                      </a:pPr>
                      <a:r>
                        <a:rPr lang="en-US" sz="1200" b="0" dirty="0">
                          <a:effectLst/>
                        </a:rPr>
                        <a:t>          Maximum Run Length</a:t>
                      </a:r>
                      <a:endParaRPr lang="en-US" sz="1100" b="0" dirty="0">
                        <a:effectLst/>
                        <a:latin typeface="Calibri"/>
                        <a:ea typeface="Calibri"/>
                        <a:cs typeface="Times New Roman"/>
                      </a:endParaRPr>
                    </a:p>
                  </a:txBody>
                  <a:tcPr marL="68580" marR="68580" marT="0" marB="0"/>
                </a:tc>
                <a:tc>
                  <a:txBody>
                    <a:bodyPr/>
                    <a:lstStyle/>
                    <a:p>
                      <a:pPr marL="0" marR="0">
                        <a:lnSpc>
                          <a:spcPct val="150000"/>
                        </a:lnSpc>
                        <a:spcBef>
                          <a:spcPts val="0"/>
                        </a:spcBef>
                        <a:spcAft>
                          <a:spcPts val="0"/>
                        </a:spcAft>
                      </a:pPr>
                      <a:r>
                        <a:rPr lang="en-US" sz="1200">
                          <a:effectLst/>
                        </a:rPr>
                        <a:t>85 ft. one way for 1.5% Voltage Drop</a:t>
                      </a:r>
                      <a:endParaRPr lang="en-US" sz="1100">
                        <a:effectLst/>
                        <a:latin typeface="Calibri"/>
                        <a:ea typeface="Calibri"/>
                        <a:cs typeface="Times New Roman"/>
                      </a:endParaRPr>
                    </a:p>
                  </a:txBody>
                  <a:tcPr marL="68580" marR="68580" marT="0" marB="0"/>
                </a:tc>
                <a:tc>
                  <a:txBody>
                    <a:bodyPr/>
                    <a:lstStyle/>
                    <a:p>
                      <a:pPr marL="0" marR="0">
                        <a:lnSpc>
                          <a:spcPct val="150000"/>
                        </a:lnSpc>
                        <a:spcBef>
                          <a:spcPts val="0"/>
                        </a:spcBef>
                        <a:spcAft>
                          <a:spcPts val="0"/>
                        </a:spcAft>
                      </a:pPr>
                      <a:r>
                        <a:rPr lang="en-US" sz="1200">
                          <a:effectLst/>
                        </a:rPr>
                        <a:t> </a:t>
                      </a:r>
                      <a:endParaRPr lang="en-US" sz="1100">
                        <a:effectLst/>
                        <a:latin typeface="Calibri"/>
                        <a:ea typeface="Calibri"/>
                        <a:cs typeface="Times New Roman"/>
                      </a:endParaRPr>
                    </a:p>
                  </a:txBody>
                  <a:tcPr marL="68580" marR="68580" marT="0" marB="0"/>
                </a:tc>
              </a:tr>
              <a:tr h="0">
                <a:tc>
                  <a:txBody>
                    <a:bodyPr/>
                    <a:lstStyle/>
                    <a:p>
                      <a:pPr marL="0" marR="0">
                        <a:lnSpc>
                          <a:spcPct val="150000"/>
                        </a:lnSpc>
                        <a:spcBef>
                          <a:spcPts val="0"/>
                        </a:spcBef>
                        <a:spcAft>
                          <a:spcPts val="0"/>
                        </a:spcAft>
                      </a:pPr>
                      <a:r>
                        <a:rPr lang="en-US" sz="1200" b="0" dirty="0">
                          <a:effectLst/>
                        </a:rPr>
                        <a:t>          Circuit Breaker Sizing</a:t>
                      </a:r>
                      <a:endParaRPr lang="en-US" sz="1100" b="0" dirty="0">
                        <a:effectLst/>
                        <a:latin typeface="Calibri"/>
                        <a:ea typeface="Calibri"/>
                        <a:cs typeface="Times New Roman"/>
                      </a:endParaRPr>
                    </a:p>
                  </a:txBody>
                  <a:tcPr marL="68580" marR="68580" marT="0" marB="0"/>
                </a:tc>
                <a:tc>
                  <a:txBody>
                    <a:bodyPr/>
                    <a:lstStyle/>
                    <a:p>
                      <a:pPr marL="0" marR="0">
                        <a:lnSpc>
                          <a:spcPct val="150000"/>
                        </a:lnSpc>
                        <a:spcBef>
                          <a:spcPts val="0"/>
                        </a:spcBef>
                        <a:spcAft>
                          <a:spcPts val="0"/>
                        </a:spcAft>
                      </a:pPr>
                      <a:r>
                        <a:rPr lang="en-US" sz="1200">
                          <a:effectLst/>
                        </a:rPr>
                        <a:t>(2) 80-amp circuit breakers</a:t>
                      </a:r>
                      <a:endParaRPr lang="en-US" sz="1100">
                        <a:effectLst/>
                        <a:latin typeface="Calibri"/>
                        <a:ea typeface="Calibri"/>
                        <a:cs typeface="Times New Roman"/>
                      </a:endParaRPr>
                    </a:p>
                  </a:txBody>
                  <a:tcPr marL="68580" marR="68580" marT="0" marB="0"/>
                </a:tc>
                <a:tc>
                  <a:txBody>
                    <a:bodyPr/>
                    <a:lstStyle/>
                    <a:p>
                      <a:pPr marL="0" marR="0">
                        <a:lnSpc>
                          <a:spcPct val="150000"/>
                        </a:lnSpc>
                        <a:spcBef>
                          <a:spcPts val="0"/>
                        </a:spcBef>
                        <a:spcAft>
                          <a:spcPts val="0"/>
                        </a:spcAft>
                      </a:pPr>
                      <a:r>
                        <a:rPr lang="en-US" sz="1200" dirty="0">
                          <a:effectLst/>
                        </a:rPr>
                        <a:t> </a:t>
                      </a:r>
                      <a:endParaRPr lang="en-US" sz="1100" dirty="0">
                        <a:effectLst/>
                        <a:latin typeface="Calibri"/>
                        <a:ea typeface="Calibri"/>
                        <a:cs typeface="Times New Roman"/>
                      </a:endParaRPr>
                    </a:p>
                  </a:txBody>
                  <a:tcPr marL="68580" marR="68580" marT="0" marB="0"/>
                </a:tc>
              </a:tr>
            </a:tbl>
          </a:graphicData>
        </a:graphic>
      </p:graphicFrame>
      <p:cxnSp>
        <p:nvCxnSpPr>
          <p:cNvPr id="28" name="Straight Connector 27"/>
          <p:cNvCxnSpPr/>
          <p:nvPr/>
        </p:nvCxnSpPr>
        <p:spPr>
          <a:xfrm flipV="1">
            <a:off x="16192500" y="4267200"/>
            <a:ext cx="495300" cy="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6192500" y="5029200"/>
            <a:ext cx="4953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9982200" y="1834754"/>
            <a:ext cx="7886700" cy="646331"/>
          </a:xfrm>
          <a:prstGeom prst="rect">
            <a:avLst/>
          </a:prstGeom>
          <a:noFill/>
        </p:spPr>
        <p:txBody>
          <a:bodyPr wrap="square" rtlCol="0">
            <a:spAutoFit/>
          </a:bodyPr>
          <a:lstStyle/>
          <a:p>
            <a:pPr marL="285750" indent="-285750">
              <a:buFont typeface="Arial" pitchFamily="34" charset="0"/>
              <a:buChar char="•"/>
            </a:pPr>
            <a:r>
              <a:rPr lang="en-US" b="1" dirty="0" smtClean="0">
                <a:solidFill>
                  <a:schemeClr val="bg1"/>
                </a:solidFill>
              </a:rPr>
              <a:t>13 Strings, 11 Modules per string</a:t>
            </a:r>
          </a:p>
          <a:p>
            <a:endParaRPr lang="en-US" b="1" dirty="0">
              <a:solidFill>
                <a:schemeClr val="bg1"/>
              </a:solidFill>
            </a:endParaRPr>
          </a:p>
        </p:txBody>
      </p:sp>
      <p:sp>
        <p:nvSpPr>
          <p:cNvPr id="31" name="TextBox 30"/>
          <p:cNvSpPr txBox="1"/>
          <p:nvPr/>
        </p:nvSpPr>
        <p:spPr>
          <a:xfrm>
            <a:off x="18516600" y="6009770"/>
            <a:ext cx="7391400" cy="461665"/>
          </a:xfrm>
          <a:prstGeom prst="rect">
            <a:avLst/>
          </a:prstGeom>
          <a:noFill/>
        </p:spPr>
        <p:txBody>
          <a:bodyPr wrap="square" rtlCol="0">
            <a:spAutoFit/>
          </a:bodyPr>
          <a:lstStyle/>
          <a:p>
            <a:r>
              <a:rPr lang="en-US" sz="2400" b="1" dirty="0" smtClean="0">
                <a:solidFill>
                  <a:schemeClr val="bg1"/>
                </a:solidFill>
              </a:rPr>
              <a:t>Riser Diagram of PV System</a:t>
            </a:r>
            <a:endParaRPr lang="en-US" sz="2000" dirty="0">
              <a:solidFill>
                <a:schemeClr val="bg1"/>
              </a:solidFill>
            </a:endParaRPr>
          </a:p>
        </p:txBody>
      </p:sp>
    </p:spTree>
    <p:extLst>
      <p:ext uri="{BB962C8B-B14F-4D97-AF65-F5344CB8AC3E}">
        <p14:creationId xmlns:p14="http://schemas.microsoft.com/office/powerpoint/2010/main" val="27238608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9067800" y="0"/>
            <a:ext cx="76200" cy="685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18288000" y="-31531"/>
            <a:ext cx="76200" cy="685800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143000" y="849868"/>
            <a:ext cx="3657600" cy="369332"/>
          </a:xfrm>
          <a:prstGeom prst="rect">
            <a:avLst/>
          </a:prstGeom>
          <a:noFill/>
        </p:spPr>
        <p:txBody>
          <a:bodyPr wrap="square" rtlCol="0">
            <a:spAutoFit/>
          </a:bodyPr>
          <a:lstStyle/>
          <a:p>
            <a:r>
              <a:rPr lang="en-US" b="1" dirty="0" smtClean="0">
                <a:solidFill>
                  <a:schemeClr val="bg1"/>
                </a:solidFill>
              </a:rPr>
              <a:t>| Introduction</a:t>
            </a:r>
            <a:endParaRPr lang="en-US" b="1" dirty="0">
              <a:solidFill>
                <a:schemeClr val="bg1"/>
              </a:solidFill>
            </a:endParaRPr>
          </a:p>
        </p:txBody>
      </p:sp>
      <p:sp>
        <p:nvSpPr>
          <p:cNvPr id="8" name="Oval 7"/>
          <p:cNvSpPr/>
          <p:nvPr/>
        </p:nvSpPr>
        <p:spPr>
          <a:xfrm>
            <a:off x="762000" y="849868"/>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75000"/>
                </a:schemeClr>
              </a:solidFill>
            </a:endParaRPr>
          </a:p>
        </p:txBody>
      </p:sp>
      <p:sp>
        <p:nvSpPr>
          <p:cNvPr id="9" name="TextBox 8"/>
          <p:cNvSpPr txBox="1"/>
          <p:nvPr/>
        </p:nvSpPr>
        <p:spPr>
          <a:xfrm>
            <a:off x="381000" y="220414"/>
            <a:ext cx="8686800" cy="523220"/>
          </a:xfrm>
          <a:prstGeom prst="rect">
            <a:avLst/>
          </a:prstGeom>
          <a:noFill/>
        </p:spPr>
        <p:txBody>
          <a:bodyPr wrap="square" rtlCol="0">
            <a:spAutoFit/>
          </a:bodyPr>
          <a:lstStyle/>
          <a:p>
            <a:r>
              <a:rPr lang="en-US" sz="2800" dirty="0" smtClean="0">
                <a:solidFill>
                  <a:schemeClr val="accent6"/>
                </a:solidFill>
              </a:rPr>
              <a:t>Solar Panel Installation | </a:t>
            </a:r>
            <a:r>
              <a:rPr lang="en-US" sz="2800" dirty="0" smtClean="0">
                <a:solidFill>
                  <a:schemeClr val="bg1"/>
                </a:solidFill>
              </a:rPr>
              <a:t>Construction Analysis</a:t>
            </a:r>
            <a:endParaRPr lang="en-US" sz="2800" dirty="0">
              <a:solidFill>
                <a:schemeClr val="bg1"/>
              </a:solidFill>
            </a:endParaRPr>
          </a:p>
        </p:txBody>
      </p:sp>
      <p:sp>
        <p:nvSpPr>
          <p:cNvPr id="10" name="TextBox 9"/>
          <p:cNvSpPr txBox="1"/>
          <p:nvPr/>
        </p:nvSpPr>
        <p:spPr>
          <a:xfrm>
            <a:off x="1143000" y="1371600"/>
            <a:ext cx="4267200" cy="369332"/>
          </a:xfrm>
          <a:prstGeom prst="rect">
            <a:avLst/>
          </a:prstGeom>
          <a:noFill/>
        </p:spPr>
        <p:txBody>
          <a:bodyPr wrap="square" rtlCol="0">
            <a:spAutoFit/>
          </a:bodyPr>
          <a:lstStyle/>
          <a:p>
            <a:r>
              <a:rPr lang="en-US" b="1" dirty="0" smtClean="0">
                <a:solidFill>
                  <a:schemeClr val="bg1"/>
                </a:solidFill>
              </a:rPr>
              <a:t>| Prefabricated Exterior Wall Panels</a:t>
            </a:r>
            <a:endParaRPr lang="en-US" b="1" dirty="0">
              <a:solidFill>
                <a:schemeClr val="bg1"/>
              </a:solidFill>
            </a:endParaRPr>
          </a:p>
        </p:txBody>
      </p:sp>
      <p:sp>
        <p:nvSpPr>
          <p:cNvPr id="11" name="Oval 10"/>
          <p:cNvSpPr/>
          <p:nvPr/>
        </p:nvSpPr>
        <p:spPr>
          <a:xfrm>
            <a:off x="762000" y="1371600"/>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p:cNvSpPr txBox="1"/>
          <p:nvPr/>
        </p:nvSpPr>
        <p:spPr>
          <a:xfrm>
            <a:off x="1143000" y="1893332"/>
            <a:ext cx="3657600" cy="369332"/>
          </a:xfrm>
          <a:prstGeom prst="rect">
            <a:avLst/>
          </a:prstGeom>
          <a:noFill/>
        </p:spPr>
        <p:txBody>
          <a:bodyPr wrap="square" rtlCol="0">
            <a:spAutoFit/>
          </a:bodyPr>
          <a:lstStyle/>
          <a:p>
            <a:r>
              <a:rPr lang="en-US" b="1" dirty="0" smtClean="0">
                <a:solidFill>
                  <a:schemeClr val="bg1"/>
                </a:solidFill>
              </a:rPr>
              <a:t>|</a:t>
            </a:r>
            <a:r>
              <a:rPr lang="en-US" b="1" dirty="0" smtClean="0">
                <a:solidFill>
                  <a:schemeClr val="accent6"/>
                </a:solidFill>
              </a:rPr>
              <a:t> </a:t>
            </a:r>
            <a:r>
              <a:rPr lang="en-US" b="1" dirty="0" smtClean="0">
                <a:solidFill>
                  <a:schemeClr val="bg1"/>
                </a:solidFill>
              </a:rPr>
              <a:t>Detailed Sequencing</a:t>
            </a:r>
            <a:endParaRPr lang="en-US" b="1" dirty="0">
              <a:solidFill>
                <a:schemeClr val="bg1"/>
              </a:solidFill>
            </a:endParaRPr>
          </a:p>
        </p:txBody>
      </p:sp>
      <p:sp>
        <p:nvSpPr>
          <p:cNvPr id="13" name="Oval 12"/>
          <p:cNvSpPr/>
          <p:nvPr/>
        </p:nvSpPr>
        <p:spPr>
          <a:xfrm>
            <a:off x="762000" y="1893332"/>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TextBox 13"/>
          <p:cNvSpPr txBox="1"/>
          <p:nvPr/>
        </p:nvSpPr>
        <p:spPr>
          <a:xfrm>
            <a:off x="1143000" y="2415064"/>
            <a:ext cx="3657600" cy="369332"/>
          </a:xfrm>
          <a:prstGeom prst="rect">
            <a:avLst/>
          </a:prstGeom>
          <a:noFill/>
        </p:spPr>
        <p:txBody>
          <a:bodyPr wrap="square" rtlCol="0">
            <a:spAutoFit/>
          </a:bodyPr>
          <a:lstStyle/>
          <a:p>
            <a:r>
              <a:rPr lang="en-US" b="1" dirty="0" smtClean="0">
                <a:solidFill>
                  <a:schemeClr val="bg1"/>
                </a:solidFill>
              </a:rPr>
              <a:t>| Sizing of Rigging Beam</a:t>
            </a:r>
            <a:endParaRPr lang="en-US" b="1" dirty="0">
              <a:solidFill>
                <a:schemeClr val="bg1"/>
              </a:solidFill>
            </a:endParaRPr>
          </a:p>
        </p:txBody>
      </p:sp>
      <p:sp>
        <p:nvSpPr>
          <p:cNvPr id="15" name="Oval 14"/>
          <p:cNvSpPr/>
          <p:nvPr/>
        </p:nvSpPr>
        <p:spPr>
          <a:xfrm>
            <a:off x="762000" y="2415064"/>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TextBox 15"/>
          <p:cNvSpPr txBox="1"/>
          <p:nvPr/>
        </p:nvSpPr>
        <p:spPr>
          <a:xfrm>
            <a:off x="1143000" y="2919413"/>
            <a:ext cx="4495800" cy="369332"/>
          </a:xfrm>
          <a:prstGeom prst="rect">
            <a:avLst/>
          </a:prstGeom>
          <a:noFill/>
        </p:spPr>
        <p:txBody>
          <a:bodyPr wrap="square" rtlCol="0">
            <a:spAutoFit/>
          </a:bodyPr>
          <a:lstStyle/>
          <a:p>
            <a:r>
              <a:rPr lang="en-US" b="1" dirty="0" smtClean="0">
                <a:solidFill>
                  <a:schemeClr val="accent6"/>
                </a:solidFill>
              </a:rPr>
              <a:t>| Solar Panel Installation at Roof Level</a:t>
            </a:r>
            <a:endParaRPr lang="en-US" b="1" dirty="0">
              <a:solidFill>
                <a:schemeClr val="accent6"/>
              </a:solidFill>
            </a:endParaRPr>
          </a:p>
        </p:txBody>
      </p:sp>
      <p:sp>
        <p:nvSpPr>
          <p:cNvPr id="17" name="Oval 16"/>
          <p:cNvSpPr/>
          <p:nvPr/>
        </p:nvSpPr>
        <p:spPr>
          <a:xfrm>
            <a:off x="762000" y="2919413"/>
            <a:ext cx="381000" cy="369332"/>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TextBox 17"/>
          <p:cNvSpPr txBox="1"/>
          <p:nvPr/>
        </p:nvSpPr>
        <p:spPr>
          <a:xfrm>
            <a:off x="1143000" y="3440668"/>
            <a:ext cx="5867400" cy="369332"/>
          </a:xfrm>
          <a:prstGeom prst="rect">
            <a:avLst/>
          </a:prstGeom>
          <a:noFill/>
        </p:spPr>
        <p:txBody>
          <a:bodyPr wrap="square" rtlCol="0">
            <a:spAutoFit/>
          </a:bodyPr>
          <a:lstStyle/>
          <a:p>
            <a:r>
              <a:rPr lang="en-US" b="1" dirty="0" smtClean="0">
                <a:solidFill>
                  <a:schemeClr val="bg1"/>
                </a:solidFill>
              </a:rPr>
              <a:t>| Mobile Technology Integration- Tablet Computers</a:t>
            </a:r>
            <a:endParaRPr lang="en-US" b="1" dirty="0">
              <a:solidFill>
                <a:schemeClr val="bg1"/>
              </a:solidFill>
            </a:endParaRPr>
          </a:p>
        </p:txBody>
      </p:sp>
      <p:sp>
        <p:nvSpPr>
          <p:cNvPr id="19" name="Oval 18"/>
          <p:cNvSpPr/>
          <p:nvPr/>
        </p:nvSpPr>
        <p:spPr>
          <a:xfrm>
            <a:off x="762000" y="3440668"/>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TextBox 20"/>
          <p:cNvSpPr txBox="1"/>
          <p:nvPr/>
        </p:nvSpPr>
        <p:spPr>
          <a:xfrm>
            <a:off x="1143000" y="3962400"/>
            <a:ext cx="5867400" cy="369332"/>
          </a:xfrm>
          <a:prstGeom prst="rect">
            <a:avLst/>
          </a:prstGeom>
          <a:noFill/>
        </p:spPr>
        <p:txBody>
          <a:bodyPr wrap="square" rtlCol="0">
            <a:spAutoFit/>
          </a:bodyPr>
          <a:lstStyle/>
          <a:p>
            <a:r>
              <a:rPr lang="en-US" b="1" dirty="0" smtClean="0">
                <a:solidFill>
                  <a:schemeClr val="bg1"/>
                </a:solidFill>
              </a:rPr>
              <a:t>| Recommendations</a:t>
            </a:r>
            <a:endParaRPr lang="en-US" b="1" dirty="0">
              <a:solidFill>
                <a:schemeClr val="bg1"/>
              </a:solidFill>
            </a:endParaRPr>
          </a:p>
        </p:txBody>
      </p:sp>
      <p:sp>
        <p:nvSpPr>
          <p:cNvPr id="22" name="Oval 21"/>
          <p:cNvSpPr/>
          <p:nvPr/>
        </p:nvSpPr>
        <p:spPr>
          <a:xfrm>
            <a:off x="762000" y="3962400"/>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TextBox 22"/>
          <p:cNvSpPr txBox="1"/>
          <p:nvPr/>
        </p:nvSpPr>
        <p:spPr>
          <a:xfrm>
            <a:off x="1143000" y="4510564"/>
            <a:ext cx="5867400" cy="369332"/>
          </a:xfrm>
          <a:prstGeom prst="rect">
            <a:avLst/>
          </a:prstGeom>
          <a:noFill/>
        </p:spPr>
        <p:txBody>
          <a:bodyPr wrap="square" rtlCol="0">
            <a:spAutoFit/>
          </a:bodyPr>
          <a:lstStyle/>
          <a:p>
            <a:r>
              <a:rPr lang="en-US" b="1" dirty="0" smtClean="0">
                <a:solidFill>
                  <a:schemeClr val="bg1"/>
                </a:solidFill>
              </a:rPr>
              <a:t>| Concluding Remarks</a:t>
            </a:r>
            <a:endParaRPr lang="en-US" b="1" dirty="0">
              <a:solidFill>
                <a:schemeClr val="bg1"/>
              </a:solidFill>
            </a:endParaRPr>
          </a:p>
        </p:txBody>
      </p:sp>
      <p:sp>
        <p:nvSpPr>
          <p:cNvPr id="24" name="Oval 23"/>
          <p:cNvSpPr/>
          <p:nvPr/>
        </p:nvSpPr>
        <p:spPr>
          <a:xfrm>
            <a:off x="762000" y="4510564"/>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26" name="Picture 25"/>
          <p:cNvPicPr/>
          <p:nvPr/>
        </p:nvPicPr>
        <p:blipFill rotWithShape="1">
          <a:blip r:embed="rId3" cstate="print">
            <a:extLst>
              <a:ext uri="{28A0092B-C50C-407E-A947-70E740481C1C}">
                <a14:useLocalDpi xmlns:a14="http://schemas.microsoft.com/office/drawing/2010/main" val="0"/>
              </a:ext>
            </a:extLst>
          </a:blip>
          <a:srcRect b="28799"/>
          <a:stretch/>
        </p:blipFill>
        <p:spPr bwMode="auto">
          <a:xfrm>
            <a:off x="4076700" y="3993595"/>
            <a:ext cx="4514641" cy="2400896"/>
          </a:xfrm>
          <a:prstGeom prst="rect">
            <a:avLst/>
          </a:prstGeom>
          <a:ln>
            <a:noFill/>
          </a:ln>
          <a:extLst>
            <a:ext uri="{53640926-AAD7-44D8-BBD7-CCE9431645EC}">
              <a14:shadowObscured xmlns:a14="http://schemas.microsoft.com/office/drawing/2010/main"/>
            </a:ext>
          </a:extLst>
        </p:spPr>
      </p:pic>
      <p:sp>
        <p:nvSpPr>
          <p:cNvPr id="27" name="Rectangle 26"/>
          <p:cNvSpPr/>
          <p:nvPr/>
        </p:nvSpPr>
        <p:spPr>
          <a:xfrm>
            <a:off x="9982200" y="1752600"/>
            <a:ext cx="8153400" cy="3139321"/>
          </a:xfrm>
          <a:prstGeom prst="rect">
            <a:avLst/>
          </a:prstGeom>
        </p:spPr>
        <p:txBody>
          <a:bodyPr wrap="square">
            <a:spAutoFit/>
          </a:bodyPr>
          <a:lstStyle/>
          <a:p>
            <a:pPr marL="285750" indent="-285750">
              <a:buFont typeface="Arial" pitchFamily="34" charset="0"/>
              <a:buChar char="•"/>
            </a:pPr>
            <a:r>
              <a:rPr lang="en-US" b="1" dirty="0" smtClean="0">
                <a:solidFill>
                  <a:schemeClr val="accent6"/>
                </a:solidFill>
              </a:rPr>
              <a:t>System Direct Cost | </a:t>
            </a:r>
            <a:r>
              <a:rPr lang="en-US" b="1" dirty="0" smtClean="0">
                <a:solidFill>
                  <a:schemeClr val="bg1"/>
                </a:solidFill>
              </a:rPr>
              <a:t>$180,534</a:t>
            </a:r>
          </a:p>
          <a:p>
            <a:pPr marL="285750" indent="-285750">
              <a:buFont typeface="Arial" pitchFamily="34" charset="0"/>
              <a:buChar char="•"/>
            </a:pPr>
            <a:endParaRPr lang="en-US" b="1" dirty="0">
              <a:solidFill>
                <a:schemeClr val="bg1"/>
              </a:solidFill>
            </a:endParaRPr>
          </a:p>
          <a:p>
            <a:pPr marL="285750" indent="-285750">
              <a:buFont typeface="Arial" pitchFamily="34" charset="0"/>
              <a:buChar char="•"/>
            </a:pPr>
            <a:r>
              <a:rPr lang="en-US" b="1" dirty="0" smtClean="0">
                <a:solidFill>
                  <a:schemeClr val="accent6"/>
                </a:solidFill>
              </a:rPr>
              <a:t>System Production | </a:t>
            </a:r>
            <a:r>
              <a:rPr lang="en-US" b="1" dirty="0" smtClean="0">
                <a:solidFill>
                  <a:schemeClr val="bg1"/>
                </a:solidFill>
              </a:rPr>
              <a:t>47,000 kWh / year</a:t>
            </a:r>
          </a:p>
          <a:p>
            <a:pPr marL="285750" indent="-285750">
              <a:buFont typeface="Arial" pitchFamily="34" charset="0"/>
              <a:buChar char="•"/>
            </a:pPr>
            <a:endParaRPr lang="en-US" b="1" dirty="0">
              <a:solidFill>
                <a:schemeClr val="bg1"/>
              </a:solidFill>
            </a:endParaRPr>
          </a:p>
          <a:p>
            <a:pPr marL="285750" indent="-285750">
              <a:buFont typeface="Arial" pitchFamily="34" charset="0"/>
              <a:buChar char="•"/>
            </a:pPr>
            <a:r>
              <a:rPr lang="en-US" b="1" dirty="0">
                <a:solidFill>
                  <a:schemeClr val="accent6"/>
                </a:solidFill>
              </a:rPr>
              <a:t>System </a:t>
            </a:r>
            <a:r>
              <a:rPr lang="en-US" b="1" dirty="0" smtClean="0">
                <a:solidFill>
                  <a:schemeClr val="accent6"/>
                </a:solidFill>
              </a:rPr>
              <a:t>Production ($) | </a:t>
            </a:r>
            <a:r>
              <a:rPr lang="en-US" b="1" dirty="0" smtClean="0">
                <a:solidFill>
                  <a:schemeClr val="bg1"/>
                </a:solidFill>
              </a:rPr>
              <a:t>$6,110 / year</a:t>
            </a:r>
          </a:p>
          <a:p>
            <a:pPr marL="285750" indent="-285750">
              <a:buFont typeface="Arial" pitchFamily="34" charset="0"/>
              <a:buChar char="•"/>
            </a:pPr>
            <a:endParaRPr lang="en-US" b="1" dirty="0">
              <a:solidFill>
                <a:schemeClr val="bg1"/>
              </a:solidFill>
            </a:endParaRPr>
          </a:p>
          <a:p>
            <a:pPr marL="285750" indent="-285750">
              <a:buFont typeface="Arial" pitchFamily="34" charset="0"/>
              <a:buChar char="•"/>
            </a:pPr>
            <a:r>
              <a:rPr lang="en-US" b="1" dirty="0" smtClean="0">
                <a:solidFill>
                  <a:schemeClr val="accent6"/>
                </a:solidFill>
              </a:rPr>
              <a:t>Incentives </a:t>
            </a:r>
            <a:r>
              <a:rPr lang="en-US" b="1" dirty="0">
                <a:solidFill>
                  <a:schemeClr val="accent6"/>
                </a:solidFill>
              </a:rPr>
              <a:t>| </a:t>
            </a:r>
            <a:r>
              <a:rPr lang="en-US" b="1" dirty="0" smtClean="0">
                <a:solidFill>
                  <a:schemeClr val="bg1"/>
                </a:solidFill>
              </a:rPr>
              <a:t>30% Fed. Tax Credit, </a:t>
            </a:r>
            <a:r>
              <a:rPr lang="en-US" b="1" dirty="0">
                <a:solidFill>
                  <a:schemeClr val="bg1"/>
                </a:solidFill>
              </a:rPr>
              <a:t>$</a:t>
            </a:r>
            <a:r>
              <a:rPr lang="en-US" b="1" dirty="0" smtClean="0">
                <a:solidFill>
                  <a:schemeClr val="bg1"/>
                </a:solidFill>
              </a:rPr>
              <a:t>.05 / kWh State Credit</a:t>
            </a:r>
            <a:endParaRPr lang="en-US" b="1" dirty="0">
              <a:solidFill>
                <a:schemeClr val="bg1"/>
              </a:solidFill>
            </a:endParaRPr>
          </a:p>
          <a:p>
            <a:pPr marL="285750" indent="-285750">
              <a:buFont typeface="Arial" pitchFamily="34" charset="0"/>
              <a:buChar char="•"/>
            </a:pPr>
            <a:endParaRPr lang="en-US" b="1" dirty="0">
              <a:solidFill>
                <a:schemeClr val="bg1"/>
              </a:solidFill>
            </a:endParaRPr>
          </a:p>
          <a:p>
            <a:pPr marL="285750" indent="-285750">
              <a:buFont typeface="Arial" pitchFamily="34" charset="0"/>
              <a:buChar char="•"/>
            </a:pPr>
            <a:endParaRPr lang="en-US" b="1" dirty="0">
              <a:solidFill>
                <a:schemeClr val="bg1"/>
              </a:solidFill>
            </a:endParaRPr>
          </a:p>
          <a:p>
            <a:pPr marL="285750" indent="-285750">
              <a:buFont typeface="Arial" pitchFamily="34" charset="0"/>
              <a:buChar char="•"/>
            </a:pPr>
            <a:endParaRPr lang="en-US" b="1" dirty="0">
              <a:solidFill>
                <a:schemeClr val="bg1"/>
              </a:solidFill>
            </a:endParaRPr>
          </a:p>
          <a:p>
            <a:pPr marL="285750" indent="-285750">
              <a:buFont typeface="Arial" pitchFamily="34" charset="0"/>
              <a:buChar char="•"/>
            </a:pPr>
            <a:endParaRPr lang="en-US" b="1" dirty="0">
              <a:solidFill>
                <a:schemeClr val="bg1"/>
              </a:solidFill>
            </a:endParaRPr>
          </a:p>
        </p:txBody>
      </p:sp>
      <p:sp>
        <p:nvSpPr>
          <p:cNvPr id="28" name="TextBox 27"/>
          <p:cNvSpPr txBox="1"/>
          <p:nvPr/>
        </p:nvSpPr>
        <p:spPr>
          <a:xfrm>
            <a:off x="9144000" y="417493"/>
            <a:ext cx="8991600" cy="954107"/>
          </a:xfrm>
          <a:prstGeom prst="rect">
            <a:avLst/>
          </a:prstGeom>
          <a:noFill/>
        </p:spPr>
        <p:txBody>
          <a:bodyPr wrap="square" rtlCol="0">
            <a:spAutoFit/>
          </a:bodyPr>
          <a:lstStyle/>
          <a:p>
            <a:pPr algn="ctr"/>
            <a:r>
              <a:rPr lang="en-US" sz="3600" b="1" dirty="0" smtClean="0">
                <a:solidFill>
                  <a:schemeClr val="bg1"/>
                </a:solidFill>
              </a:rPr>
              <a:t>Cost Analysis</a:t>
            </a:r>
          </a:p>
          <a:p>
            <a:pPr algn="ctr"/>
            <a:endParaRPr lang="en-US" sz="2000" dirty="0">
              <a:solidFill>
                <a:schemeClr val="bg1"/>
              </a:solidFill>
            </a:endParaRPr>
          </a:p>
        </p:txBody>
      </p:sp>
      <p:sp>
        <p:nvSpPr>
          <p:cNvPr id="29" name="TextBox 28"/>
          <p:cNvSpPr txBox="1"/>
          <p:nvPr/>
        </p:nvSpPr>
        <p:spPr>
          <a:xfrm>
            <a:off x="9982200" y="4418231"/>
            <a:ext cx="7086600" cy="369332"/>
          </a:xfrm>
          <a:prstGeom prst="rect">
            <a:avLst/>
          </a:prstGeom>
          <a:noFill/>
        </p:spPr>
        <p:txBody>
          <a:bodyPr wrap="square" rtlCol="0">
            <a:spAutoFit/>
          </a:bodyPr>
          <a:lstStyle/>
          <a:p>
            <a:pPr algn="ctr"/>
            <a:r>
              <a:rPr lang="en-US" b="1" dirty="0" smtClean="0">
                <a:solidFill>
                  <a:schemeClr val="bg1"/>
                </a:solidFill>
              </a:rPr>
              <a:t>14 year Payback Period</a:t>
            </a:r>
            <a:endParaRPr lang="en-US" b="1" dirty="0">
              <a:solidFill>
                <a:schemeClr val="bg1"/>
              </a:solidFill>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26400" y="1910596"/>
            <a:ext cx="4829175" cy="2981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30573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9067800" y="0"/>
            <a:ext cx="76200" cy="685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18288000" y="-31531"/>
            <a:ext cx="76200" cy="685800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143000" y="849868"/>
            <a:ext cx="3657600" cy="369332"/>
          </a:xfrm>
          <a:prstGeom prst="rect">
            <a:avLst/>
          </a:prstGeom>
          <a:noFill/>
        </p:spPr>
        <p:txBody>
          <a:bodyPr wrap="square" rtlCol="0">
            <a:spAutoFit/>
          </a:bodyPr>
          <a:lstStyle/>
          <a:p>
            <a:r>
              <a:rPr lang="en-US" b="1" dirty="0" smtClean="0">
                <a:solidFill>
                  <a:schemeClr val="bg1"/>
                </a:solidFill>
              </a:rPr>
              <a:t>| Introduction</a:t>
            </a:r>
            <a:endParaRPr lang="en-US" b="1" dirty="0">
              <a:solidFill>
                <a:schemeClr val="bg1"/>
              </a:solidFill>
            </a:endParaRPr>
          </a:p>
        </p:txBody>
      </p:sp>
      <p:sp>
        <p:nvSpPr>
          <p:cNvPr id="8" name="Oval 7"/>
          <p:cNvSpPr/>
          <p:nvPr/>
        </p:nvSpPr>
        <p:spPr>
          <a:xfrm>
            <a:off x="762000" y="849868"/>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75000"/>
                </a:schemeClr>
              </a:solidFill>
            </a:endParaRPr>
          </a:p>
        </p:txBody>
      </p:sp>
      <p:sp>
        <p:nvSpPr>
          <p:cNvPr id="9" name="TextBox 8"/>
          <p:cNvSpPr txBox="1"/>
          <p:nvPr/>
        </p:nvSpPr>
        <p:spPr>
          <a:xfrm>
            <a:off x="381000" y="220414"/>
            <a:ext cx="8686800" cy="523220"/>
          </a:xfrm>
          <a:prstGeom prst="rect">
            <a:avLst/>
          </a:prstGeom>
          <a:noFill/>
        </p:spPr>
        <p:txBody>
          <a:bodyPr wrap="square" rtlCol="0">
            <a:spAutoFit/>
          </a:bodyPr>
          <a:lstStyle/>
          <a:p>
            <a:r>
              <a:rPr lang="en-US" sz="2800" dirty="0" smtClean="0">
                <a:solidFill>
                  <a:schemeClr val="accent6"/>
                </a:solidFill>
              </a:rPr>
              <a:t>Solar Panel Installation | </a:t>
            </a:r>
            <a:r>
              <a:rPr lang="en-US" sz="2800" dirty="0" smtClean="0">
                <a:solidFill>
                  <a:schemeClr val="bg1"/>
                </a:solidFill>
              </a:rPr>
              <a:t>Construction Analysis</a:t>
            </a:r>
            <a:endParaRPr lang="en-US" sz="2800" dirty="0">
              <a:solidFill>
                <a:schemeClr val="bg1"/>
              </a:solidFill>
            </a:endParaRPr>
          </a:p>
        </p:txBody>
      </p:sp>
      <p:sp>
        <p:nvSpPr>
          <p:cNvPr id="10" name="TextBox 9"/>
          <p:cNvSpPr txBox="1"/>
          <p:nvPr/>
        </p:nvSpPr>
        <p:spPr>
          <a:xfrm>
            <a:off x="1143000" y="1371600"/>
            <a:ext cx="4267200" cy="369332"/>
          </a:xfrm>
          <a:prstGeom prst="rect">
            <a:avLst/>
          </a:prstGeom>
          <a:noFill/>
        </p:spPr>
        <p:txBody>
          <a:bodyPr wrap="square" rtlCol="0">
            <a:spAutoFit/>
          </a:bodyPr>
          <a:lstStyle/>
          <a:p>
            <a:r>
              <a:rPr lang="en-US" b="1" dirty="0" smtClean="0">
                <a:solidFill>
                  <a:schemeClr val="bg1"/>
                </a:solidFill>
              </a:rPr>
              <a:t>| Prefabricated Exterior Wall Panels</a:t>
            </a:r>
            <a:endParaRPr lang="en-US" b="1" dirty="0">
              <a:solidFill>
                <a:schemeClr val="bg1"/>
              </a:solidFill>
            </a:endParaRPr>
          </a:p>
        </p:txBody>
      </p:sp>
      <p:sp>
        <p:nvSpPr>
          <p:cNvPr id="11" name="Oval 10"/>
          <p:cNvSpPr/>
          <p:nvPr/>
        </p:nvSpPr>
        <p:spPr>
          <a:xfrm>
            <a:off x="762000" y="1371600"/>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p:cNvSpPr txBox="1"/>
          <p:nvPr/>
        </p:nvSpPr>
        <p:spPr>
          <a:xfrm>
            <a:off x="1143000" y="1893332"/>
            <a:ext cx="3657600" cy="369332"/>
          </a:xfrm>
          <a:prstGeom prst="rect">
            <a:avLst/>
          </a:prstGeom>
          <a:noFill/>
        </p:spPr>
        <p:txBody>
          <a:bodyPr wrap="square" rtlCol="0">
            <a:spAutoFit/>
          </a:bodyPr>
          <a:lstStyle/>
          <a:p>
            <a:r>
              <a:rPr lang="en-US" b="1" dirty="0" smtClean="0">
                <a:solidFill>
                  <a:schemeClr val="bg1"/>
                </a:solidFill>
              </a:rPr>
              <a:t>|</a:t>
            </a:r>
            <a:r>
              <a:rPr lang="en-US" b="1" dirty="0" smtClean="0">
                <a:solidFill>
                  <a:schemeClr val="accent6"/>
                </a:solidFill>
              </a:rPr>
              <a:t> </a:t>
            </a:r>
            <a:r>
              <a:rPr lang="en-US" b="1" dirty="0" smtClean="0">
                <a:solidFill>
                  <a:schemeClr val="bg1"/>
                </a:solidFill>
              </a:rPr>
              <a:t>Detailed Sequencing</a:t>
            </a:r>
            <a:endParaRPr lang="en-US" b="1" dirty="0">
              <a:solidFill>
                <a:schemeClr val="bg1"/>
              </a:solidFill>
            </a:endParaRPr>
          </a:p>
        </p:txBody>
      </p:sp>
      <p:sp>
        <p:nvSpPr>
          <p:cNvPr id="13" name="Oval 12"/>
          <p:cNvSpPr/>
          <p:nvPr/>
        </p:nvSpPr>
        <p:spPr>
          <a:xfrm>
            <a:off x="762000" y="1893332"/>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TextBox 13"/>
          <p:cNvSpPr txBox="1"/>
          <p:nvPr/>
        </p:nvSpPr>
        <p:spPr>
          <a:xfrm>
            <a:off x="1143000" y="2415064"/>
            <a:ext cx="3657600" cy="369332"/>
          </a:xfrm>
          <a:prstGeom prst="rect">
            <a:avLst/>
          </a:prstGeom>
          <a:noFill/>
        </p:spPr>
        <p:txBody>
          <a:bodyPr wrap="square" rtlCol="0">
            <a:spAutoFit/>
          </a:bodyPr>
          <a:lstStyle/>
          <a:p>
            <a:r>
              <a:rPr lang="en-US" b="1" dirty="0" smtClean="0">
                <a:solidFill>
                  <a:schemeClr val="bg1"/>
                </a:solidFill>
              </a:rPr>
              <a:t>| Sizing of Rigging Beam</a:t>
            </a:r>
            <a:endParaRPr lang="en-US" b="1" dirty="0">
              <a:solidFill>
                <a:schemeClr val="bg1"/>
              </a:solidFill>
            </a:endParaRPr>
          </a:p>
        </p:txBody>
      </p:sp>
      <p:sp>
        <p:nvSpPr>
          <p:cNvPr id="15" name="Oval 14"/>
          <p:cNvSpPr/>
          <p:nvPr/>
        </p:nvSpPr>
        <p:spPr>
          <a:xfrm>
            <a:off x="762000" y="2415064"/>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TextBox 15"/>
          <p:cNvSpPr txBox="1"/>
          <p:nvPr/>
        </p:nvSpPr>
        <p:spPr>
          <a:xfrm>
            <a:off x="1143000" y="2919413"/>
            <a:ext cx="4495800" cy="369332"/>
          </a:xfrm>
          <a:prstGeom prst="rect">
            <a:avLst/>
          </a:prstGeom>
          <a:noFill/>
        </p:spPr>
        <p:txBody>
          <a:bodyPr wrap="square" rtlCol="0">
            <a:spAutoFit/>
          </a:bodyPr>
          <a:lstStyle/>
          <a:p>
            <a:r>
              <a:rPr lang="en-US" b="1" dirty="0" smtClean="0">
                <a:solidFill>
                  <a:schemeClr val="accent6"/>
                </a:solidFill>
              </a:rPr>
              <a:t>| Solar Panel Installation at Roof Level</a:t>
            </a:r>
            <a:endParaRPr lang="en-US" b="1" dirty="0">
              <a:solidFill>
                <a:schemeClr val="accent6"/>
              </a:solidFill>
            </a:endParaRPr>
          </a:p>
        </p:txBody>
      </p:sp>
      <p:sp>
        <p:nvSpPr>
          <p:cNvPr id="17" name="Oval 16"/>
          <p:cNvSpPr/>
          <p:nvPr/>
        </p:nvSpPr>
        <p:spPr>
          <a:xfrm>
            <a:off x="762000" y="2919413"/>
            <a:ext cx="381000" cy="369332"/>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TextBox 17"/>
          <p:cNvSpPr txBox="1"/>
          <p:nvPr/>
        </p:nvSpPr>
        <p:spPr>
          <a:xfrm>
            <a:off x="1143000" y="3440668"/>
            <a:ext cx="5867400" cy="369332"/>
          </a:xfrm>
          <a:prstGeom prst="rect">
            <a:avLst/>
          </a:prstGeom>
          <a:noFill/>
        </p:spPr>
        <p:txBody>
          <a:bodyPr wrap="square" rtlCol="0">
            <a:spAutoFit/>
          </a:bodyPr>
          <a:lstStyle/>
          <a:p>
            <a:r>
              <a:rPr lang="en-US" b="1" dirty="0" smtClean="0">
                <a:solidFill>
                  <a:schemeClr val="bg1"/>
                </a:solidFill>
              </a:rPr>
              <a:t>| Mobile Technology Integration- Tablet Computers</a:t>
            </a:r>
            <a:endParaRPr lang="en-US" b="1" dirty="0">
              <a:solidFill>
                <a:schemeClr val="bg1"/>
              </a:solidFill>
            </a:endParaRPr>
          </a:p>
        </p:txBody>
      </p:sp>
      <p:sp>
        <p:nvSpPr>
          <p:cNvPr id="19" name="Oval 18"/>
          <p:cNvSpPr/>
          <p:nvPr/>
        </p:nvSpPr>
        <p:spPr>
          <a:xfrm>
            <a:off x="762000" y="3440668"/>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TextBox 20"/>
          <p:cNvSpPr txBox="1"/>
          <p:nvPr/>
        </p:nvSpPr>
        <p:spPr>
          <a:xfrm>
            <a:off x="1143000" y="3962400"/>
            <a:ext cx="5867400" cy="369332"/>
          </a:xfrm>
          <a:prstGeom prst="rect">
            <a:avLst/>
          </a:prstGeom>
          <a:noFill/>
        </p:spPr>
        <p:txBody>
          <a:bodyPr wrap="square" rtlCol="0">
            <a:spAutoFit/>
          </a:bodyPr>
          <a:lstStyle/>
          <a:p>
            <a:r>
              <a:rPr lang="en-US" b="1" dirty="0" smtClean="0">
                <a:solidFill>
                  <a:schemeClr val="bg1"/>
                </a:solidFill>
              </a:rPr>
              <a:t>| Recommendations</a:t>
            </a:r>
            <a:endParaRPr lang="en-US" b="1" dirty="0">
              <a:solidFill>
                <a:schemeClr val="bg1"/>
              </a:solidFill>
            </a:endParaRPr>
          </a:p>
        </p:txBody>
      </p:sp>
      <p:sp>
        <p:nvSpPr>
          <p:cNvPr id="22" name="Oval 21"/>
          <p:cNvSpPr/>
          <p:nvPr/>
        </p:nvSpPr>
        <p:spPr>
          <a:xfrm>
            <a:off x="762000" y="3962400"/>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TextBox 22"/>
          <p:cNvSpPr txBox="1"/>
          <p:nvPr/>
        </p:nvSpPr>
        <p:spPr>
          <a:xfrm>
            <a:off x="1143000" y="4510564"/>
            <a:ext cx="5867400" cy="369332"/>
          </a:xfrm>
          <a:prstGeom prst="rect">
            <a:avLst/>
          </a:prstGeom>
          <a:noFill/>
        </p:spPr>
        <p:txBody>
          <a:bodyPr wrap="square" rtlCol="0">
            <a:spAutoFit/>
          </a:bodyPr>
          <a:lstStyle/>
          <a:p>
            <a:r>
              <a:rPr lang="en-US" b="1" dirty="0" smtClean="0">
                <a:solidFill>
                  <a:schemeClr val="bg1"/>
                </a:solidFill>
              </a:rPr>
              <a:t>| Concluding Remarks</a:t>
            </a:r>
            <a:endParaRPr lang="en-US" b="1" dirty="0">
              <a:solidFill>
                <a:schemeClr val="bg1"/>
              </a:solidFill>
            </a:endParaRPr>
          </a:p>
        </p:txBody>
      </p:sp>
      <p:sp>
        <p:nvSpPr>
          <p:cNvPr id="24" name="Oval 23"/>
          <p:cNvSpPr/>
          <p:nvPr/>
        </p:nvSpPr>
        <p:spPr>
          <a:xfrm>
            <a:off x="762000" y="4510564"/>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26" name="Picture 25"/>
          <p:cNvPicPr/>
          <p:nvPr/>
        </p:nvPicPr>
        <p:blipFill rotWithShape="1">
          <a:blip r:embed="rId3" cstate="print">
            <a:extLst>
              <a:ext uri="{28A0092B-C50C-407E-A947-70E740481C1C}">
                <a14:useLocalDpi xmlns:a14="http://schemas.microsoft.com/office/drawing/2010/main" val="0"/>
              </a:ext>
            </a:extLst>
          </a:blip>
          <a:srcRect b="28799"/>
          <a:stretch/>
        </p:blipFill>
        <p:spPr bwMode="auto">
          <a:xfrm>
            <a:off x="4076700" y="3993595"/>
            <a:ext cx="4514641" cy="2400896"/>
          </a:xfrm>
          <a:prstGeom prst="rect">
            <a:avLst/>
          </a:prstGeom>
          <a:ln>
            <a:noFill/>
          </a:ln>
          <a:extLst>
            <a:ext uri="{53640926-AAD7-44D8-BBD7-CCE9431645EC}">
              <a14:shadowObscured xmlns:a14="http://schemas.microsoft.com/office/drawing/2010/main"/>
            </a:ext>
          </a:extLst>
        </p:spPr>
      </p:pic>
      <p:sp>
        <p:nvSpPr>
          <p:cNvPr id="27" name="TextBox 26"/>
          <p:cNvSpPr txBox="1"/>
          <p:nvPr/>
        </p:nvSpPr>
        <p:spPr>
          <a:xfrm>
            <a:off x="9144000" y="417493"/>
            <a:ext cx="8991600" cy="954107"/>
          </a:xfrm>
          <a:prstGeom prst="rect">
            <a:avLst/>
          </a:prstGeom>
          <a:noFill/>
        </p:spPr>
        <p:txBody>
          <a:bodyPr wrap="square" rtlCol="0">
            <a:spAutoFit/>
          </a:bodyPr>
          <a:lstStyle/>
          <a:p>
            <a:pPr algn="ctr"/>
            <a:r>
              <a:rPr lang="en-US" sz="3600" b="1" dirty="0" smtClean="0">
                <a:solidFill>
                  <a:schemeClr val="bg1"/>
                </a:solidFill>
              </a:rPr>
              <a:t>Schedule Analysis</a:t>
            </a:r>
          </a:p>
          <a:p>
            <a:pPr algn="ctr"/>
            <a:endParaRPr lang="en-US" sz="2000" dirty="0">
              <a:solidFill>
                <a:schemeClr val="bg1"/>
              </a:solidFill>
            </a:endParaRPr>
          </a:p>
        </p:txBody>
      </p:sp>
      <p:pic>
        <p:nvPicPr>
          <p:cNvPr id="28" name="Picture 27"/>
          <p:cNvPicPr/>
          <p:nvPr/>
        </p:nvPicPr>
        <p:blipFill>
          <a:blip r:embed="rId4"/>
          <a:stretch>
            <a:fillRect/>
          </a:stretch>
        </p:blipFill>
        <p:spPr>
          <a:xfrm>
            <a:off x="20116800" y="2251234"/>
            <a:ext cx="5943600" cy="2259330"/>
          </a:xfrm>
          <a:prstGeom prst="rect">
            <a:avLst/>
          </a:prstGeom>
          <a:ln>
            <a:solidFill>
              <a:schemeClr val="tx1"/>
            </a:solidFill>
          </a:ln>
        </p:spPr>
      </p:pic>
      <p:sp>
        <p:nvSpPr>
          <p:cNvPr id="29" name="Rectangle 28"/>
          <p:cNvSpPr/>
          <p:nvPr/>
        </p:nvSpPr>
        <p:spPr>
          <a:xfrm>
            <a:off x="9982200" y="1752600"/>
            <a:ext cx="8305800" cy="2308324"/>
          </a:xfrm>
          <a:prstGeom prst="rect">
            <a:avLst/>
          </a:prstGeom>
        </p:spPr>
        <p:txBody>
          <a:bodyPr wrap="square">
            <a:spAutoFit/>
          </a:bodyPr>
          <a:lstStyle/>
          <a:p>
            <a:pPr marL="285750" indent="-285750">
              <a:buFont typeface="Arial" pitchFamily="34" charset="0"/>
              <a:buChar char="•"/>
            </a:pPr>
            <a:r>
              <a:rPr lang="en-US" b="1" dirty="0" smtClean="0">
                <a:solidFill>
                  <a:schemeClr val="accent6"/>
                </a:solidFill>
              </a:rPr>
              <a:t>Duration | </a:t>
            </a:r>
            <a:r>
              <a:rPr lang="en-US" b="1" dirty="0" smtClean="0">
                <a:solidFill>
                  <a:schemeClr val="bg1"/>
                </a:solidFill>
              </a:rPr>
              <a:t>4 weeks</a:t>
            </a:r>
          </a:p>
          <a:p>
            <a:pPr marL="285750" indent="-285750">
              <a:buFont typeface="Arial" pitchFamily="34" charset="0"/>
              <a:buChar char="•"/>
            </a:pPr>
            <a:endParaRPr lang="en-US" b="1" dirty="0">
              <a:solidFill>
                <a:schemeClr val="bg1"/>
              </a:solidFill>
            </a:endParaRPr>
          </a:p>
          <a:p>
            <a:pPr marL="285750" indent="-285750">
              <a:buFont typeface="Arial" pitchFamily="34" charset="0"/>
              <a:buChar char="•"/>
            </a:pPr>
            <a:r>
              <a:rPr lang="en-US" b="1" dirty="0" smtClean="0">
                <a:solidFill>
                  <a:schemeClr val="accent6"/>
                </a:solidFill>
              </a:rPr>
              <a:t>Construction Concerns </a:t>
            </a:r>
            <a:r>
              <a:rPr lang="en-US" b="1" dirty="0">
                <a:solidFill>
                  <a:schemeClr val="accent6"/>
                </a:solidFill>
              </a:rPr>
              <a:t>| </a:t>
            </a:r>
            <a:r>
              <a:rPr lang="en-US" b="1" dirty="0" smtClean="0">
                <a:solidFill>
                  <a:schemeClr val="bg1"/>
                </a:solidFill>
              </a:rPr>
              <a:t>Roof membrane, organization, system balance</a:t>
            </a:r>
            <a:endParaRPr lang="en-US" b="1" dirty="0">
              <a:solidFill>
                <a:schemeClr val="bg1"/>
              </a:solidFill>
            </a:endParaRPr>
          </a:p>
          <a:p>
            <a:pPr marL="285750" indent="-285750">
              <a:buFont typeface="Arial" pitchFamily="34" charset="0"/>
              <a:buChar char="•"/>
            </a:pPr>
            <a:endParaRPr lang="en-US" b="1" dirty="0">
              <a:solidFill>
                <a:schemeClr val="bg1"/>
              </a:solidFill>
            </a:endParaRPr>
          </a:p>
          <a:p>
            <a:pPr marL="285750" indent="-285750">
              <a:buFont typeface="Arial" pitchFamily="34" charset="0"/>
              <a:buChar char="•"/>
            </a:pPr>
            <a:endParaRPr lang="en-US" b="1" dirty="0">
              <a:solidFill>
                <a:schemeClr val="bg1"/>
              </a:solidFill>
            </a:endParaRPr>
          </a:p>
          <a:p>
            <a:pPr marL="285750" indent="-285750">
              <a:buFont typeface="Arial" pitchFamily="34" charset="0"/>
              <a:buChar char="•"/>
            </a:pPr>
            <a:endParaRPr lang="en-US" b="1" dirty="0">
              <a:solidFill>
                <a:schemeClr val="bg1"/>
              </a:solidFill>
            </a:endParaRPr>
          </a:p>
          <a:p>
            <a:pPr marL="285750" indent="-285750">
              <a:buFont typeface="Arial" pitchFamily="34" charset="0"/>
              <a:buChar char="•"/>
            </a:pPr>
            <a:endParaRPr lang="en-US" b="1" dirty="0">
              <a:solidFill>
                <a:schemeClr val="bg1"/>
              </a:solidFill>
            </a:endParaRPr>
          </a:p>
          <a:p>
            <a:pPr marL="285750" indent="-285750">
              <a:buFont typeface="Arial" pitchFamily="34" charset="0"/>
              <a:buChar char="•"/>
            </a:pPr>
            <a:endParaRPr lang="en-US" b="1" dirty="0">
              <a:solidFill>
                <a:schemeClr val="bg1"/>
              </a:solidFill>
            </a:endParaRPr>
          </a:p>
        </p:txBody>
      </p:sp>
      <p:sp>
        <p:nvSpPr>
          <p:cNvPr id="30" name="TextBox 29"/>
          <p:cNvSpPr txBox="1"/>
          <p:nvPr/>
        </p:nvSpPr>
        <p:spPr>
          <a:xfrm>
            <a:off x="18916650" y="6147817"/>
            <a:ext cx="7391400" cy="769441"/>
          </a:xfrm>
          <a:prstGeom prst="rect">
            <a:avLst/>
          </a:prstGeom>
          <a:noFill/>
        </p:spPr>
        <p:txBody>
          <a:bodyPr wrap="square" rtlCol="0">
            <a:spAutoFit/>
          </a:bodyPr>
          <a:lstStyle/>
          <a:p>
            <a:r>
              <a:rPr lang="en-US" sz="2400" b="1" dirty="0" smtClean="0">
                <a:solidFill>
                  <a:schemeClr val="bg1"/>
                </a:solidFill>
              </a:rPr>
              <a:t>Schedule for Photovoltaic System Installation</a:t>
            </a:r>
          </a:p>
          <a:p>
            <a:endParaRPr lang="en-US" sz="2000" dirty="0">
              <a:solidFill>
                <a:schemeClr val="bg1"/>
              </a:solidFill>
            </a:endParaRPr>
          </a:p>
        </p:txBody>
      </p:sp>
    </p:spTree>
    <p:extLst>
      <p:ext uri="{BB962C8B-B14F-4D97-AF65-F5344CB8AC3E}">
        <p14:creationId xmlns:p14="http://schemas.microsoft.com/office/powerpoint/2010/main" val="285431983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9067800" y="0"/>
            <a:ext cx="76200" cy="685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18288000" y="-31531"/>
            <a:ext cx="76200" cy="685800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143000" y="849868"/>
            <a:ext cx="3657600" cy="369332"/>
          </a:xfrm>
          <a:prstGeom prst="rect">
            <a:avLst/>
          </a:prstGeom>
          <a:noFill/>
        </p:spPr>
        <p:txBody>
          <a:bodyPr wrap="square" rtlCol="0">
            <a:spAutoFit/>
          </a:bodyPr>
          <a:lstStyle/>
          <a:p>
            <a:r>
              <a:rPr lang="en-US" b="1" dirty="0" smtClean="0">
                <a:solidFill>
                  <a:schemeClr val="bg1"/>
                </a:solidFill>
              </a:rPr>
              <a:t>| Introduction</a:t>
            </a:r>
            <a:endParaRPr lang="en-US" b="1" dirty="0">
              <a:solidFill>
                <a:schemeClr val="bg1"/>
              </a:solidFill>
            </a:endParaRPr>
          </a:p>
        </p:txBody>
      </p:sp>
      <p:sp>
        <p:nvSpPr>
          <p:cNvPr id="8" name="Oval 7"/>
          <p:cNvSpPr/>
          <p:nvPr/>
        </p:nvSpPr>
        <p:spPr>
          <a:xfrm>
            <a:off x="762000" y="849868"/>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75000"/>
                </a:schemeClr>
              </a:solidFill>
            </a:endParaRPr>
          </a:p>
        </p:txBody>
      </p:sp>
      <p:sp>
        <p:nvSpPr>
          <p:cNvPr id="9" name="TextBox 8"/>
          <p:cNvSpPr txBox="1"/>
          <p:nvPr/>
        </p:nvSpPr>
        <p:spPr>
          <a:xfrm>
            <a:off x="381000" y="220414"/>
            <a:ext cx="8686800" cy="523220"/>
          </a:xfrm>
          <a:prstGeom prst="rect">
            <a:avLst/>
          </a:prstGeom>
          <a:noFill/>
        </p:spPr>
        <p:txBody>
          <a:bodyPr wrap="square" rtlCol="0">
            <a:spAutoFit/>
          </a:bodyPr>
          <a:lstStyle/>
          <a:p>
            <a:r>
              <a:rPr lang="en-US" sz="2800" dirty="0" smtClean="0">
                <a:solidFill>
                  <a:schemeClr val="accent6"/>
                </a:solidFill>
              </a:rPr>
              <a:t>Solar Panel Installation | </a:t>
            </a:r>
            <a:r>
              <a:rPr lang="en-US" sz="2800" dirty="0" smtClean="0">
                <a:solidFill>
                  <a:schemeClr val="bg1"/>
                </a:solidFill>
              </a:rPr>
              <a:t>Recommendation</a:t>
            </a:r>
            <a:endParaRPr lang="en-US" sz="2800" dirty="0">
              <a:solidFill>
                <a:schemeClr val="bg1"/>
              </a:solidFill>
            </a:endParaRPr>
          </a:p>
        </p:txBody>
      </p:sp>
      <p:sp>
        <p:nvSpPr>
          <p:cNvPr id="10" name="TextBox 9"/>
          <p:cNvSpPr txBox="1"/>
          <p:nvPr/>
        </p:nvSpPr>
        <p:spPr>
          <a:xfrm>
            <a:off x="1143000" y="1371600"/>
            <a:ext cx="4267200" cy="369332"/>
          </a:xfrm>
          <a:prstGeom prst="rect">
            <a:avLst/>
          </a:prstGeom>
          <a:noFill/>
        </p:spPr>
        <p:txBody>
          <a:bodyPr wrap="square" rtlCol="0">
            <a:spAutoFit/>
          </a:bodyPr>
          <a:lstStyle/>
          <a:p>
            <a:r>
              <a:rPr lang="en-US" b="1" dirty="0" smtClean="0">
                <a:solidFill>
                  <a:schemeClr val="bg1"/>
                </a:solidFill>
              </a:rPr>
              <a:t>| Prefabricated Exterior Wall Panels</a:t>
            </a:r>
            <a:endParaRPr lang="en-US" b="1" dirty="0">
              <a:solidFill>
                <a:schemeClr val="bg1"/>
              </a:solidFill>
            </a:endParaRPr>
          </a:p>
        </p:txBody>
      </p:sp>
      <p:sp>
        <p:nvSpPr>
          <p:cNvPr id="11" name="Oval 10"/>
          <p:cNvSpPr/>
          <p:nvPr/>
        </p:nvSpPr>
        <p:spPr>
          <a:xfrm>
            <a:off x="762000" y="1371600"/>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p:cNvSpPr txBox="1"/>
          <p:nvPr/>
        </p:nvSpPr>
        <p:spPr>
          <a:xfrm>
            <a:off x="1143000" y="1893332"/>
            <a:ext cx="3657600" cy="369332"/>
          </a:xfrm>
          <a:prstGeom prst="rect">
            <a:avLst/>
          </a:prstGeom>
          <a:noFill/>
        </p:spPr>
        <p:txBody>
          <a:bodyPr wrap="square" rtlCol="0">
            <a:spAutoFit/>
          </a:bodyPr>
          <a:lstStyle/>
          <a:p>
            <a:r>
              <a:rPr lang="en-US" b="1" dirty="0" smtClean="0">
                <a:solidFill>
                  <a:schemeClr val="bg1"/>
                </a:solidFill>
              </a:rPr>
              <a:t>|</a:t>
            </a:r>
            <a:r>
              <a:rPr lang="en-US" b="1" dirty="0" smtClean="0">
                <a:solidFill>
                  <a:schemeClr val="accent6"/>
                </a:solidFill>
              </a:rPr>
              <a:t> </a:t>
            </a:r>
            <a:r>
              <a:rPr lang="en-US" b="1" dirty="0" smtClean="0">
                <a:solidFill>
                  <a:schemeClr val="bg1"/>
                </a:solidFill>
              </a:rPr>
              <a:t>Detailed Sequencing</a:t>
            </a:r>
            <a:endParaRPr lang="en-US" b="1" dirty="0">
              <a:solidFill>
                <a:schemeClr val="bg1"/>
              </a:solidFill>
            </a:endParaRPr>
          </a:p>
        </p:txBody>
      </p:sp>
      <p:sp>
        <p:nvSpPr>
          <p:cNvPr id="13" name="Oval 12"/>
          <p:cNvSpPr/>
          <p:nvPr/>
        </p:nvSpPr>
        <p:spPr>
          <a:xfrm>
            <a:off x="762000" y="1893332"/>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TextBox 13"/>
          <p:cNvSpPr txBox="1"/>
          <p:nvPr/>
        </p:nvSpPr>
        <p:spPr>
          <a:xfrm>
            <a:off x="1143000" y="2415064"/>
            <a:ext cx="3657600" cy="369332"/>
          </a:xfrm>
          <a:prstGeom prst="rect">
            <a:avLst/>
          </a:prstGeom>
          <a:noFill/>
        </p:spPr>
        <p:txBody>
          <a:bodyPr wrap="square" rtlCol="0">
            <a:spAutoFit/>
          </a:bodyPr>
          <a:lstStyle/>
          <a:p>
            <a:r>
              <a:rPr lang="en-US" b="1" dirty="0" smtClean="0">
                <a:solidFill>
                  <a:schemeClr val="bg1"/>
                </a:solidFill>
              </a:rPr>
              <a:t>| Sizing of Rigging Beam</a:t>
            </a:r>
            <a:endParaRPr lang="en-US" b="1" dirty="0">
              <a:solidFill>
                <a:schemeClr val="bg1"/>
              </a:solidFill>
            </a:endParaRPr>
          </a:p>
        </p:txBody>
      </p:sp>
      <p:sp>
        <p:nvSpPr>
          <p:cNvPr id="15" name="Oval 14"/>
          <p:cNvSpPr/>
          <p:nvPr/>
        </p:nvSpPr>
        <p:spPr>
          <a:xfrm>
            <a:off x="762000" y="2415064"/>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TextBox 15"/>
          <p:cNvSpPr txBox="1"/>
          <p:nvPr/>
        </p:nvSpPr>
        <p:spPr>
          <a:xfrm>
            <a:off x="1143000" y="2919413"/>
            <a:ext cx="4495800" cy="369332"/>
          </a:xfrm>
          <a:prstGeom prst="rect">
            <a:avLst/>
          </a:prstGeom>
          <a:noFill/>
        </p:spPr>
        <p:txBody>
          <a:bodyPr wrap="square" rtlCol="0">
            <a:spAutoFit/>
          </a:bodyPr>
          <a:lstStyle/>
          <a:p>
            <a:r>
              <a:rPr lang="en-US" b="1" dirty="0" smtClean="0">
                <a:solidFill>
                  <a:schemeClr val="accent6"/>
                </a:solidFill>
              </a:rPr>
              <a:t>| Solar Panel Installation at Roof Level</a:t>
            </a:r>
            <a:endParaRPr lang="en-US" b="1" dirty="0">
              <a:solidFill>
                <a:schemeClr val="accent6"/>
              </a:solidFill>
            </a:endParaRPr>
          </a:p>
        </p:txBody>
      </p:sp>
      <p:sp>
        <p:nvSpPr>
          <p:cNvPr id="17" name="Oval 16"/>
          <p:cNvSpPr/>
          <p:nvPr/>
        </p:nvSpPr>
        <p:spPr>
          <a:xfrm>
            <a:off x="762000" y="2919413"/>
            <a:ext cx="381000" cy="369332"/>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TextBox 17"/>
          <p:cNvSpPr txBox="1"/>
          <p:nvPr/>
        </p:nvSpPr>
        <p:spPr>
          <a:xfrm>
            <a:off x="1143000" y="3440668"/>
            <a:ext cx="5867400" cy="369332"/>
          </a:xfrm>
          <a:prstGeom prst="rect">
            <a:avLst/>
          </a:prstGeom>
          <a:noFill/>
        </p:spPr>
        <p:txBody>
          <a:bodyPr wrap="square" rtlCol="0">
            <a:spAutoFit/>
          </a:bodyPr>
          <a:lstStyle/>
          <a:p>
            <a:r>
              <a:rPr lang="en-US" b="1" dirty="0" smtClean="0">
                <a:solidFill>
                  <a:schemeClr val="bg1"/>
                </a:solidFill>
              </a:rPr>
              <a:t>| Mobile Technology Integration- Tablet Computers</a:t>
            </a:r>
            <a:endParaRPr lang="en-US" b="1" dirty="0">
              <a:solidFill>
                <a:schemeClr val="bg1"/>
              </a:solidFill>
            </a:endParaRPr>
          </a:p>
        </p:txBody>
      </p:sp>
      <p:sp>
        <p:nvSpPr>
          <p:cNvPr id="19" name="Oval 18"/>
          <p:cNvSpPr/>
          <p:nvPr/>
        </p:nvSpPr>
        <p:spPr>
          <a:xfrm>
            <a:off x="762000" y="3440668"/>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TextBox 20"/>
          <p:cNvSpPr txBox="1"/>
          <p:nvPr/>
        </p:nvSpPr>
        <p:spPr>
          <a:xfrm>
            <a:off x="1143000" y="3962400"/>
            <a:ext cx="5867400" cy="369332"/>
          </a:xfrm>
          <a:prstGeom prst="rect">
            <a:avLst/>
          </a:prstGeom>
          <a:noFill/>
        </p:spPr>
        <p:txBody>
          <a:bodyPr wrap="square" rtlCol="0">
            <a:spAutoFit/>
          </a:bodyPr>
          <a:lstStyle/>
          <a:p>
            <a:r>
              <a:rPr lang="en-US" b="1" dirty="0" smtClean="0">
                <a:solidFill>
                  <a:schemeClr val="bg1"/>
                </a:solidFill>
              </a:rPr>
              <a:t>| Recommendations</a:t>
            </a:r>
            <a:endParaRPr lang="en-US" b="1" dirty="0">
              <a:solidFill>
                <a:schemeClr val="bg1"/>
              </a:solidFill>
            </a:endParaRPr>
          </a:p>
        </p:txBody>
      </p:sp>
      <p:sp>
        <p:nvSpPr>
          <p:cNvPr id="22" name="Oval 21"/>
          <p:cNvSpPr/>
          <p:nvPr/>
        </p:nvSpPr>
        <p:spPr>
          <a:xfrm>
            <a:off x="762000" y="3962400"/>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TextBox 22"/>
          <p:cNvSpPr txBox="1"/>
          <p:nvPr/>
        </p:nvSpPr>
        <p:spPr>
          <a:xfrm>
            <a:off x="1143000" y="4510564"/>
            <a:ext cx="5867400" cy="369332"/>
          </a:xfrm>
          <a:prstGeom prst="rect">
            <a:avLst/>
          </a:prstGeom>
          <a:noFill/>
        </p:spPr>
        <p:txBody>
          <a:bodyPr wrap="square" rtlCol="0">
            <a:spAutoFit/>
          </a:bodyPr>
          <a:lstStyle/>
          <a:p>
            <a:r>
              <a:rPr lang="en-US" b="1" dirty="0" smtClean="0">
                <a:solidFill>
                  <a:schemeClr val="bg1"/>
                </a:solidFill>
              </a:rPr>
              <a:t>| Concluding Remarks</a:t>
            </a:r>
            <a:endParaRPr lang="en-US" b="1" dirty="0">
              <a:solidFill>
                <a:schemeClr val="bg1"/>
              </a:solidFill>
            </a:endParaRPr>
          </a:p>
        </p:txBody>
      </p:sp>
      <p:sp>
        <p:nvSpPr>
          <p:cNvPr id="24" name="Oval 23"/>
          <p:cNvSpPr/>
          <p:nvPr/>
        </p:nvSpPr>
        <p:spPr>
          <a:xfrm>
            <a:off x="762000" y="4510564"/>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26" name="Picture 25"/>
          <p:cNvPicPr/>
          <p:nvPr/>
        </p:nvPicPr>
        <p:blipFill rotWithShape="1">
          <a:blip r:embed="rId3" cstate="print">
            <a:extLst>
              <a:ext uri="{28A0092B-C50C-407E-A947-70E740481C1C}">
                <a14:useLocalDpi xmlns:a14="http://schemas.microsoft.com/office/drawing/2010/main" val="0"/>
              </a:ext>
            </a:extLst>
          </a:blip>
          <a:srcRect b="28799"/>
          <a:stretch/>
        </p:blipFill>
        <p:spPr bwMode="auto">
          <a:xfrm>
            <a:off x="4076700" y="3993595"/>
            <a:ext cx="4514641" cy="2400896"/>
          </a:xfrm>
          <a:prstGeom prst="rect">
            <a:avLst/>
          </a:prstGeom>
          <a:ln>
            <a:noFill/>
          </a:ln>
          <a:extLst>
            <a:ext uri="{53640926-AAD7-44D8-BBD7-CCE9431645EC}">
              <a14:shadowObscured xmlns:a14="http://schemas.microsoft.com/office/drawing/2010/main"/>
            </a:ext>
          </a:extLst>
        </p:spPr>
      </p:pic>
      <p:sp>
        <p:nvSpPr>
          <p:cNvPr id="27" name="TextBox 26"/>
          <p:cNvSpPr txBox="1"/>
          <p:nvPr/>
        </p:nvSpPr>
        <p:spPr>
          <a:xfrm>
            <a:off x="10248900" y="3115270"/>
            <a:ext cx="7086600" cy="923330"/>
          </a:xfrm>
          <a:prstGeom prst="rect">
            <a:avLst/>
          </a:prstGeom>
          <a:noFill/>
        </p:spPr>
        <p:txBody>
          <a:bodyPr wrap="square" rtlCol="0">
            <a:spAutoFit/>
          </a:bodyPr>
          <a:lstStyle/>
          <a:p>
            <a:pPr algn="ctr"/>
            <a:r>
              <a:rPr lang="en-US" b="1" dirty="0" smtClean="0">
                <a:solidFill>
                  <a:schemeClr val="bg1"/>
                </a:solidFill>
              </a:rPr>
              <a:t>Do not install solar panels at roof level.</a:t>
            </a:r>
          </a:p>
          <a:p>
            <a:endParaRPr lang="en-US" b="1" dirty="0">
              <a:solidFill>
                <a:schemeClr val="bg1"/>
              </a:solidFill>
            </a:endParaRPr>
          </a:p>
          <a:p>
            <a:endParaRPr lang="en-US" b="1" dirty="0">
              <a:solidFill>
                <a:schemeClr val="bg1"/>
              </a:solidFill>
            </a:endParaRPr>
          </a:p>
        </p:txBody>
      </p:sp>
    </p:spTree>
    <p:extLst>
      <p:ext uri="{BB962C8B-B14F-4D97-AF65-F5344CB8AC3E}">
        <p14:creationId xmlns:p14="http://schemas.microsoft.com/office/powerpoint/2010/main" val="385551605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9067800" y="0"/>
            <a:ext cx="76200" cy="685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18288000" y="-31531"/>
            <a:ext cx="76200" cy="685800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143000" y="849868"/>
            <a:ext cx="3657600" cy="369332"/>
          </a:xfrm>
          <a:prstGeom prst="rect">
            <a:avLst/>
          </a:prstGeom>
          <a:noFill/>
        </p:spPr>
        <p:txBody>
          <a:bodyPr wrap="square" rtlCol="0">
            <a:spAutoFit/>
          </a:bodyPr>
          <a:lstStyle/>
          <a:p>
            <a:r>
              <a:rPr lang="en-US" b="1" dirty="0" smtClean="0">
                <a:solidFill>
                  <a:schemeClr val="bg1"/>
                </a:solidFill>
              </a:rPr>
              <a:t>| Introduction</a:t>
            </a:r>
            <a:endParaRPr lang="en-US" b="1" dirty="0">
              <a:solidFill>
                <a:schemeClr val="bg1"/>
              </a:solidFill>
            </a:endParaRPr>
          </a:p>
        </p:txBody>
      </p:sp>
      <p:sp>
        <p:nvSpPr>
          <p:cNvPr id="8" name="Oval 7"/>
          <p:cNvSpPr/>
          <p:nvPr/>
        </p:nvSpPr>
        <p:spPr>
          <a:xfrm>
            <a:off x="762000" y="849868"/>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75000"/>
                </a:schemeClr>
              </a:solidFill>
            </a:endParaRPr>
          </a:p>
        </p:txBody>
      </p:sp>
      <p:sp>
        <p:nvSpPr>
          <p:cNvPr id="9" name="TextBox 8"/>
          <p:cNvSpPr txBox="1"/>
          <p:nvPr/>
        </p:nvSpPr>
        <p:spPr>
          <a:xfrm>
            <a:off x="381000" y="220414"/>
            <a:ext cx="8686800" cy="523220"/>
          </a:xfrm>
          <a:prstGeom prst="rect">
            <a:avLst/>
          </a:prstGeom>
          <a:noFill/>
        </p:spPr>
        <p:txBody>
          <a:bodyPr wrap="square" rtlCol="0">
            <a:spAutoFit/>
          </a:bodyPr>
          <a:lstStyle/>
          <a:p>
            <a:r>
              <a:rPr lang="en-US" sz="2800" dirty="0" smtClean="0">
                <a:solidFill>
                  <a:schemeClr val="accent6"/>
                </a:solidFill>
              </a:rPr>
              <a:t>Mobile Technology Integration | </a:t>
            </a:r>
            <a:r>
              <a:rPr lang="en-US" sz="2800" dirty="0" smtClean="0">
                <a:solidFill>
                  <a:schemeClr val="bg1"/>
                </a:solidFill>
              </a:rPr>
              <a:t>Overview</a:t>
            </a:r>
            <a:endParaRPr lang="en-US" sz="2800" dirty="0">
              <a:solidFill>
                <a:schemeClr val="bg1"/>
              </a:solidFill>
            </a:endParaRPr>
          </a:p>
        </p:txBody>
      </p:sp>
      <p:sp>
        <p:nvSpPr>
          <p:cNvPr id="10" name="TextBox 9"/>
          <p:cNvSpPr txBox="1"/>
          <p:nvPr/>
        </p:nvSpPr>
        <p:spPr>
          <a:xfrm>
            <a:off x="1143000" y="1371600"/>
            <a:ext cx="4267200" cy="369332"/>
          </a:xfrm>
          <a:prstGeom prst="rect">
            <a:avLst/>
          </a:prstGeom>
          <a:noFill/>
        </p:spPr>
        <p:txBody>
          <a:bodyPr wrap="square" rtlCol="0">
            <a:spAutoFit/>
          </a:bodyPr>
          <a:lstStyle/>
          <a:p>
            <a:r>
              <a:rPr lang="en-US" b="1" dirty="0" smtClean="0">
                <a:solidFill>
                  <a:schemeClr val="bg1"/>
                </a:solidFill>
              </a:rPr>
              <a:t>| Prefabricated Exterior Wall Panels</a:t>
            </a:r>
            <a:endParaRPr lang="en-US" b="1" dirty="0">
              <a:solidFill>
                <a:schemeClr val="bg1"/>
              </a:solidFill>
            </a:endParaRPr>
          </a:p>
        </p:txBody>
      </p:sp>
      <p:sp>
        <p:nvSpPr>
          <p:cNvPr id="11" name="Oval 10"/>
          <p:cNvSpPr/>
          <p:nvPr/>
        </p:nvSpPr>
        <p:spPr>
          <a:xfrm>
            <a:off x="762000" y="1371600"/>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p:cNvSpPr txBox="1"/>
          <p:nvPr/>
        </p:nvSpPr>
        <p:spPr>
          <a:xfrm>
            <a:off x="1143000" y="1893332"/>
            <a:ext cx="3657600" cy="369332"/>
          </a:xfrm>
          <a:prstGeom prst="rect">
            <a:avLst/>
          </a:prstGeom>
          <a:noFill/>
        </p:spPr>
        <p:txBody>
          <a:bodyPr wrap="square" rtlCol="0">
            <a:spAutoFit/>
          </a:bodyPr>
          <a:lstStyle/>
          <a:p>
            <a:r>
              <a:rPr lang="en-US" b="1" dirty="0" smtClean="0">
                <a:solidFill>
                  <a:schemeClr val="bg1"/>
                </a:solidFill>
              </a:rPr>
              <a:t>|</a:t>
            </a:r>
            <a:r>
              <a:rPr lang="en-US" b="1" dirty="0" smtClean="0">
                <a:solidFill>
                  <a:schemeClr val="accent6"/>
                </a:solidFill>
              </a:rPr>
              <a:t> </a:t>
            </a:r>
            <a:r>
              <a:rPr lang="en-US" b="1" dirty="0" smtClean="0">
                <a:solidFill>
                  <a:schemeClr val="bg1"/>
                </a:solidFill>
              </a:rPr>
              <a:t>Detailed Sequencing</a:t>
            </a:r>
            <a:endParaRPr lang="en-US" b="1" dirty="0">
              <a:solidFill>
                <a:schemeClr val="bg1"/>
              </a:solidFill>
            </a:endParaRPr>
          </a:p>
        </p:txBody>
      </p:sp>
      <p:sp>
        <p:nvSpPr>
          <p:cNvPr id="13" name="Oval 12"/>
          <p:cNvSpPr/>
          <p:nvPr/>
        </p:nvSpPr>
        <p:spPr>
          <a:xfrm>
            <a:off x="762000" y="1893332"/>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TextBox 13"/>
          <p:cNvSpPr txBox="1"/>
          <p:nvPr/>
        </p:nvSpPr>
        <p:spPr>
          <a:xfrm>
            <a:off x="1143000" y="2415064"/>
            <a:ext cx="3657600" cy="369332"/>
          </a:xfrm>
          <a:prstGeom prst="rect">
            <a:avLst/>
          </a:prstGeom>
          <a:noFill/>
        </p:spPr>
        <p:txBody>
          <a:bodyPr wrap="square" rtlCol="0">
            <a:spAutoFit/>
          </a:bodyPr>
          <a:lstStyle/>
          <a:p>
            <a:r>
              <a:rPr lang="en-US" b="1" dirty="0" smtClean="0">
                <a:solidFill>
                  <a:schemeClr val="bg1"/>
                </a:solidFill>
              </a:rPr>
              <a:t>| Sizing of Rigging Beam</a:t>
            </a:r>
            <a:endParaRPr lang="en-US" b="1" dirty="0">
              <a:solidFill>
                <a:schemeClr val="bg1"/>
              </a:solidFill>
            </a:endParaRPr>
          </a:p>
        </p:txBody>
      </p:sp>
      <p:sp>
        <p:nvSpPr>
          <p:cNvPr id="15" name="Oval 14"/>
          <p:cNvSpPr/>
          <p:nvPr/>
        </p:nvSpPr>
        <p:spPr>
          <a:xfrm>
            <a:off x="762000" y="2415064"/>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TextBox 15"/>
          <p:cNvSpPr txBox="1"/>
          <p:nvPr/>
        </p:nvSpPr>
        <p:spPr>
          <a:xfrm>
            <a:off x="1143000" y="2919413"/>
            <a:ext cx="4495800" cy="369332"/>
          </a:xfrm>
          <a:prstGeom prst="rect">
            <a:avLst/>
          </a:prstGeom>
          <a:noFill/>
        </p:spPr>
        <p:txBody>
          <a:bodyPr wrap="square" rtlCol="0">
            <a:spAutoFit/>
          </a:bodyPr>
          <a:lstStyle/>
          <a:p>
            <a:r>
              <a:rPr lang="en-US" b="1" dirty="0" smtClean="0">
                <a:solidFill>
                  <a:schemeClr val="bg1"/>
                </a:solidFill>
              </a:rPr>
              <a:t>| Solar Panel Installation at Roof Level</a:t>
            </a:r>
            <a:endParaRPr lang="en-US" b="1" dirty="0">
              <a:solidFill>
                <a:schemeClr val="bg1"/>
              </a:solidFill>
            </a:endParaRPr>
          </a:p>
        </p:txBody>
      </p:sp>
      <p:sp>
        <p:nvSpPr>
          <p:cNvPr id="17" name="Oval 16"/>
          <p:cNvSpPr/>
          <p:nvPr/>
        </p:nvSpPr>
        <p:spPr>
          <a:xfrm>
            <a:off x="762000" y="2919413"/>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TextBox 17"/>
          <p:cNvSpPr txBox="1"/>
          <p:nvPr/>
        </p:nvSpPr>
        <p:spPr>
          <a:xfrm>
            <a:off x="1143000" y="3440668"/>
            <a:ext cx="5867400" cy="369332"/>
          </a:xfrm>
          <a:prstGeom prst="rect">
            <a:avLst/>
          </a:prstGeom>
          <a:noFill/>
        </p:spPr>
        <p:txBody>
          <a:bodyPr wrap="square" rtlCol="0">
            <a:spAutoFit/>
          </a:bodyPr>
          <a:lstStyle/>
          <a:p>
            <a:r>
              <a:rPr lang="en-US" b="1" dirty="0" smtClean="0">
                <a:solidFill>
                  <a:schemeClr val="accent6"/>
                </a:solidFill>
              </a:rPr>
              <a:t>| Mobile Technology Integration- Tablet Computers</a:t>
            </a:r>
            <a:endParaRPr lang="en-US" b="1" dirty="0">
              <a:solidFill>
                <a:schemeClr val="accent6"/>
              </a:solidFill>
            </a:endParaRPr>
          </a:p>
        </p:txBody>
      </p:sp>
      <p:sp>
        <p:nvSpPr>
          <p:cNvPr id="19" name="Oval 18"/>
          <p:cNvSpPr/>
          <p:nvPr/>
        </p:nvSpPr>
        <p:spPr>
          <a:xfrm>
            <a:off x="762000" y="3440668"/>
            <a:ext cx="381000" cy="369332"/>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TextBox 20"/>
          <p:cNvSpPr txBox="1"/>
          <p:nvPr/>
        </p:nvSpPr>
        <p:spPr>
          <a:xfrm>
            <a:off x="1143000" y="3962400"/>
            <a:ext cx="5867400" cy="369332"/>
          </a:xfrm>
          <a:prstGeom prst="rect">
            <a:avLst/>
          </a:prstGeom>
          <a:noFill/>
        </p:spPr>
        <p:txBody>
          <a:bodyPr wrap="square" rtlCol="0">
            <a:spAutoFit/>
          </a:bodyPr>
          <a:lstStyle/>
          <a:p>
            <a:r>
              <a:rPr lang="en-US" b="1" dirty="0" smtClean="0">
                <a:solidFill>
                  <a:schemeClr val="bg1"/>
                </a:solidFill>
              </a:rPr>
              <a:t>| Recommendations</a:t>
            </a:r>
            <a:endParaRPr lang="en-US" b="1" dirty="0">
              <a:solidFill>
                <a:schemeClr val="bg1"/>
              </a:solidFill>
            </a:endParaRPr>
          </a:p>
        </p:txBody>
      </p:sp>
      <p:sp>
        <p:nvSpPr>
          <p:cNvPr id="22" name="Oval 21"/>
          <p:cNvSpPr/>
          <p:nvPr/>
        </p:nvSpPr>
        <p:spPr>
          <a:xfrm>
            <a:off x="762000" y="3962400"/>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TextBox 22"/>
          <p:cNvSpPr txBox="1"/>
          <p:nvPr/>
        </p:nvSpPr>
        <p:spPr>
          <a:xfrm>
            <a:off x="1143000" y="4510564"/>
            <a:ext cx="5867400" cy="369332"/>
          </a:xfrm>
          <a:prstGeom prst="rect">
            <a:avLst/>
          </a:prstGeom>
          <a:noFill/>
        </p:spPr>
        <p:txBody>
          <a:bodyPr wrap="square" rtlCol="0">
            <a:spAutoFit/>
          </a:bodyPr>
          <a:lstStyle/>
          <a:p>
            <a:r>
              <a:rPr lang="en-US" b="1" dirty="0" smtClean="0">
                <a:solidFill>
                  <a:schemeClr val="bg1"/>
                </a:solidFill>
              </a:rPr>
              <a:t>| Concluding Remarks</a:t>
            </a:r>
            <a:endParaRPr lang="en-US" b="1" dirty="0">
              <a:solidFill>
                <a:schemeClr val="bg1"/>
              </a:solidFill>
            </a:endParaRPr>
          </a:p>
        </p:txBody>
      </p:sp>
      <p:sp>
        <p:nvSpPr>
          <p:cNvPr id="24" name="Oval 23"/>
          <p:cNvSpPr/>
          <p:nvPr/>
        </p:nvSpPr>
        <p:spPr>
          <a:xfrm>
            <a:off x="762000" y="4510564"/>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TextBox 24"/>
          <p:cNvSpPr txBox="1"/>
          <p:nvPr/>
        </p:nvSpPr>
        <p:spPr>
          <a:xfrm>
            <a:off x="9277350" y="2671227"/>
            <a:ext cx="8991600" cy="1508105"/>
          </a:xfrm>
          <a:prstGeom prst="rect">
            <a:avLst/>
          </a:prstGeom>
          <a:noFill/>
        </p:spPr>
        <p:txBody>
          <a:bodyPr wrap="square" rtlCol="0">
            <a:spAutoFit/>
          </a:bodyPr>
          <a:lstStyle/>
          <a:p>
            <a:pPr algn="ctr"/>
            <a:r>
              <a:rPr lang="en-US" sz="3600" b="1" dirty="0" smtClean="0">
                <a:solidFill>
                  <a:schemeClr val="bg1"/>
                </a:solidFill>
              </a:rPr>
              <a:t>Mobile Technology Integration</a:t>
            </a:r>
          </a:p>
          <a:p>
            <a:pPr algn="ctr"/>
            <a:r>
              <a:rPr lang="en-US" sz="3600" b="1" dirty="0" smtClean="0">
                <a:solidFill>
                  <a:schemeClr val="bg1"/>
                </a:solidFill>
              </a:rPr>
              <a:t>-Tablet Computers-</a:t>
            </a:r>
          </a:p>
          <a:p>
            <a:pPr algn="ctr"/>
            <a:endParaRPr lang="en-US" sz="2000" dirty="0">
              <a:solidFill>
                <a:schemeClr val="bg1"/>
              </a:solidFill>
            </a:endParaRPr>
          </a:p>
        </p:txBody>
      </p:sp>
      <p:pic>
        <p:nvPicPr>
          <p:cNvPr id="26" name="Picture 25"/>
          <p:cNvPicPr/>
          <p:nvPr/>
        </p:nvPicPr>
        <p:blipFill rotWithShape="1">
          <a:blip r:embed="rId3" cstate="print">
            <a:extLst>
              <a:ext uri="{28A0092B-C50C-407E-A947-70E740481C1C}">
                <a14:useLocalDpi xmlns:a14="http://schemas.microsoft.com/office/drawing/2010/main" val="0"/>
              </a:ext>
            </a:extLst>
          </a:blip>
          <a:srcRect b="28799"/>
          <a:stretch/>
        </p:blipFill>
        <p:spPr bwMode="auto">
          <a:xfrm>
            <a:off x="4076700" y="3993595"/>
            <a:ext cx="4514641" cy="240089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487987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9067800" y="0"/>
            <a:ext cx="76200" cy="685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18288000" y="-31531"/>
            <a:ext cx="76200" cy="685800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5"/>
          <p:cNvPicPr/>
          <p:nvPr/>
        </p:nvPicPr>
        <p:blipFill rotWithShape="1">
          <a:blip r:embed="rId3" cstate="print">
            <a:extLst>
              <a:ext uri="{28A0092B-C50C-407E-A947-70E740481C1C}">
                <a14:useLocalDpi xmlns:a14="http://schemas.microsoft.com/office/drawing/2010/main" val="0"/>
              </a:ext>
            </a:extLst>
          </a:blip>
          <a:srcRect b="28799"/>
          <a:stretch/>
        </p:blipFill>
        <p:spPr bwMode="auto">
          <a:xfrm>
            <a:off x="11582400" y="743634"/>
            <a:ext cx="4495800" cy="2390876"/>
          </a:xfrm>
          <a:prstGeom prst="rect">
            <a:avLst/>
          </a:prstGeom>
          <a:ln>
            <a:noFill/>
          </a:ln>
          <a:extLst>
            <a:ext uri="{53640926-AAD7-44D8-BBD7-CCE9431645EC}">
              <a14:shadowObscured xmlns:a14="http://schemas.microsoft.com/office/drawing/2010/main"/>
            </a:ext>
          </a:extLst>
        </p:spPr>
      </p:pic>
      <p:sp>
        <p:nvSpPr>
          <p:cNvPr id="3" name="TextBox 2"/>
          <p:cNvSpPr txBox="1"/>
          <p:nvPr/>
        </p:nvSpPr>
        <p:spPr>
          <a:xfrm>
            <a:off x="10668000" y="3440668"/>
            <a:ext cx="6248400" cy="3416320"/>
          </a:xfrm>
          <a:prstGeom prst="rect">
            <a:avLst/>
          </a:prstGeom>
          <a:noFill/>
        </p:spPr>
        <p:txBody>
          <a:bodyPr wrap="square" rtlCol="0">
            <a:spAutoFit/>
          </a:bodyPr>
          <a:lstStyle/>
          <a:p>
            <a:pPr algn="ctr"/>
            <a:r>
              <a:rPr lang="en-US" b="1" dirty="0" smtClean="0">
                <a:solidFill>
                  <a:schemeClr val="accent6"/>
                </a:solidFill>
              </a:rPr>
              <a:t>Name | </a:t>
            </a:r>
            <a:r>
              <a:rPr lang="en-US" b="1" dirty="0" smtClean="0">
                <a:solidFill>
                  <a:schemeClr val="bg1"/>
                </a:solidFill>
              </a:rPr>
              <a:t>Research Facility Core and Shell (RFCS)</a:t>
            </a:r>
          </a:p>
          <a:p>
            <a:pPr algn="ctr"/>
            <a:endParaRPr lang="en-US" b="1" dirty="0" smtClean="0">
              <a:solidFill>
                <a:schemeClr val="bg1"/>
              </a:solidFill>
            </a:endParaRPr>
          </a:p>
          <a:p>
            <a:pPr algn="ctr"/>
            <a:r>
              <a:rPr lang="en-US" b="1" dirty="0" smtClean="0">
                <a:solidFill>
                  <a:schemeClr val="accent6"/>
                </a:solidFill>
              </a:rPr>
              <a:t>Project Delivery Method | </a:t>
            </a:r>
            <a:r>
              <a:rPr lang="en-US" b="1" dirty="0" smtClean="0">
                <a:solidFill>
                  <a:schemeClr val="bg1"/>
                </a:solidFill>
              </a:rPr>
              <a:t>Design-Bid-Build</a:t>
            </a:r>
          </a:p>
          <a:p>
            <a:pPr algn="ctr"/>
            <a:endParaRPr lang="en-US" b="1" dirty="0" smtClean="0">
              <a:solidFill>
                <a:schemeClr val="bg1"/>
              </a:solidFill>
            </a:endParaRPr>
          </a:p>
          <a:p>
            <a:pPr algn="ctr"/>
            <a:r>
              <a:rPr lang="en-US" b="1" dirty="0" smtClean="0">
                <a:solidFill>
                  <a:schemeClr val="accent6"/>
                </a:solidFill>
              </a:rPr>
              <a:t>Contract Type |  </a:t>
            </a:r>
            <a:r>
              <a:rPr lang="en-US" b="1" dirty="0" smtClean="0">
                <a:solidFill>
                  <a:schemeClr val="bg1"/>
                </a:solidFill>
              </a:rPr>
              <a:t>GMP</a:t>
            </a:r>
            <a:endParaRPr lang="en-US" b="1" dirty="0">
              <a:solidFill>
                <a:schemeClr val="bg1"/>
              </a:solidFill>
            </a:endParaRPr>
          </a:p>
          <a:p>
            <a:pPr algn="ctr"/>
            <a:endParaRPr lang="en-US" b="1" dirty="0" smtClean="0">
              <a:solidFill>
                <a:schemeClr val="accent6"/>
              </a:solidFill>
            </a:endParaRPr>
          </a:p>
          <a:p>
            <a:pPr algn="ctr"/>
            <a:r>
              <a:rPr lang="en-US" b="1" dirty="0" smtClean="0">
                <a:solidFill>
                  <a:schemeClr val="accent6"/>
                </a:solidFill>
              </a:rPr>
              <a:t>Size | </a:t>
            </a:r>
            <a:r>
              <a:rPr lang="en-US" b="1" dirty="0" smtClean="0">
                <a:solidFill>
                  <a:schemeClr val="bg1"/>
                </a:solidFill>
              </a:rPr>
              <a:t>130,000 SF</a:t>
            </a:r>
          </a:p>
          <a:p>
            <a:pPr algn="ctr"/>
            <a:endParaRPr lang="en-US" b="1" dirty="0" smtClean="0">
              <a:solidFill>
                <a:schemeClr val="bg1"/>
              </a:solidFill>
            </a:endParaRPr>
          </a:p>
          <a:p>
            <a:pPr algn="ctr"/>
            <a:r>
              <a:rPr lang="en-US" b="1" dirty="0" smtClean="0">
                <a:solidFill>
                  <a:schemeClr val="accent6"/>
                </a:solidFill>
              </a:rPr>
              <a:t>Cost | </a:t>
            </a:r>
            <a:r>
              <a:rPr lang="en-US" b="1" dirty="0" smtClean="0">
                <a:solidFill>
                  <a:schemeClr val="bg1"/>
                </a:solidFill>
              </a:rPr>
              <a:t>$20,000,000</a:t>
            </a:r>
          </a:p>
          <a:p>
            <a:pPr algn="ctr"/>
            <a:endParaRPr lang="en-US" b="1" dirty="0" smtClean="0">
              <a:solidFill>
                <a:schemeClr val="accent6"/>
              </a:solidFill>
            </a:endParaRPr>
          </a:p>
          <a:p>
            <a:pPr algn="ctr"/>
            <a:r>
              <a:rPr lang="en-US" b="1" dirty="0" smtClean="0">
                <a:solidFill>
                  <a:schemeClr val="accent6"/>
                </a:solidFill>
              </a:rPr>
              <a:t>Schedule </a:t>
            </a:r>
            <a:r>
              <a:rPr lang="en-US" b="1" dirty="0">
                <a:solidFill>
                  <a:schemeClr val="accent6"/>
                </a:solidFill>
              </a:rPr>
              <a:t>| </a:t>
            </a:r>
            <a:r>
              <a:rPr lang="en-US" b="1" dirty="0" smtClean="0">
                <a:solidFill>
                  <a:schemeClr val="bg1"/>
                </a:solidFill>
              </a:rPr>
              <a:t>18 Months</a:t>
            </a:r>
          </a:p>
          <a:p>
            <a:pPr algn="ctr"/>
            <a:r>
              <a:rPr lang="en-US" dirty="0" smtClean="0">
                <a:solidFill>
                  <a:schemeClr val="bg1"/>
                </a:solidFill>
              </a:rPr>
              <a:t> </a:t>
            </a:r>
            <a:endParaRPr lang="en-US" dirty="0">
              <a:solidFill>
                <a:schemeClr val="bg1"/>
              </a:solidFill>
            </a:endParaRPr>
          </a:p>
        </p:txBody>
      </p:sp>
      <p:sp>
        <p:nvSpPr>
          <p:cNvPr id="7" name="TextBox 6"/>
          <p:cNvSpPr txBox="1"/>
          <p:nvPr/>
        </p:nvSpPr>
        <p:spPr>
          <a:xfrm>
            <a:off x="1143000" y="849868"/>
            <a:ext cx="3657600" cy="369332"/>
          </a:xfrm>
          <a:prstGeom prst="rect">
            <a:avLst/>
          </a:prstGeom>
          <a:noFill/>
        </p:spPr>
        <p:txBody>
          <a:bodyPr wrap="square" rtlCol="0">
            <a:spAutoFit/>
          </a:bodyPr>
          <a:lstStyle/>
          <a:p>
            <a:r>
              <a:rPr lang="en-US" b="1" dirty="0" smtClean="0">
                <a:solidFill>
                  <a:schemeClr val="accent6"/>
                </a:solidFill>
              </a:rPr>
              <a:t>| Introduction</a:t>
            </a:r>
            <a:endParaRPr lang="en-US" b="1" dirty="0">
              <a:solidFill>
                <a:schemeClr val="accent6"/>
              </a:solidFill>
            </a:endParaRPr>
          </a:p>
        </p:txBody>
      </p:sp>
      <p:sp>
        <p:nvSpPr>
          <p:cNvPr id="8" name="Oval 7"/>
          <p:cNvSpPr/>
          <p:nvPr/>
        </p:nvSpPr>
        <p:spPr>
          <a:xfrm>
            <a:off x="762000" y="849868"/>
            <a:ext cx="381000" cy="369332"/>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75000"/>
                </a:schemeClr>
              </a:solidFill>
            </a:endParaRPr>
          </a:p>
        </p:txBody>
      </p:sp>
      <p:sp>
        <p:nvSpPr>
          <p:cNvPr id="9" name="TextBox 8"/>
          <p:cNvSpPr txBox="1"/>
          <p:nvPr/>
        </p:nvSpPr>
        <p:spPr>
          <a:xfrm>
            <a:off x="381000" y="220414"/>
            <a:ext cx="6172200" cy="523220"/>
          </a:xfrm>
          <a:prstGeom prst="rect">
            <a:avLst/>
          </a:prstGeom>
          <a:noFill/>
        </p:spPr>
        <p:txBody>
          <a:bodyPr wrap="square" rtlCol="0">
            <a:spAutoFit/>
          </a:bodyPr>
          <a:lstStyle/>
          <a:p>
            <a:r>
              <a:rPr lang="en-US" sz="2800" dirty="0" smtClean="0">
                <a:solidFill>
                  <a:schemeClr val="accent6"/>
                </a:solidFill>
              </a:rPr>
              <a:t>Introduction | </a:t>
            </a:r>
            <a:r>
              <a:rPr lang="en-US" sz="2800" dirty="0" smtClean="0">
                <a:solidFill>
                  <a:schemeClr val="bg1"/>
                </a:solidFill>
              </a:rPr>
              <a:t>Building Statistics</a:t>
            </a:r>
            <a:endParaRPr lang="en-US" sz="2800" dirty="0">
              <a:solidFill>
                <a:schemeClr val="bg1"/>
              </a:solidFill>
            </a:endParaRPr>
          </a:p>
        </p:txBody>
      </p:sp>
      <p:sp>
        <p:nvSpPr>
          <p:cNvPr id="10" name="TextBox 9"/>
          <p:cNvSpPr txBox="1"/>
          <p:nvPr/>
        </p:nvSpPr>
        <p:spPr>
          <a:xfrm>
            <a:off x="1143000" y="1371600"/>
            <a:ext cx="4267200" cy="369332"/>
          </a:xfrm>
          <a:prstGeom prst="rect">
            <a:avLst/>
          </a:prstGeom>
          <a:noFill/>
        </p:spPr>
        <p:txBody>
          <a:bodyPr wrap="square" rtlCol="0">
            <a:spAutoFit/>
          </a:bodyPr>
          <a:lstStyle/>
          <a:p>
            <a:r>
              <a:rPr lang="en-US" b="1" dirty="0" smtClean="0">
                <a:solidFill>
                  <a:schemeClr val="bg1"/>
                </a:solidFill>
              </a:rPr>
              <a:t>| Prefabricated Exterior Wall Panels</a:t>
            </a:r>
            <a:endParaRPr lang="en-US" b="1" dirty="0">
              <a:solidFill>
                <a:schemeClr val="bg1"/>
              </a:solidFill>
            </a:endParaRPr>
          </a:p>
        </p:txBody>
      </p:sp>
      <p:sp>
        <p:nvSpPr>
          <p:cNvPr id="11" name="Oval 10"/>
          <p:cNvSpPr/>
          <p:nvPr/>
        </p:nvSpPr>
        <p:spPr>
          <a:xfrm>
            <a:off x="762000" y="1371600"/>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p:cNvSpPr txBox="1"/>
          <p:nvPr/>
        </p:nvSpPr>
        <p:spPr>
          <a:xfrm>
            <a:off x="1143000" y="1893332"/>
            <a:ext cx="3657600" cy="369332"/>
          </a:xfrm>
          <a:prstGeom prst="rect">
            <a:avLst/>
          </a:prstGeom>
          <a:noFill/>
        </p:spPr>
        <p:txBody>
          <a:bodyPr wrap="square" rtlCol="0">
            <a:spAutoFit/>
          </a:bodyPr>
          <a:lstStyle/>
          <a:p>
            <a:r>
              <a:rPr lang="en-US" b="1" dirty="0" smtClean="0">
                <a:solidFill>
                  <a:schemeClr val="bg1"/>
                </a:solidFill>
              </a:rPr>
              <a:t>| Detailed Sequencing</a:t>
            </a:r>
            <a:endParaRPr lang="en-US" b="1" dirty="0">
              <a:solidFill>
                <a:schemeClr val="bg1"/>
              </a:solidFill>
            </a:endParaRPr>
          </a:p>
        </p:txBody>
      </p:sp>
      <p:sp>
        <p:nvSpPr>
          <p:cNvPr id="13" name="Oval 12"/>
          <p:cNvSpPr/>
          <p:nvPr/>
        </p:nvSpPr>
        <p:spPr>
          <a:xfrm>
            <a:off x="762000" y="1893332"/>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TextBox 13"/>
          <p:cNvSpPr txBox="1"/>
          <p:nvPr/>
        </p:nvSpPr>
        <p:spPr>
          <a:xfrm>
            <a:off x="1143000" y="2415064"/>
            <a:ext cx="3657600" cy="369332"/>
          </a:xfrm>
          <a:prstGeom prst="rect">
            <a:avLst/>
          </a:prstGeom>
          <a:noFill/>
        </p:spPr>
        <p:txBody>
          <a:bodyPr wrap="square" rtlCol="0">
            <a:spAutoFit/>
          </a:bodyPr>
          <a:lstStyle/>
          <a:p>
            <a:r>
              <a:rPr lang="en-US" b="1" dirty="0" smtClean="0">
                <a:solidFill>
                  <a:schemeClr val="bg1"/>
                </a:solidFill>
              </a:rPr>
              <a:t>| Sizing of Rigging Beam</a:t>
            </a:r>
            <a:endParaRPr lang="en-US" b="1" dirty="0">
              <a:solidFill>
                <a:schemeClr val="bg1"/>
              </a:solidFill>
            </a:endParaRPr>
          </a:p>
        </p:txBody>
      </p:sp>
      <p:sp>
        <p:nvSpPr>
          <p:cNvPr id="15" name="Oval 14"/>
          <p:cNvSpPr/>
          <p:nvPr/>
        </p:nvSpPr>
        <p:spPr>
          <a:xfrm>
            <a:off x="762000" y="2415064"/>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TextBox 15"/>
          <p:cNvSpPr txBox="1"/>
          <p:nvPr/>
        </p:nvSpPr>
        <p:spPr>
          <a:xfrm>
            <a:off x="1143000" y="2919413"/>
            <a:ext cx="4495800" cy="369332"/>
          </a:xfrm>
          <a:prstGeom prst="rect">
            <a:avLst/>
          </a:prstGeom>
          <a:noFill/>
        </p:spPr>
        <p:txBody>
          <a:bodyPr wrap="square" rtlCol="0">
            <a:spAutoFit/>
          </a:bodyPr>
          <a:lstStyle/>
          <a:p>
            <a:r>
              <a:rPr lang="en-US" b="1" dirty="0" smtClean="0">
                <a:solidFill>
                  <a:schemeClr val="bg1"/>
                </a:solidFill>
              </a:rPr>
              <a:t>| Solar Panel Installation at Roof Level</a:t>
            </a:r>
            <a:endParaRPr lang="en-US" b="1" dirty="0">
              <a:solidFill>
                <a:schemeClr val="bg1"/>
              </a:solidFill>
            </a:endParaRPr>
          </a:p>
        </p:txBody>
      </p:sp>
      <p:sp>
        <p:nvSpPr>
          <p:cNvPr id="17" name="Oval 16"/>
          <p:cNvSpPr/>
          <p:nvPr/>
        </p:nvSpPr>
        <p:spPr>
          <a:xfrm>
            <a:off x="762000" y="2919413"/>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TextBox 17"/>
          <p:cNvSpPr txBox="1"/>
          <p:nvPr/>
        </p:nvSpPr>
        <p:spPr>
          <a:xfrm>
            <a:off x="1143000" y="3440668"/>
            <a:ext cx="5867400" cy="369332"/>
          </a:xfrm>
          <a:prstGeom prst="rect">
            <a:avLst/>
          </a:prstGeom>
          <a:noFill/>
        </p:spPr>
        <p:txBody>
          <a:bodyPr wrap="square" rtlCol="0">
            <a:spAutoFit/>
          </a:bodyPr>
          <a:lstStyle/>
          <a:p>
            <a:r>
              <a:rPr lang="en-US" b="1" dirty="0" smtClean="0">
                <a:solidFill>
                  <a:schemeClr val="bg1"/>
                </a:solidFill>
              </a:rPr>
              <a:t>| Mobile Technology Integration- Tablet Computers</a:t>
            </a:r>
            <a:endParaRPr lang="en-US" b="1" dirty="0">
              <a:solidFill>
                <a:schemeClr val="bg1"/>
              </a:solidFill>
            </a:endParaRPr>
          </a:p>
        </p:txBody>
      </p:sp>
      <p:sp>
        <p:nvSpPr>
          <p:cNvPr id="19" name="Oval 18"/>
          <p:cNvSpPr/>
          <p:nvPr/>
        </p:nvSpPr>
        <p:spPr>
          <a:xfrm>
            <a:off x="762000" y="3440668"/>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TextBox 20"/>
          <p:cNvSpPr txBox="1"/>
          <p:nvPr/>
        </p:nvSpPr>
        <p:spPr>
          <a:xfrm>
            <a:off x="1143000" y="3962400"/>
            <a:ext cx="5867400" cy="369332"/>
          </a:xfrm>
          <a:prstGeom prst="rect">
            <a:avLst/>
          </a:prstGeom>
          <a:noFill/>
        </p:spPr>
        <p:txBody>
          <a:bodyPr wrap="square" rtlCol="0">
            <a:spAutoFit/>
          </a:bodyPr>
          <a:lstStyle/>
          <a:p>
            <a:r>
              <a:rPr lang="en-US" b="1" dirty="0" smtClean="0">
                <a:solidFill>
                  <a:schemeClr val="bg1"/>
                </a:solidFill>
              </a:rPr>
              <a:t>| Recommendations</a:t>
            </a:r>
            <a:endParaRPr lang="en-US" b="1" dirty="0">
              <a:solidFill>
                <a:schemeClr val="bg1"/>
              </a:solidFill>
            </a:endParaRPr>
          </a:p>
        </p:txBody>
      </p:sp>
      <p:sp>
        <p:nvSpPr>
          <p:cNvPr id="22" name="Oval 21"/>
          <p:cNvSpPr/>
          <p:nvPr/>
        </p:nvSpPr>
        <p:spPr>
          <a:xfrm>
            <a:off x="762000" y="3962400"/>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TextBox 22"/>
          <p:cNvSpPr txBox="1"/>
          <p:nvPr/>
        </p:nvSpPr>
        <p:spPr>
          <a:xfrm>
            <a:off x="1143000" y="4510564"/>
            <a:ext cx="5867400" cy="369332"/>
          </a:xfrm>
          <a:prstGeom prst="rect">
            <a:avLst/>
          </a:prstGeom>
          <a:noFill/>
        </p:spPr>
        <p:txBody>
          <a:bodyPr wrap="square" rtlCol="0">
            <a:spAutoFit/>
          </a:bodyPr>
          <a:lstStyle/>
          <a:p>
            <a:r>
              <a:rPr lang="en-US" b="1" dirty="0" smtClean="0">
                <a:solidFill>
                  <a:schemeClr val="bg1"/>
                </a:solidFill>
              </a:rPr>
              <a:t>| Concluding Remarks</a:t>
            </a:r>
            <a:endParaRPr lang="en-US" b="1" dirty="0">
              <a:solidFill>
                <a:schemeClr val="bg1"/>
              </a:solidFill>
            </a:endParaRPr>
          </a:p>
        </p:txBody>
      </p:sp>
      <p:sp>
        <p:nvSpPr>
          <p:cNvPr id="24" name="Oval 23"/>
          <p:cNvSpPr/>
          <p:nvPr/>
        </p:nvSpPr>
        <p:spPr>
          <a:xfrm>
            <a:off x="762000" y="4510564"/>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83250" y="76200"/>
            <a:ext cx="9048750" cy="678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75438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9067800" y="0"/>
            <a:ext cx="76200" cy="685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18288000" y="-31531"/>
            <a:ext cx="76200" cy="685800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143000" y="849868"/>
            <a:ext cx="3657600" cy="369332"/>
          </a:xfrm>
          <a:prstGeom prst="rect">
            <a:avLst/>
          </a:prstGeom>
          <a:noFill/>
        </p:spPr>
        <p:txBody>
          <a:bodyPr wrap="square" rtlCol="0">
            <a:spAutoFit/>
          </a:bodyPr>
          <a:lstStyle/>
          <a:p>
            <a:r>
              <a:rPr lang="en-US" b="1" dirty="0" smtClean="0">
                <a:solidFill>
                  <a:schemeClr val="bg1"/>
                </a:solidFill>
              </a:rPr>
              <a:t>| Introduction</a:t>
            </a:r>
            <a:endParaRPr lang="en-US" b="1" dirty="0">
              <a:solidFill>
                <a:schemeClr val="bg1"/>
              </a:solidFill>
            </a:endParaRPr>
          </a:p>
        </p:txBody>
      </p:sp>
      <p:sp>
        <p:nvSpPr>
          <p:cNvPr id="8" name="Oval 7"/>
          <p:cNvSpPr/>
          <p:nvPr/>
        </p:nvSpPr>
        <p:spPr>
          <a:xfrm>
            <a:off x="762000" y="849868"/>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75000"/>
                </a:schemeClr>
              </a:solidFill>
            </a:endParaRPr>
          </a:p>
        </p:txBody>
      </p:sp>
      <p:sp>
        <p:nvSpPr>
          <p:cNvPr id="9" name="TextBox 8"/>
          <p:cNvSpPr txBox="1"/>
          <p:nvPr/>
        </p:nvSpPr>
        <p:spPr>
          <a:xfrm>
            <a:off x="381000" y="220414"/>
            <a:ext cx="8686800" cy="523220"/>
          </a:xfrm>
          <a:prstGeom prst="rect">
            <a:avLst/>
          </a:prstGeom>
          <a:noFill/>
        </p:spPr>
        <p:txBody>
          <a:bodyPr wrap="square" rtlCol="0">
            <a:spAutoFit/>
          </a:bodyPr>
          <a:lstStyle/>
          <a:p>
            <a:r>
              <a:rPr lang="en-US" sz="2800" dirty="0" smtClean="0">
                <a:solidFill>
                  <a:schemeClr val="accent6"/>
                </a:solidFill>
              </a:rPr>
              <a:t>Mobile Technology Integration | </a:t>
            </a:r>
            <a:r>
              <a:rPr lang="en-US" sz="2800" dirty="0" smtClean="0">
                <a:solidFill>
                  <a:schemeClr val="bg1"/>
                </a:solidFill>
              </a:rPr>
              <a:t>Problem Identification</a:t>
            </a:r>
            <a:endParaRPr lang="en-US" sz="2800" dirty="0">
              <a:solidFill>
                <a:schemeClr val="bg1"/>
              </a:solidFill>
            </a:endParaRPr>
          </a:p>
        </p:txBody>
      </p:sp>
      <p:sp>
        <p:nvSpPr>
          <p:cNvPr id="10" name="TextBox 9"/>
          <p:cNvSpPr txBox="1"/>
          <p:nvPr/>
        </p:nvSpPr>
        <p:spPr>
          <a:xfrm>
            <a:off x="1143000" y="1371600"/>
            <a:ext cx="4267200" cy="369332"/>
          </a:xfrm>
          <a:prstGeom prst="rect">
            <a:avLst/>
          </a:prstGeom>
          <a:noFill/>
        </p:spPr>
        <p:txBody>
          <a:bodyPr wrap="square" rtlCol="0">
            <a:spAutoFit/>
          </a:bodyPr>
          <a:lstStyle/>
          <a:p>
            <a:r>
              <a:rPr lang="en-US" b="1" dirty="0" smtClean="0">
                <a:solidFill>
                  <a:schemeClr val="bg1"/>
                </a:solidFill>
              </a:rPr>
              <a:t>| Prefabricated Exterior Wall Panels</a:t>
            </a:r>
            <a:endParaRPr lang="en-US" b="1" dirty="0">
              <a:solidFill>
                <a:schemeClr val="bg1"/>
              </a:solidFill>
            </a:endParaRPr>
          </a:p>
        </p:txBody>
      </p:sp>
      <p:sp>
        <p:nvSpPr>
          <p:cNvPr id="11" name="Oval 10"/>
          <p:cNvSpPr/>
          <p:nvPr/>
        </p:nvSpPr>
        <p:spPr>
          <a:xfrm>
            <a:off x="762000" y="1371600"/>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p:cNvSpPr txBox="1"/>
          <p:nvPr/>
        </p:nvSpPr>
        <p:spPr>
          <a:xfrm>
            <a:off x="1143000" y="1893332"/>
            <a:ext cx="3657600" cy="369332"/>
          </a:xfrm>
          <a:prstGeom prst="rect">
            <a:avLst/>
          </a:prstGeom>
          <a:noFill/>
        </p:spPr>
        <p:txBody>
          <a:bodyPr wrap="square" rtlCol="0">
            <a:spAutoFit/>
          </a:bodyPr>
          <a:lstStyle/>
          <a:p>
            <a:r>
              <a:rPr lang="en-US" b="1" dirty="0" smtClean="0">
                <a:solidFill>
                  <a:schemeClr val="bg1"/>
                </a:solidFill>
              </a:rPr>
              <a:t>|</a:t>
            </a:r>
            <a:r>
              <a:rPr lang="en-US" b="1" dirty="0" smtClean="0">
                <a:solidFill>
                  <a:schemeClr val="accent6"/>
                </a:solidFill>
              </a:rPr>
              <a:t> </a:t>
            </a:r>
            <a:r>
              <a:rPr lang="en-US" b="1" dirty="0" smtClean="0">
                <a:solidFill>
                  <a:schemeClr val="bg1"/>
                </a:solidFill>
              </a:rPr>
              <a:t>Detailed Sequencing</a:t>
            </a:r>
            <a:endParaRPr lang="en-US" b="1" dirty="0">
              <a:solidFill>
                <a:schemeClr val="bg1"/>
              </a:solidFill>
            </a:endParaRPr>
          </a:p>
        </p:txBody>
      </p:sp>
      <p:sp>
        <p:nvSpPr>
          <p:cNvPr id="13" name="Oval 12"/>
          <p:cNvSpPr/>
          <p:nvPr/>
        </p:nvSpPr>
        <p:spPr>
          <a:xfrm>
            <a:off x="762000" y="1893332"/>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TextBox 13"/>
          <p:cNvSpPr txBox="1"/>
          <p:nvPr/>
        </p:nvSpPr>
        <p:spPr>
          <a:xfrm>
            <a:off x="1143000" y="2415064"/>
            <a:ext cx="3657600" cy="369332"/>
          </a:xfrm>
          <a:prstGeom prst="rect">
            <a:avLst/>
          </a:prstGeom>
          <a:noFill/>
        </p:spPr>
        <p:txBody>
          <a:bodyPr wrap="square" rtlCol="0">
            <a:spAutoFit/>
          </a:bodyPr>
          <a:lstStyle/>
          <a:p>
            <a:r>
              <a:rPr lang="en-US" b="1" dirty="0" smtClean="0">
                <a:solidFill>
                  <a:schemeClr val="bg1"/>
                </a:solidFill>
              </a:rPr>
              <a:t>| Sizing of Rigging Beam</a:t>
            </a:r>
            <a:endParaRPr lang="en-US" b="1" dirty="0">
              <a:solidFill>
                <a:schemeClr val="bg1"/>
              </a:solidFill>
            </a:endParaRPr>
          </a:p>
        </p:txBody>
      </p:sp>
      <p:sp>
        <p:nvSpPr>
          <p:cNvPr id="15" name="Oval 14"/>
          <p:cNvSpPr/>
          <p:nvPr/>
        </p:nvSpPr>
        <p:spPr>
          <a:xfrm>
            <a:off x="762000" y="2415064"/>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TextBox 15"/>
          <p:cNvSpPr txBox="1"/>
          <p:nvPr/>
        </p:nvSpPr>
        <p:spPr>
          <a:xfrm>
            <a:off x="1143000" y="2919413"/>
            <a:ext cx="4495800" cy="369332"/>
          </a:xfrm>
          <a:prstGeom prst="rect">
            <a:avLst/>
          </a:prstGeom>
          <a:noFill/>
        </p:spPr>
        <p:txBody>
          <a:bodyPr wrap="square" rtlCol="0">
            <a:spAutoFit/>
          </a:bodyPr>
          <a:lstStyle/>
          <a:p>
            <a:r>
              <a:rPr lang="en-US" b="1" dirty="0" smtClean="0">
                <a:solidFill>
                  <a:schemeClr val="bg1"/>
                </a:solidFill>
              </a:rPr>
              <a:t>| Solar Panel Installation at Roof Level</a:t>
            </a:r>
            <a:endParaRPr lang="en-US" b="1" dirty="0">
              <a:solidFill>
                <a:schemeClr val="bg1"/>
              </a:solidFill>
            </a:endParaRPr>
          </a:p>
        </p:txBody>
      </p:sp>
      <p:sp>
        <p:nvSpPr>
          <p:cNvPr id="17" name="Oval 16"/>
          <p:cNvSpPr/>
          <p:nvPr/>
        </p:nvSpPr>
        <p:spPr>
          <a:xfrm>
            <a:off x="762000" y="2919413"/>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TextBox 17"/>
          <p:cNvSpPr txBox="1"/>
          <p:nvPr/>
        </p:nvSpPr>
        <p:spPr>
          <a:xfrm>
            <a:off x="1143000" y="3440668"/>
            <a:ext cx="5867400" cy="369332"/>
          </a:xfrm>
          <a:prstGeom prst="rect">
            <a:avLst/>
          </a:prstGeom>
          <a:noFill/>
        </p:spPr>
        <p:txBody>
          <a:bodyPr wrap="square" rtlCol="0">
            <a:spAutoFit/>
          </a:bodyPr>
          <a:lstStyle/>
          <a:p>
            <a:r>
              <a:rPr lang="en-US" b="1" dirty="0" smtClean="0">
                <a:solidFill>
                  <a:schemeClr val="accent6"/>
                </a:solidFill>
              </a:rPr>
              <a:t>| Mobile Technology Integration- Tablet Computers</a:t>
            </a:r>
            <a:endParaRPr lang="en-US" b="1" dirty="0">
              <a:solidFill>
                <a:schemeClr val="accent6"/>
              </a:solidFill>
            </a:endParaRPr>
          </a:p>
        </p:txBody>
      </p:sp>
      <p:sp>
        <p:nvSpPr>
          <p:cNvPr id="19" name="Oval 18"/>
          <p:cNvSpPr/>
          <p:nvPr/>
        </p:nvSpPr>
        <p:spPr>
          <a:xfrm>
            <a:off x="762000" y="3440668"/>
            <a:ext cx="381000" cy="369332"/>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TextBox 20"/>
          <p:cNvSpPr txBox="1"/>
          <p:nvPr/>
        </p:nvSpPr>
        <p:spPr>
          <a:xfrm>
            <a:off x="1143000" y="3962400"/>
            <a:ext cx="5867400" cy="369332"/>
          </a:xfrm>
          <a:prstGeom prst="rect">
            <a:avLst/>
          </a:prstGeom>
          <a:noFill/>
        </p:spPr>
        <p:txBody>
          <a:bodyPr wrap="square" rtlCol="0">
            <a:spAutoFit/>
          </a:bodyPr>
          <a:lstStyle/>
          <a:p>
            <a:r>
              <a:rPr lang="en-US" b="1" dirty="0" smtClean="0">
                <a:solidFill>
                  <a:schemeClr val="bg1"/>
                </a:solidFill>
              </a:rPr>
              <a:t>| Recommendations</a:t>
            </a:r>
            <a:endParaRPr lang="en-US" b="1" dirty="0">
              <a:solidFill>
                <a:schemeClr val="bg1"/>
              </a:solidFill>
            </a:endParaRPr>
          </a:p>
        </p:txBody>
      </p:sp>
      <p:sp>
        <p:nvSpPr>
          <p:cNvPr id="22" name="Oval 21"/>
          <p:cNvSpPr/>
          <p:nvPr/>
        </p:nvSpPr>
        <p:spPr>
          <a:xfrm>
            <a:off x="762000" y="3962400"/>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TextBox 22"/>
          <p:cNvSpPr txBox="1"/>
          <p:nvPr/>
        </p:nvSpPr>
        <p:spPr>
          <a:xfrm>
            <a:off x="1143000" y="4510564"/>
            <a:ext cx="5867400" cy="369332"/>
          </a:xfrm>
          <a:prstGeom prst="rect">
            <a:avLst/>
          </a:prstGeom>
          <a:noFill/>
        </p:spPr>
        <p:txBody>
          <a:bodyPr wrap="square" rtlCol="0">
            <a:spAutoFit/>
          </a:bodyPr>
          <a:lstStyle/>
          <a:p>
            <a:r>
              <a:rPr lang="en-US" b="1" dirty="0" smtClean="0">
                <a:solidFill>
                  <a:schemeClr val="bg1"/>
                </a:solidFill>
              </a:rPr>
              <a:t>| Concluding Remarks</a:t>
            </a:r>
            <a:endParaRPr lang="en-US" b="1" dirty="0">
              <a:solidFill>
                <a:schemeClr val="bg1"/>
              </a:solidFill>
            </a:endParaRPr>
          </a:p>
        </p:txBody>
      </p:sp>
      <p:sp>
        <p:nvSpPr>
          <p:cNvPr id="24" name="Oval 23"/>
          <p:cNvSpPr/>
          <p:nvPr/>
        </p:nvSpPr>
        <p:spPr>
          <a:xfrm>
            <a:off x="762000" y="4510564"/>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26" name="Picture 25"/>
          <p:cNvPicPr/>
          <p:nvPr/>
        </p:nvPicPr>
        <p:blipFill rotWithShape="1">
          <a:blip r:embed="rId3" cstate="print">
            <a:extLst>
              <a:ext uri="{28A0092B-C50C-407E-A947-70E740481C1C}">
                <a14:useLocalDpi xmlns:a14="http://schemas.microsoft.com/office/drawing/2010/main" val="0"/>
              </a:ext>
            </a:extLst>
          </a:blip>
          <a:srcRect b="28799"/>
          <a:stretch/>
        </p:blipFill>
        <p:spPr bwMode="auto">
          <a:xfrm>
            <a:off x="4076700" y="3993595"/>
            <a:ext cx="4514641" cy="2400896"/>
          </a:xfrm>
          <a:prstGeom prst="rect">
            <a:avLst/>
          </a:prstGeom>
          <a:ln>
            <a:noFill/>
          </a:ln>
          <a:extLst>
            <a:ext uri="{53640926-AAD7-44D8-BBD7-CCE9431645EC}">
              <a14:shadowObscured xmlns:a14="http://schemas.microsoft.com/office/drawing/2010/main"/>
            </a:ext>
          </a:extLst>
        </p:spPr>
      </p:pic>
      <p:sp>
        <p:nvSpPr>
          <p:cNvPr id="27" name="TextBox 26"/>
          <p:cNvSpPr txBox="1"/>
          <p:nvPr/>
        </p:nvSpPr>
        <p:spPr>
          <a:xfrm>
            <a:off x="9144000" y="417493"/>
            <a:ext cx="8991600" cy="954107"/>
          </a:xfrm>
          <a:prstGeom prst="rect">
            <a:avLst/>
          </a:prstGeom>
          <a:noFill/>
        </p:spPr>
        <p:txBody>
          <a:bodyPr wrap="square" rtlCol="0">
            <a:spAutoFit/>
          </a:bodyPr>
          <a:lstStyle/>
          <a:p>
            <a:pPr algn="ctr"/>
            <a:r>
              <a:rPr lang="en-US" sz="3600" b="1" dirty="0" smtClean="0">
                <a:solidFill>
                  <a:schemeClr val="bg1"/>
                </a:solidFill>
              </a:rPr>
              <a:t>Problem</a:t>
            </a:r>
          </a:p>
          <a:p>
            <a:pPr algn="ctr"/>
            <a:endParaRPr lang="en-US" sz="2000" dirty="0">
              <a:solidFill>
                <a:schemeClr val="bg1"/>
              </a:solidFill>
            </a:endParaRPr>
          </a:p>
        </p:txBody>
      </p:sp>
      <p:sp>
        <p:nvSpPr>
          <p:cNvPr id="28" name="TextBox 27"/>
          <p:cNvSpPr txBox="1"/>
          <p:nvPr/>
        </p:nvSpPr>
        <p:spPr>
          <a:xfrm>
            <a:off x="9982200" y="1834754"/>
            <a:ext cx="8153400" cy="2862322"/>
          </a:xfrm>
          <a:prstGeom prst="rect">
            <a:avLst/>
          </a:prstGeom>
          <a:noFill/>
        </p:spPr>
        <p:txBody>
          <a:bodyPr wrap="square" rtlCol="0">
            <a:spAutoFit/>
          </a:bodyPr>
          <a:lstStyle/>
          <a:p>
            <a:pPr marL="285750" indent="-285750">
              <a:buFont typeface="Arial" pitchFamily="34" charset="0"/>
              <a:buChar char="•"/>
            </a:pPr>
            <a:r>
              <a:rPr lang="en-US" b="1" dirty="0" smtClean="0">
                <a:solidFill>
                  <a:schemeClr val="bg1"/>
                </a:solidFill>
              </a:rPr>
              <a:t>Engineers and site management following inefficient processes </a:t>
            </a:r>
          </a:p>
          <a:p>
            <a:pPr marL="285750" indent="-285750">
              <a:buFont typeface="Arial" pitchFamily="34" charset="0"/>
              <a:buChar char="•"/>
            </a:pPr>
            <a:endParaRPr lang="en-US" b="1" dirty="0" smtClean="0">
              <a:solidFill>
                <a:schemeClr val="bg1"/>
              </a:solidFill>
            </a:endParaRPr>
          </a:p>
          <a:p>
            <a:pPr marL="285750" indent="-285750">
              <a:buFont typeface="Arial" pitchFamily="34" charset="0"/>
              <a:buChar char="•"/>
            </a:pPr>
            <a:r>
              <a:rPr lang="en-US" b="1" dirty="0">
                <a:solidFill>
                  <a:schemeClr val="bg1"/>
                </a:solidFill>
              </a:rPr>
              <a:t>Data entry, field coordination, communication, organization- inefficient</a:t>
            </a:r>
          </a:p>
          <a:p>
            <a:pPr marL="285750" indent="-285750">
              <a:buFont typeface="Arial" pitchFamily="34" charset="0"/>
              <a:buChar char="•"/>
            </a:pPr>
            <a:endParaRPr lang="en-US" b="1" dirty="0" smtClean="0">
              <a:solidFill>
                <a:schemeClr val="bg1"/>
              </a:solidFill>
            </a:endParaRPr>
          </a:p>
          <a:p>
            <a:pPr marL="285750" indent="-285750">
              <a:buFont typeface="Arial" pitchFamily="34" charset="0"/>
              <a:buChar char="•"/>
            </a:pPr>
            <a:r>
              <a:rPr lang="en-US" b="1" dirty="0" smtClean="0">
                <a:solidFill>
                  <a:schemeClr val="bg1"/>
                </a:solidFill>
              </a:rPr>
              <a:t>Available technology underutilized</a:t>
            </a:r>
            <a:endParaRPr lang="en-US" b="1" dirty="0">
              <a:solidFill>
                <a:schemeClr val="bg1"/>
              </a:solidFill>
            </a:endParaRPr>
          </a:p>
          <a:p>
            <a:endParaRPr lang="en-US" b="1" dirty="0">
              <a:solidFill>
                <a:schemeClr val="bg1"/>
              </a:solidFill>
            </a:endParaRPr>
          </a:p>
          <a:p>
            <a:pPr marL="285750" indent="-285750">
              <a:buFont typeface="Arial" pitchFamily="34" charset="0"/>
              <a:buChar char="•"/>
            </a:pPr>
            <a:r>
              <a:rPr lang="en-US" b="1" dirty="0">
                <a:solidFill>
                  <a:schemeClr val="bg1"/>
                </a:solidFill>
              </a:rPr>
              <a:t>General Conditions competitive in this market</a:t>
            </a:r>
          </a:p>
          <a:p>
            <a:pPr marL="285750" indent="-285750">
              <a:buFont typeface="Arial" pitchFamily="34" charset="0"/>
              <a:buChar char="•"/>
            </a:pPr>
            <a:endParaRPr lang="en-US" b="1" dirty="0">
              <a:solidFill>
                <a:schemeClr val="bg1"/>
              </a:solidFill>
            </a:endParaRPr>
          </a:p>
          <a:p>
            <a:pPr marL="285750" indent="-285750">
              <a:buFont typeface="Arial" pitchFamily="34" charset="0"/>
              <a:buChar char="•"/>
            </a:pPr>
            <a:endParaRPr lang="en-US" b="1" dirty="0" smtClean="0">
              <a:solidFill>
                <a:schemeClr val="bg1"/>
              </a:solidFill>
            </a:endParaRPr>
          </a:p>
          <a:p>
            <a:endParaRPr lang="en-US" b="1" dirty="0">
              <a:solidFill>
                <a:schemeClr val="bg1"/>
              </a:solidFill>
            </a:endParaRPr>
          </a:p>
        </p:txBody>
      </p:sp>
    </p:spTree>
    <p:extLst>
      <p:ext uri="{BB962C8B-B14F-4D97-AF65-F5344CB8AC3E}">
        <p14:creationId xmlns:p14="http://schemas.microsoft.com/office/powerpoint/2010/main" val="162275819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9067800" y="0"/>
            <a:ext cx="76200" cy="685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18288000" y="-31531"/>
            <a:ext cx="76200" cy="685800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143000" y="849868"/>
            <a:ext cx="3657600" cy="369332"/>
          </a:xfrm>
          <a:prstGeom prst="rect">
            <a:avLst/>
          </a:prstGeom>
          <a:noFill/>
        </p:spPr>
        <p:txBody>
          <a:bodyPr wrap="square" rtlCol="0">
            <a:spAutoFit/>
          </a:bodyPr>
          <a:lstStyle/>
          <a:p>
            <a:r>
              <a:rPr lang="en-US" b="1" dirty="0" smtClean="0">
                <a:solidFill>
                  <a:schemeClr val="bg1"/>
                </a:solidFill>
              </a:rPr>
              <a:t>| Introduction</a:t>
            </a:r>
            <a:endParaRPr lang="en-US" b="1" dirty="0">
              <a:solidFill>
                <a:schemeClr val="bg1"/>
              </a:solidFill>
            </a:endParaRPr>
          </a:p>
        </p:txBody>
      </p:sp>
      <p:sp>
        <p:nvSpPr>
          <p:cNvPr id="8" name="Oval 7"/>
          <p:cNvSpPr/>
          <p:nvPr/>
        </p:nvSpPr>
        <p:spPr>
          <a:xfrm>
            <a:off x="762000" y="849868"/>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75000"/>
                </a:schemeClr>
              </a:solidFill>
            </a:endParaRPr>
          </a:p>
        </p:txBody>
      </p:sp>
      <p:sp>
        <p:nvSpPr>
          <p:cNvPr id="9" name="TextBox 8"/>
          <p:cNvSpPr txBox="1"/>
          <p:nvPr/>
        </p:nvSpPr>
        <p:spPr>
          <a:xfrm>
            <a:off x="381000" y="220414"/>
            <a:ext cx="8686800" cy="523220"/>
          </a:xfrm>
          <a:prstGeom prst="rect">
            <a:avLst/>
          </a:prstGeom>
          <a:noFill/>
        </p:spPr>
        <p:txBody>
          <a:bodyPr wrap="square" rtlCol="0">
            <a:spAutoFit/>
          </a:bodyPr>
          <a:lstStyle/>
          <a:p>
            <a:r>
              <a:rPr lang="en-US" sz="2800" dirty="0" smtClean="0">
                <a:solidFill>
                  <a:schemeClr val="accent6"/>
                </a:solidFill>
              </a:rPr>
              <a:t>Mobile Technology Integration | </a:t>
            </a:r>
            <a:r>
              <a:rPr lang="en-US" sz="2800" dirty="0" smtClean="0">
                <a:solidFill>
                  <a:schemeClr val="bg1"/>
                </a:solidFill>
              </a:rPr>
              <a:t>Case Study #1</a:t>
            </a:r>
            <a:endParaRPr lang="en-US" sz="2800" dirty="0">
              <a:solidFill>
                <a:schemeClr val="bg1"/>
              </a:solidFill>
            </a:endParaRPr>
          </a:p>
        </p:txBody>
      </p:sp>
      <p:sp>
        <p:nvSpPr>
          <p:cNvPr id="10" name="TextBox 9"/>
          <p:cNvSpPr txBox="1"/>
          <p:nvPr/>
        </p:nvSpPr>
        <p:spPr>
          <a:xfrm>
            <a:off x="1143000" y="1371600"/>
            <a:ext cx="4267200" cy="369332"/>
          </a:xfrm>
          <a:prstGeom prst="rect">
            <a:avLst/>
          </a:prstGeom>
          <a:noFill/>
        </p:spPr>
        <p:txBody>
          <a:bodyPr wrap="square" rtlCol="0">
            <a:spAutoFit/>
          </a:bodyPr>
          <a:lstStyle/>
          <a:p>
            <a:r>
              <a:rPr lang="en-US" b="1" dirty="0" smtClean="0">
                <a:solidFill>
                  <a:schemeClr val="bg1"/>
                </a:solidFill>
              </a:rPr>
              <a:t>| Prefabricated Exterior Wall Panels</a:t>
            </a:r>
            <a:endParaRPr lang="en-US" b="1" dirty="0">
              <a:solidFill>
                <a:schemeClr val="bg1"/>
              </a:solidFill>
            </a:endParaRPr>
          </a:p>
        </p:txBody>
      </p:sp>
      <p:sp>
        <p:nvSpPr>
          <p:cNvPr id="11" name="Oval 10"/>
          <p:cNvSpPr/>
          <p:nvPr/>
        </p:nvSpPr>
        <p:spPr>
          <a:xfrm>
            <a:off x="762000" y="1371600"/>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p:cNvSpPr txBox="1"/>
          <p:nvPr/>
        </p:nvSpPr>
        <p:spPr>
          <a:xfrm>
            <a:off x="1143000" y="1893332"/>
            <a:ext cx="3657600" cy="369332"/>
          </a:xfrm>
          <a:prstGeom prst="rect">
            <a:avLst/>
          </a:prstGeom>
          <a:noFill/>
        </p:spPr>
        <p:txBody>
          <a:bodyPr wrap="square" rtlCol="0">
            <a:spAutoFit/>
          </a:bodyPr>
          <a:lstStyle/>
          <a:p>
            <a:r>
              <a:rPr lang="en-US" b="1" dirty="0" smtClean="0">
                <a:solidFill>
                  <a:schemeClr val="bg1"/>
                </a:solidFill>
              </a:rPr>
              <a:t>|</a:t>
            </a:r>
            <a:r>
              <a:rPr lang="en-US" b="1" dirty="0" smtClean="0">
                <a:solidFill>
                  <a:schemeClr val="accent6"/>
                </a:solidFill>
              </a:rPr>
              <a:t> </a:t>
            </a:r>
            <a:r>
              <a:rPr lang="en-US" b="1" dirty="0" smtClean="0">
                <a:solidFill>
                  <a:schemeClr val="bg1"/>
                </a:solidFill>
              </a:rPr>
              <a:t>Detailed Sequencing</a:t>
            </a:r>
            <a:endParaRPr lang="en-US" b="1" dirty="0">
              <a:solidFill>
                <a:schemeClr val="bg1"/>
              </a:solidFill>
            </a:endParaRPr>
          </a:p>
        </p:txBody>
      </p:sp>
      <p:sp>
        <p:nvSpPr>
          <p:cNvPr id="13" name="Oval 12"/>
          <p:cNvSpPr/>
          <p:nvPr/>
        </p:nvSpPr>
        <p:spPr>
          <a:xfrm>
            <a:off x="762000" y="1893332"/>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TextBox 13"/>
          <p:cNvSpPr txBox="1"/>
          <p:nvPr/>
        </p:nvSpPr>
        <p:spPr>
          <a:xfrm>
            <a:off x="1143000" y="2415064"/>
            <a:ext cx="3657600" cy="369332"/>
          </a:xfrm>
          <a:prstGeom prst="rect">
            <a:avLst/>
          </a:prstGeom>
          <a:noFill/>
        </p:spPr>
        <p:txBody>
          <a:bodyPr wrap="square" rtlCol="0">
            <a:spAutoFit/>
          </a:bodyPr>
          <a:lstStyle/>
          <a:p>
            <a:r>
              <a:rPr lang="en-US" b="1" dirty="0" smtClean="0">
                <a:solidFill>
                  <a:schemeClr val="bg1"/>
                </a:solidFill>
              </a:rPr>
              <a:t>| Sizing of Rigging Beam</a:t>
            </a:r>
            <a:endParaRPr lang="en-US" b="1" dirty="0">
              <a:solidFill>
                <a:schemeClr val="bg1"/>
              </a:solidFill>
            </a:endParaRPr>
          </a:p>
        </p:txBody>
      </p:sp>
      <p:sp>
        <p:nvSpPr>
          <p:cNvPr id="15" name="Oval 14"/>
          <p:cNvSpPr/>
          <p:nvPr/>
        </p:nvSpPr>
        <p:spPr>
          <a:xfrm>
            <a:off x="762000" y="2415064"/>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TextBox 15"/>
          <p:cNvSpPr txBox="1"/>
          <p:nvPr/>
        </p:nvSpPr>
        <p:spPr>
          <a:xfrm>
            <a:off x="1143000" y="2919413"/>
            <a:ext cx="4495800" cy="369332"/>
          </a:xfrm>
          <a:prstGeom prst="rect">
            <a:avLst/>
          </a:prstGeom>
          <a:noFill/>
        </p:spPr>
        <p:txBody>
          <a:bodyPr wrap="square" rtlCol="0">
            <a:spAutoFit/>
          </a:bodyPr>
          <a:lstStyle/>
          <a:p>
            <a:r>
              <a:rPr lang="en-US" b="1" dirty="0" smtClean="0">
                <a:solidFill>
                  <a:schemeClr val="bg1"/>
                </a:solidFill>
              </a:rPr>
              <a:t>| Solar Panel Installation at Roof Level</a:t>
            </a:r>
            <a:endParaRPr lang="en-US" b="1" dirty="0">
              <a:solidFill>
                <a:schemeClr val="bg1"/>
              </a:solidFill>
            </a:endParaRPr>
          </a:p>
        </p:txBody>
      </p:sp>
      <p:sp>
        <p:nvSpPr>
          <p:cNvPr id="17" name="Oval 16"/>
          <p:cNvSpPr/>
          <p:nvPr/>
        </p:nvSpPr>
        <p:spPr>
          <a:xfrm>
            <a:off x="762000" y="2919413"/>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TextBox 17"/>
          <p:cNvSpPr txBox="1"/>
          <p:nvPr/>
        </p:nvSpPr>
        <p:spPr>
          <a:xfrm>
            <a:off x="1143000" y="3440668"/>
            <a:ext cx="5867400" cy="369332"/>
          </a:xfrm>
          <a:prstGeom prst="rect">
            <a:avLst/>
          </a:prstGeom>
          <a:noFill/>
        </p:spPr>
        <p:txBody>
          <a:bodyPr wrap="square" rtlCol="0">
            <a:spAutoFit/>
          </a:bodyPr>
          <a:lstStyle/>
          <a:p>
            <a:r>
              <a:rPr lang="en-US" b="1" dirty="0" smtClean="0">
                <a:solidFill>
                  <a:schemeClr val="accent6"/>
                </a:solidFill>
              </a:rPr>
              <a:t>| Mobile Technology Integration- Tablet Computers</a:t>
            </a:r>
            <a:endParaRPr lang="en-US" b="1" dirty="0">
              <a:solidFill>
                <a:schemeClr val="accent6"/>
              </a:solidFill>
            </a:endParaRPr>
          </a:p>
        </p:txBody>
      </p:sp>
      <p:sp>
        <p:nvSpPr>
          <p:cNvPr id="19" name="Oval 18"/>
          <p:cNvSpPr/>
          <p:nvPr/>
        </p:nvSpPr>
        <p:spPr>
          <a:xfrm>
            <a:off x="762000" y="3440668"/>
            <a:ext cx="381000" cy="369332"/>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TextBox 20"/>
          <p:cNvSpPr txBox="1"/>
          <p:nvPr/>
        </p:nvSpPr>
        <p:spPr>
          <a:xfrm>
            <a:off x="1143000" y="3962400"/>
            <a:ext cx="5867400" cy="369332"/>
          </a:xfrm>
          <a:prstGeom prst="rect">
            <a:avLst/>
          </a:prstGeom>
          <a:noFill/>
        </p:spPr>
        <p:txBody>
          <a:bodyPr wrap="square" rtlCol="0">
            <a:spAutoFit/>
          </a:bodyPr>
          <a:lstStyle/>
          <a:p>
            <a:r>
              <a:rPr lang="en-US" b="1" dirty="0" smtClean="0">
                <a:solidFill>
                  <a:schemeClr val="bg1"/>
                </a:solidFill>
              </a:rPr>
              <a:t>| Recommendations</a:t>
            </a:r>
            <a:endParaRPr lang="en-US" b="1" dirty="0">
              <a:solidFill>
                <a:schemeClr val="bg1"/>
              </a:solidFill>
            </a:endParaRPr>
          </a:p>
        </p:txBody>
      </p:sp>
      <p:sp>
        <p:nvSpPr>
          <p:cNvPr id="22" name="Oval 21"/>
          <p:cNvSpPr/>
          <p:nvPr/>
        </p:nvSpPr>
        <p:spPr>
          <a:xfrm>
            <a:off x="762000" y="3962400"/>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TextBox 22"/>
          <p:cNvSpPr txBox="1"/>
          <p:nvPr/>
        </p:nvSpPr>
        <p:spPr>
          <a:xfrm>
            <a:off x="1143000" y="4510564"/>
            <a:ext cx="5867400" cy="369332"/>
          </a:xfrm>
          <a:prstGeom prst="rect">
            <a:avLst/>
          </a:prstGeom>
          <a:noFill/>
        </p:spPr>
        <p:txBody>
          <a:bodyPr wrap="square" rtlCol="0">
            <a:spAutoFit/>
          </a:bodyPr>
          <a:lstStyle/>
          <a:p>
            <a:r>
              <a:rPr lang="en-US" b="1" dirty="0" smtClean="0">
                <a:solidFill>
                  <a:schemeClr val="bg1"/>
                </a:solidFill>
              </a:rPr>
              <a:t>| Concluding Remarks</a:t>
            </a:r>
            <a:endParaRPr lang="en-US" b="1" dirty="0">
              <a:solidFill>
                <a:schemeClr val="bg1"/>
              </a:solidFill>
            </a:endParaRPr>
          </a:p>
        </p:txBody>
      </p:sp>
      <p:sp>
        <p:nvSpPr>
          <p:cNvPr id="24" name="Oval 23"/>
          <p:cNvSpPr/>
          <p:nvPr/>
        </p:nvSpPr>
        <p:spPr>
          <a:xfrm>
            <a:off x="762000" y="4510564"/>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26" name="Picture 25"/>
          <p:cNvPicPr/>
          <p:nvPr/>
        </p:nvPicPr>
        <p:blipFill rotWithShape="1">
          <a:blip r:embed="rId3" cstate="print">
            <a:extLst>
              <a:ext uri="{28A0092B-C50C-407E-A947-70E740481C1C}">
                <a14:useLocalDpi xmlns:a14="http://schemas.microsoft.com/office/drawing/2010/main" val="0"/>
              </a:ext>
            </a:extLst>
          </a:blip>
          <a:srcRect b="28799"/>
          <a:stretch/>
        </p:blipFill>
        <p:spPr bwMode="auto">
          <a:xfrm>
            <a:off x="4076700" y="3993595"/>
            <a:ext cx="4514641" cy="2400896"/>
          </a:xfrm>
          <a:prstGeom prst="rect">
            <a:avLst/>
          </a:prstGeom>
          <a:ln>
            <a:noFill/>
          </a:ln>
          <a:extLst>
            <a:ext uri="{53640926-AAD7-44D8-BBD7-CCE9431645EC}">
              <a14:shadowObscured xmlns:a14="http://schemas.microsoft.com/office/drawing/2010/main"/>
            </a:ext>
          </a:extLst>
        </p:spPr>
      </p:pic>
      <p:sp>
        <p:nvSpPr>
          <p:cNvPr id="27" name="TextBox 26"/>
          <p:cNvSpPr txBox="1"/>
          <p:nvPr/>
        </p:nvSpPr>
        <p:spPr>
          <a:xfrm>
            <a:off x="9144000" y="417493"/>
            <a:ext cx="8991600" cy="1508105"/>
          </a:xfrm>
          <a:prstGeom prst="rect">
            <a:avLst/>
          </a:prstGeom>
          <a:noFill/>
        </p:spPr>
        <p:txBody>
          <a:bodyPr wrap="square" rtlCol="0">
            <a:spAutoFit/>
          </a:bodyPr>
          <a:lstStyle/>
          <a:p>
            <a:pPr algn="ctr"/>
            <a:r>
              <a:rPr lang="en-US" sz="3600" b="1" dirty="0" smtClean="0">
                <a:solidFill>
                  <a:schemeClr val="bg1"/>
                </a:solidFill>
              </a:rPr>
              <a:t>ASCE Journal:  Making the Case for Mobile IT in Construction</a:t>
            </a:r>
          </a:p>
          <a:p>
            <a:pPr algn="ctr"/>
            <a:endParaRPr lang="en-US" sz="2000" dirty="0">
              <a:solidFill>
                <a:schemeClr val="bg1"/>
              </a:solidFill>
            </a:endParaRPr>
          </a:p>
        </p:txBody>
      </p:sp>
      <p:sp>
        <p:nvSpPr>
          <p:cNvPr id="28" name="TextBox 27"/>
          <p:cNvSpPr txBox="1"/>
          <p:nvPr/>
        </p:nvSpPr>
        <p:spPr>
          <a:xfrm>
            <a:off x="9982200" y="2133600"/>
            <a:ext cx="7886700" cy="2031325"/>
          </a:xfrm>
          <a:prstGeom prst="rect">
            <a:avLst/>
          </a:prstGeom>
          <a:noFill/>
        </p:spPr>
        <p:txBody>
          <a:bodyPr wrap="square" rtlCol="0">
            <a:spAutoFit/>
          </a:bodyPr>
          <a:lstStyle/>
          <a:p>
            <a:pPr marL="285750" indent="-285750">
              <a:buFont typeface="Arial" pitchFamily="34" charset="0"/>
              <a:buChar char="•"/>
            </a:pPr>
            <a:r>
              <a:rPr lang="en-US" b="1" dirty="0" smtClean="0">
                <a:solidFill>
                  <a:schemeClr val="bg1"/>
                </a:solidFill>
              </a:rPr>
              <a:t>Industry slow to change and adopt new information technologies</a:t>
            </a:r>
          </a:p>
          <a:p>
            <a:pPr marL="285750" indent="-285750">
              <a:buFont typeface="Arial" pitchFamily="34" charset="0"/>
              <a:buChar char="•"/>
            </a:pPr>
            <a:endParaRPr lang="en-US" b="1" dirty="0">
              <a:solidFill>
                <a:schemeClr val="bg1"/>
              </a:solidFill>
            </a:endParaRPr>
          </a:p>
          <a:p>
            <a:pPr marL="285750" indent="-285750">
              <a:buFont typeface="Arial" pitchFamily="34" charset="0"/>
              <a:buChar char="•"/>
            </a:pPr>
            <a:r>
              <a:rPr lang="en-US" b="1" dirty="0" smtClean="0">
                <a:solidFill>
                  <a:schemeClr val="bg1"/>
                </a:solidFill>
              </a:rPr>
              <a:t>Barriers include:  low profit margin for GC, hesitation towards benefits, lack of awareness, lack of success stories</a:t>
            </a:r>
          </a:p>
          <a:p>
            <a:pPr marL="285750" indent="-285750">
              <a:buFont typeface="Arial" pitchFamily="34" charset="0"/>
              <a:buChar char="•"/>
            </a:pPr>
            <a:endParaRPr lang="en-US" b="1" dirty="0">
              <a:solidFill>
                <a:schemeClr val="bg1"/>
              </a:solidFill>
            </a:endParaRPr>
          </a:p>
          <a:p>
            <a:pPr marL="285750" indent="-285750">
              <a:buFont typeface="Arial" pitchFamily="34" charset="0"/>
              <a:buChar char="•"/>
            </a:pPr>
            <a:r>
              <a:rPr lang="en-US" b="1" dirty="0" smtClean="0">
                <a:solidFill>
                  <a:schemeClr val="bg1"/>
                </a:solidFill>
              </a:rPr>
              <a:t>Analyzed 11 construction projects</a:t>
            </a:r>
          </a:p>
          <a:p>
            <a:endParaRPr lang="en-US" b="1" dirty="0">
              <a:solidFill>
                <a:schemeClr val="bg1"/>
              </a:solidFill>
            </a:endParaRPr>
          </a:p>
        </p:txBody>
      </p:sp>
      <p:sp>
        <p:nvSpPr>
          <p:cNvPr id="29" name="TextBox 28"/>
          <p:cNvSpPr txBox="1"/>
          <p:nvPr/>
        </p:nvSpPr>
        <p:spPr>
          <a:xfrm>
            <a:off x="18669000" y="631448"/>
            <a:ext cx="8991600" cy="892552"/>
          </a:xfrm>
          <a:prstGeom prst="rect">
            <a:avLst/>
          </a:prstGeom>
          <a:noFill/>
        </p:spPr>
        <p:txBody>
          <a:bodyPr wrap="square" rtlCol="0">
            <a:spAutoFit/>
          </a:bodyPr>
          <a:lstStyle/>
          <a:p>
            <a:r>
              <a:rPr lang="en-US" sz="3200" b="1" dirty="0" smtClean="0">
                <a:solidFill>
                  <a:schemeClr val="bg1"/>
                </a:solidFill>
              </a:rPr>
              <a:t>Results</a:t>
            </a:r>
          </a:p>
          <a:p>
            <a:endParaRPr lang="en-US" sz="2000" dirty="0">
              <a:solidFill>
                <a:schemeClr val="bg1"/>
              </a:solidFill>
            </a:endParaRPr>
          </a:p>
        </p:txBody>
      </p:sp>
      <p:sp>
        <p:nvSpPr>
          <p:cNvPr id="30" name="TextBox 29"/>
          <p:cNvSpPr txBox="1"/>
          <p:nvPr/>
        </p:nvSpPr>
        <p:spPr>
          <a:xfrm>
            <a:off x="19469100" y="2090678"/>
            <a:ext cx="7886700" cy="2862322"/>
          </a:xfrm>
          <a:prstGeom prst="rect">
            <a:avLst/>
          </a:prstGeom>
          <a:noFill/>
        </p:spPr>
        <p:txBody>
          <a:bodyPr wrap="square" rtlCol="0">
            <a:spAutoFit/>
          </a:bodyPr>
          <a:lstStyle/>
          <a:p>
            <a:pPr marL="285750" indent="-285750">
              <a:buFont typeface="Arial" pitchFamily="34" charset="0"/>
              <a:buChar char="•"/>
            </a:pPr>
            <a:r>
              <a:rPr lang="en-US" b="1" dirty="0" smtClean="0">
                <a:solidFill>
                  <a:schemeClr val="bg1"/>
                </a:solidFill>
              </a:rPr>
              <a:t>Reports generate faster and easier</a:t>
            </a:r>
          </a:p>
          <a:p>
            <a:pPr marL="285750" indent="-285750">
              <a:buFont typeface="Arial" pitchFamily="34" charset="0"/>
              <a:buChar char="•"/>
            </a:pPr>
            <a:endParaRPr lang="en-US" b="1" dirty="0">
              <a:solidFill>
                <a:schemeClr val="bg1"/>
              </a:solidFill>
            </a:endParaRPr>
          </a:p>
          <a:p>
            <a:pPr marL="285750" indent="-285750">
              <a:buFont typeface="Arial" pitchFamily="34" charset="0"/>
              <a:buChar char="•"/>
            </a:pPr>
            <a:r>
              <a:rPr lang="en-US" b="1" dirty="0" smtClean="0">
                <a:solidFill>
                  <a:schemeClr val="bg1"/>
                </a:solidFill>
              </a:rPr>
              <a:t>Increased customer service</a:t>
            </a:r>
          </a:p>
          <a:p>
            <a:pPr marL="285750" indent="-285750">
              <a:buFont typeface="Arial" pitchFamily="34" charset="0"/>
              <a:buChar char="•"/>
            </a:pPr>
            <a:endParaRPr lang="en-US" b="1" dirty="0">
              <a:solidFill>
                <a:schemeClr val="bg1"/>
              </a:solidFill>
            </a:endParaRPr>
          </a:p>
          <a:p>
            <a:pPr marL="285750" indent="-285750">
              <a:buFont typeface="Arial" pitchFamily="34" charset="0"/>
              <a:buChar char="•"/>
            </a:pPr>
            <a:r>
              <a:rPr lang="en-US" b="1" dirty="0" smtClean="0">
                <a:solidFill>
                  <a:schemeClr val="bg1"/>
                </a:solidFill>
              </a:rPr>
              <a:t>Ability to identify trends</a:t>
            </a:r>
          </a:p>
          <a:p>
            <a:pPr marL="285750" indent="-285750">
              <a:buFont typeface="Arial" pitchFamily="34" charset="0"/>
              <a:buChar char="•"/>
            </a:pPr>
            <a:endParaRPr lang="en-US" b="1" dirty="0">
              <a:solidFill>
                <a:schemeClr val="bg1"/>
              </a:solidFill>
            </a:endParaRPr>
          </a:p>
          <a:p>
            <a:pPr marL="285750" indent="-285750">
              <a:buFont typeface="Arial" pitchFamily="34" charset="0"/>
              <a:buChar char="•"/>
            </a:pPr>
            <a:r>
              <a:rPr lang="en-US" b="1" dirty="0" smtClean="0">
                <a:solidFill>
                  <a:schemeClr val="bg1"/>
                </a:solidFill>
              </a:rPr>
              <a:t>Reduced task turn around time</a:t>
            </a:r>
          </a:p>
          <a:p>
            <a:pPr marL="285750" indent="-285750">
              <a:buFont typeface="Arial" pitchFamily="34" charset="0"/>
              <a:buChar char="•"/>
            </a:pPr>
            <a:endParaRPr lang="en-US" b="1" dirty="0">
              <a:solidFill>
                <a:schemeClr val="bg1"/>
              </a:solidFill>
            </a:endParaRPr>
          </a:p>
          <a:p>
            <a:pPr marL="285750" indent="-285750">
              <a:buFont typeface="Arial" pitchFamily="34" charset="0"/>
              <a:buChar char="•"/>
            </a:pPr>
            <a:r>
              <a:rPr lang="en-US" b="1" dirty="0" smtClean="0">
                <a:solidFill>
                  <a:schemeClr val="bg1"/>
                </a:solidFill>
              </a:rPr>
              <a:t>Increased quality and efficiency</a:t>
            </a:r>
          </a:p>
          <a:p>
            <a:endParaRPr lang="en-US" b="1" dirty="0">
              <a:solidFill>
                <a:schemeClr val="bg1"/>
              </a:solidFill>
            </a:endParaRPr>
          </a:p>
        </p:txBody>
      </p:sp>
    </p:spTree>
    <p:extLst>
      <p:ext uri="{BB962C8B-B14F-4D97-AF65-F5344CB8AC3E}">
        <p14:creationId xmlns:p14="http://schemas.microsoft.com/office/powerpoint/2010/main" val="332961820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9067800" y="0"/>
            <a:ext cx="76200" cy="685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18288000" y="-31531"/>
            <a:ext cx="76200" cy="685800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143000" y="849868"/>
            <a:ext cx="3657600" cy="369332"/>
          </a:xfrm>
          <a:prstGeom prst="rect">
            <a:avLst/>
          </a:prstGeom>
          <a:noFill/>
        </p:spPr>
        <p:txBody>
          <a:bodyPr wrap="square" rtlCol="0">
            <a:spAutoFit/>
          </a:bodyPr>
          <a:lstStyle/>
          <a:p>
            <a:r>
              <a:rPr lang="en-US" b="1" dirty="0" smtClean="0">
                <a:solidFill>
                  <a:schemeClr val="bg1"/>
                </a:solidFill>
              </a:rPr>
              <a:t>| Introduction</a:t>
            </a:r>
            <a:endParaRPr lang="en-US" b="1" dirty="0">
              <a:solidFill>
                <a:schemeClr val="bg1"/>
              </a:solidFill>
            </a:endParaRPr>
          </a:p>
        </p:txBody>
      </p:sp>
      <p:sp>
        <p:nvSpPr>
          <p:cNvPr id="8" name="Oval 7"/>
          <p:cNvSpPr/>
          <p:nvPr/>
        </p:nvSpPr>
        <p:spPr>
          <a:xfrm>
            <a:off x="762000" y="849868"/>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75000"/>
                </a:schemeClr>
              </a:solidFill>
            </a:endParaRPr>
          </a:p>
        </p:txBody>
      </p:sp>
      <p:sp>
        <p:nvSpPr>
          <p:cNvPr id="9" name="TextBox 8"/>
          <p:cNvSpPr txBox="1"/>
          <p:nvPr/>
        </p:nvSpPr>
        <p:spPr>
          <a:xfrm>
            <a:off x="381000" y="220414"/>
            <a:ext cx="8686800" cy="523220"/>
          </a:xfrm>
          <a:prstGeom prst="rect">
            <a:avLst/>
          </a:prstGeom>
          <a:noFill/>
        </p:spPr>
        <p:txBody>
          <a:bodyPr wrap="square" rtlCol="0">
            <a:spAutoFit/>
          </a:bodyPr>
          <a:lstStyle/>
          <a:p>
            <a:r>
              <a:rPr lang="en-US" sz="2800" dirty="0" smtClean="0">
                <a:solidFill>
                  <a:schemeClr val="accent6"/>
                </a:solidFill>
              </a:rPr>
              <a:t>Mobile Technology Integration | </a:t>
            </a:r>
            <a:r>
              <a:rPr lang="en-US" sz="2800" dirty="0" smtClean="0">
                <a:solidFill>
                  <a:schemeClr val="bg1"/>
                </a:solidFill>
              </a:rPr>
              <a:t>Case Study #2</a:t>
            </a:r>
            <a:endParaRPr lang="en-US" sz="2800" dirty="0">
              <a:solidFill>
                <a:schemeClr val="bg1"/>
              </a:solidFill>
            </a:endParaRPr>
          </a:p>
        </p:txBody>
      </p:sp>
      <p:sp>
        <p:nvSpPr>
          <p:cNvPr id="10" name="TextBox 9"/>
          <p:cNvSpPr txBox="1"/>
          <p:nvPr/>
        </p:nvSpPr>
        <p:spPr>
          <a:xfrm>
            <a:off x="1143000" y="1371600"/>
            <a:ext cx="4267200" cy="369332"/>
          </a:xfrm>
          <a:prstGeom prst="rect">
            <a:avLst/>
          </a:prstGeom>
          <a:noFill/>
        </p:spPr>
        <p:txBody>
          <a:bodyPr wrap="square" rtlCol="0">
            <a:spAutoFit/>
          </a:bodyPr>
          <a:lstStyle/>
          <a:p>
            <a:r>
              <a:rPr lang="en-US" b="1" dirty="0" smtClean="0">
                <a:solidFill>
                  <a:schemeClr val="bg1"/>
                </a:solidFill>
              </a:rPr>
              <a:t>| Prefabricated Exterior Wall Panels</a:t>
            </a:r>
            <a:endParaRPr lang="en-US" b="1" dirty="0">
              <a:solidFill>
                <a:schemeClr val="bg1"/>
              </a:solidFill>
            </a:endParaRPr>
          </a:p>
        </p:txBody>
      </p:sp>
      <p:sp>
        <p:nvSpPr>
          <p:cNvPr id="11" name="Oval 10"/>
          <p:cNvSpPr/>
          <p:nvPr/>
        </p:nvSpPr>
        <p:spPr>
          <a:xfrm>
            <a:off x="762000" y="1371600"/>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p:cNvSpPr txBox="1"/>
          <p:nvPr/>
        </p:nvSpPr>
        <p:spPr>
          <a:xfrm>
            <a:off x="1143000" y="1893332"/>
            <a:ext cx="3657600" cy="369332"/>
          </a:xfrm>
          <a:prstGeom prst="rect">
            <a:avLst/>
          </a:prstGeom>
          <a:noFill/>
        </p:spPr>
        <p:txBody>
          <a:bodyPr wrap="square" rtlCol="0">
            <a:spAutoFit/>
          </a:bodyPr>
          <a:lstStyle/>
          <a:p>
            <a:r>
              <a:rPr lang="en-US" b="1" dirty="0" smtClean="0">
                <a:solidFill>
                  <a:schemeClr val="bg1"/>
                </a:solidFill>
              </a:rPr>
              <a:t>|</a:t>
            </a:r>
            <a:r>
              <a:rPr lang="en-US" b="1" dirty="0" smtClean="0">
                <a:solidFill>
                  <a:schemeClr val="accent6"/>
                </a:solidFill>
              </a:rPr>
              <a:t> </a:t>
            </a:r>
            <a:r>
              <a:rPr lang="en-US" b="1" dirty="0" smtClean="0">
                <a:solidFill>
                  <a:schemeClr val="bg1"/>
                </a:solidFill>
              </a:rPr>
              <a:t>Detailed Sequencing</a:t>
            </a:r>
            <a:endParaRPr lang="en-US" b="1" dirty="0">
              <a:solidFill>
                <a:schemeClr val="bg1"/>
              </a:solidFill>
            </a:endParaRPr>
          </a:p>
        </p:txBody>
      </p:sp>
      <p:sp>
        <p:nvSpPr>
          <p:cNvPr id="13" name="Oval 12"/>
          <p:cNvSpPr/>
          <p:nvPr/>
        </p:nvSpPr>
        <p:spPr>
          <a:xfrm>
            <a:off x="762000" y="1893332"/>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TextBox 13"/>
          <p:cNvSpPr txBox="1"/>
          <p:nvPr/>
        </p:nvSpPr>
        <p:spPr>
          <a:xfrm>
            <a:off x="1143000" y="2415064"/>
            <a:ext cx="3657600" cy="369332"/>
          </a:xfrm>
          <a:prstGeom prst="rect">
            <a:avLst/>
          </a:prstGeom>
          <a:noFill/>
        </p:spPr>
        <p:txBody>
          <a:bodyPr wrap="square" rtlCol="0">
            <a:spAutoFit/>
          </a:bodyPr>
          <a:lstStyle/>
          <a:p>
            <a:r>
              <a:rPr lang="en-US" b="1" dirty="0" smtClean="0">
                <a:solidFill>
                  <a:schemeClr val="bg1"/>
                </a:solidFill>
              </a:rPr>
              <a:t>| Sizing of Rigging Beam</a:t>
            </a:r>
            <a:endParaRPr lang="en-US" b="1" dirty="0">
              <a:solidFill>
                <a:schemeClr val="bg1"/>
              </a:solidFill>
            </a:endParaRPr>
          </a:p>
        </p:txBody>
      </p:sp>
      <p:sp>
        <p:nvSpPr>
          <p:cNvPr id="15" name="Oval 14"/>
          <p:cNvSpPr/>
          <p:nvPr/>
        </p:nvSpPr>
        <p:spPr>
          <a:xfrm>
            <a:off x="762000" y="2415064"/>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TextBox 15"/>
          <p:cNvSpPr txBox="1"/>
          <p:nvPr/>
        </p:nvSpPr>
        <p:spPr>
          <a:xfrm>
            <a:off x="1143000" y="2919413"/>
            <a:ext cx="4495800" cy="369332"/>
          </a:xfrm>
          <a:prstGeom prst="rect">
            <a:avLst/>
          </a:prstGeom>
          <a:noFill/>
        </p:spPr>
        <p:txBody>
          <a:bodyPr wrap="square" rtlCol="0">
            <a:spAutoFit/>
          </a:bodyPr>
          <a:lstStyle/>
          <a:p>
            <a:r>
              <a:rPr lang="en-US" b="1" dirty="0" smtClean="0">
                <a:solidFill>
                  <a:schemeClr val="bg1"/>
                </a:solidFill>
              </a:rPr>
              <a:t>| Solar Panel Installation at Roof Level</a:t>
            </a:r>
            <a:endParaRPr lang="en-US" b="1" dirty="0">
              <a:solidFill>
                <a:schemeClr val="bg1"/>
              </a:solidFill>
            </a:endParaRPr>
          </a:p>
        </p:txBody>
      </p:sp>
      <p:sp>
        <p:nvSpPr>
          <p:cNvPr id="17" name="Oval 16"/>
          <p:cNvSpPr/>
          <p:nvPr/>
        </p:nvSpPr>
        <p:spPr>
          <a:xfrm>
            <a:off x="762000" y="2919413"/>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TextBox 17"/>
          <p:cNvSpPr txBox="1"/>
          <p:nvPr/>
        </p:nvSpPr>
        <p:spPr>
          <a:xfrm>
            <a:off x="1143000" y="3440668"/>
            <a:ext cx="5867400" cy="369332"/>
          </a:xfrm>
          <a:prstGeom prst="rect">
            <a:avLst/>
          </a:prstGeom>
          <a:noFill/>
        </p:spPr>
        <p:txBody>
          <a:bodyPr wrap="square" rtlCol="0">
            <a:spAutoFit/>
          </a:bodyPr>
          <a:lstStyle/>
          <a:p>
            <a:r>
              <a:rPr lang="en-US" b="1" dirty="0" smtClean="0">
                <a:solidFill>
                  <a:schemeClr val="accent6"/>
                </a:solidFill>
              </a:rPr>
              <a:t>| Mobile Technology Integration- Tablet Computers</a:t>
            </a:r>
            <a:endParaRPr lang="en-US" b="1" dirty="0">
              <a:solidFill>
                <a:schemeClr val="accent6"/>
              </a:solidFill>
            </a:endParaRPr>
          </a:p>
        </p:txBody>
      </p:sp>
      <p:sp>
        <p:nvSpPr>
          <p:cNvPr id="19" name="Oval 18"/>
          <p:cNvSpPr/>
          <p:nvPr/>
        </p:nvSpPr>
        <p:spPr>
          <a:xfrm>
            <a:off x="762000" y="3440668"/>
            <a:ext cx="381000" cy="369332"/>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TextBox 20"/>
          <p:cNvSpPr txBox="1"/>
          <p:nvPr/>
        </p:nvSpPr>
        <p:spPr>
          <a:xfrm>
            <a:off x="1143000" y="3962400"/>
            <a:ext cx="5867400" cy="369332"/>
          </a:xfrm>
          <a:prstGeom prst="rect">
            <a:avLst/>
          </a:prstGeom>
          <a:noFill/>
        </p:spPr>
        <p:txBody>
          <a:bodyPr wrap="square" rtlCol="0">
            <a:spAutoFit/>
          </a:bodyPr>
          <a:lstStyle/>
          <a:p>
            <a:r>
              <a:rPr lang="en-US" b="1" dirty="0" smtClean="0">
                <a:solidFill>
                  <a:schemeClr val="bg1"/>
                </a:solidFill>
              </a:rPr>
              <a:t>| Recommendations</a:t>
            </a:r>
            <a:endParaRPr lang="en-US" b="1" dirty="0">
              <a:solidFill>
                <a:schemeClr val="bg1"/>
              </a:solidFill>
            </a:endParaRPr>
          </a:p>
        </p:txBody>
      </p:sp>
      <p:sp>
        <p:nvSpPr>
          <p:cNvPr id="22" name="Oval 21"/>
          <p:cNvSpPr/>
          <p:nvPr/>
        </p:nvSpPr>
        <p:spPr>
          <a:xfrm>
            <a:off x="762000" y="3962400"/>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TextBox 22"/>
          <p:cNvSpPr txBox="1"/>
          <p:nvPr/>
        </p:nvSpPr>
        <p:spPr>
          <a:xfrm>
            <a:off x="1143000" y="4510564"/>
            <a:ext cx="5867400" cy="369332"/>
          </a:xfrm>
          <a:prstGeom prst="rect">
            <a:avLst/>
          </a:prstGeom>
          <a:noFill/>
        </p:spPr>
        <p:txBody>
          <a:bodyPr wrap="square" rtlCol="0">
            <a:spAutoFit/>
          </a:bodyPr>
          <a:lstStyle/>
          <a:p>
            <a:r>
              <a:rPr lang="en-US" b="1" dirty="0" smtClean="0">
                <a:solidFill>
                  <a:schemeClr val="bg1"/>
                </a:solidFill>
              </a:rPr>
              <a:t>| Concluding Remarks</a:t>
            </a:r>
            <a:endParaRPr lang="en-US" b="1" dirty="0">
              <a:solidFill>
                <a:schemeClr val="bg1"/>
              </a:solidFill>
            </a:endParaRPr>
          </a:p>
        </p:txBody>
      </p:sp>
      <p:sp>
        <p:nvSpPr>
          <p:cNvPr id="24" name="Oval 23"/>
          <p:cNvSpPr/>
          <p:nvPr/>
        </p:nvSpPr>
        <p:spPr>
          <a:xfrm>
            <a:off x="762000" y="4510564"/>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26" name="Picture 25"/>
          <p:cNvPicPr/>
          <p:nvPr/>
        </p:nvPicPr>
        <p:blipFill rotWithShape="1">
          <a:blip r:embed="rId3" cstate="print">
            <a:extLst>
              <a:ext uri="{28A0092B-C50C-407E-A947-70E740481C1C}">
                <a14:useLocalDpi xmlns:a14="http://schemas.microsoft.com/office/drawing/2010/main" val="0"/>
              </a:ext>
            </a:extLst>
          </a:blip>
          <a:srcRect b="28799"/>
          <a:stretch/>
        </p:blipFill>
        <p:spPr bwMode="auto">
          <a:xfrm>
            <a:off x="4076700" y="3993595"/>
            <a:ext cx="4514641" cy="2400896"/>
          </a:xfrm>
          <a:prstGeom prst="rect">
            <a:avLst/>
          </a:prstGeom>
          <a:ln>
            <a:noFill/>
          </a:ln>
          <a:extLst>
            <a:ext uri="{53640926-AAD7-44D8-BBD7-CCE9431645EC}">
              <a14:shadowObscured xmlns:a14="http://schemas.microsoft.com/office/drawing/2010/main"/>
            </a:ext>
          </a:extLst>
        </p:spPr>
      </p:pic>
      <p:sp>
        <p:nvSpPr>
          <p:cNvPr id="27" name="TextBox 26"/>
          <p:cNvSpPr txBox="1"/>
          <p:nvPr/>
        </p:nvSpPr>
        <p:spPr>
          <a:xfrm>
            <a:off x="9144000" y="417493"/>
            <a:ext cx="8991600" cy="1508105"/>
          </a:xfrm>
          <a:prstGeom prst="rect">
            <a:avLst/>
          </a:prstGeom>
          <a:noFill/>
        </p:spPr>
        <p:txBody>
          <a:bodyPr wrap="square" rtlCol="0">
            <a:spAutoFit/>
          </a:bodyPr>
          <a:lstStyle/>
          <a:p>
            <a:pPr algn="ctr"/>
            <a:r>
              <a:rPr lang="en-US" sz="3600" b="1" dirty="0" smtClean="0">
                <a:solidFill>
                  <a:schemeClr val="bg1"/>
                </a:solidFill>
              </a:rPr>
              <a:t>DFW Airport- Terminal Renovation and Improvement Project</a:t>
            </a:r>
          </a:p>
          <a:p>
            <a:pPr algn="ctr"/>
            <a:endParaRPr lang="en-US" sz="2000" dirty="0">
              <a:solidFill>
                <a:schemeClr val="bg1"/>
              </a:solidFill>
            </a:endParaRPr>
          </a:p>
        </p:txBody>
      </p:sp>
      <p:pic>
        <p:nvPicPr>
          <p:cNvPr id="28" name="Picture 27"/>
          <p:cNvPicPr/>
          <p:nvPr/>
        </p:nvPicPr>
        <p:blipFill rotWithShape="1">
          <a:blip r:embed="rId4"/>
          <a:srcRect b="9417"/>
          <a:stretch/>
        </p:blipFill>
        <p:spPr bwMode="auto">
          <a:xfrm>
            <a:off x="11582400" y="3354705"/>
            <a:ext cx="4267200" cy="2893695"/>
          </a:xfrm>
          <a:prstGeom prst="rect">
            <a:avLst/>
          </a:prstGeom>
          <a:ln>
            <a:noFill/>
          </a:ln>
          <a:extLst>
            <a:ext uri="{53640926-AAD7-44D8-BBD7-CCE9431645EC}">
              <a14:shadowObscured xmlns:a14="http://schemas.microsoft.com/office/drawing/2010/main"/>
            </a:ext>
          </a:extLst>
        </p:spPr>
      </p:pic>
      <p:sp>
        <p:nvSpPr>
          <p:cNvPr id="30" name="Rectangle 29"/>
          <p:cNvSpPr/>
          <p:nvPr/>
        </p:nvSpPr>
        <p:spPr>
          <a:xfrm>
            <a:off x="9982200" y="1752600"/>
            <a:ext cx="8153400" cy="2308324"/>
          </a:xfrm>
          <a:prstGeom prst="rect">
            <a:avLst/>
          </a:prstGeom>
        </p:spPr>
        <p:txBody>
          <a:bodyPr wrap="square">
            <a:spAutoFit/>
          </a:bodyPr>
          <a:lstStyle/>
          <a:p>
            <a:pPr marL="285750" indent="-285750">
              <a:buFont typeface="Arial" pitchFamily="34" charset="0"/>
              <a:buChar char="•"/>
            </a:pPr>
            <a:r>
              <a:rPr lang="en-US" b="1" dirty="0" smtClean="0">
                <a:solidFill>
                  <a:schemeClr val="accent6"/>
                </a:solidFill>
              </a:rPr>
              <a:t>Cost | </a:t>
            </a:r>
            <a:r>
              <a:rPr lang="en-US" b="1" dirty="0" smtClean="0">
                <a:solidFill>
                  <a:schemeClr val="bg1"/>
                </a:solidFill>
              </a:rPr>
              <a:t>$900M</a:t>
            </a:r>
          </a:p>
          <a:p>
            <a:pPr marL="285750" indent="-285750">
              <a:buFont typeface="Arial" pitchFamily="34" charset="0"/>
              <a:buChar char="•"/>
            </a:pPr>
            <a:endParaRPr lang="en-US" b="1" dirty="0">
              <a:solidFill>
                <a:schemeClr val="bg1"/>
              </a:solidFill>
            </a:endParaRPr>
          </a:p>
          <a:p>
            <a:pPr marL="285750" indent="-285750">
              <a:buFont typeface="Arial" pitchFamily="34" charset="0"/>
              <a:buChar char="•"/>
            </a:pPr>
            <a:r>
              <a:rPr lang="en-US" b="1" dirty="0" smtClean="0">
                <a:solidFill>
                  <a:schemeClr val="accent6"/>
                </a:solidFill>
              </a:rPr>
              <a:t>Duration | </a:t>
            </a:r>
            <a:r>
              <a:rPr lang="en-US" b="1" dirty="0" smtClean="0">
                <a:solidFill>
                  <a:schemeClr val="bg1"/>
                </a:solidFill>
              </a:rPr>
              <a:t>7 years</a:t>
            </a:r>
          </a:p>
          <a:p>
            <a:pPr marL="285750" indent="-285750">
              <a:buFont typeface="Arial" pitchFamily="34" charset="0"/>
              <a:buChar char="•"/>
            </a:pPr>
            <a:endParaRPr lang="en-US" b="1" dirty="0">
              <a:solidFill>
                <a:schemeClr val="bg1"/>
              </a:solidFill>
            </a:endParaRPr>
          </a:p>
          <a:p>
            <a:pPr marL="285750" indent="-285750">
              <a:buFont typeface="Arial" pitchFamily="34" charset="0"/>
              <a:buChar char="•"/>
            </a:pPr>
            <a:r>
              <a:rPr lang="en-US" b="1" dirty="0">
                <a:solidFill>
                  <a:schemeClr val="accent6"/>
                </a:solidFill>
              </a:rPr>
              <a:t>Size | </a:t>
            </a:r>
            <a:r>
              <a:rPr lang="en-US" b="1" dirty="0">
                <a:solidFill>
                  <a:schemeClr val="bg1"/>
                </a:solidFill>
              </a:rPr>
              <a:t>2,000,000 SF</a:t>
            </a:r>
          </a:p>
          <a:p>
            <a:pPr marL="285750" indent="-285750">
              <a:buFont typeface="Arial" pitchFamily="34" charset="0"/>
              <a:buChar char="•"/>
            </a:pPr>
            <a:endParaRPr lang="en-US" b="1" dirty="0">
              <a:solidFill>
                <a:schemeClr val="bg1"/>
              </a:solidFill>
            </a:endParaRPr>
          </a:p>
          <a:p>
            <a:pPr marL="285750" indent="-285750">
              <a:buFont typeface="Arial" pitchFamily="34" charset="0"/>
              <a:buChar char="•"/>
            </a:pPr>
            <a:endParaRPr lang="en-US" b="1" dirty="0">
              <a:solidFill>
                <a:schemeClr val="bg1"/>
              </a:solidFill>
            </a:endParaRPr>
          </a:p>
          <a:p>
            <a:pPr marL="285750" indent="-285750">
              <a:buFont typeface="Arial" pitchFamily="34" charset="0"/>
              <a:buChar char="•"/>
            </a:pPr>
            <a:endParaRPr lang="en-US" b="1" dirty="0">
              <a:solidFill>
                <a:schemeClr val="bg1"/>
              </a:solidFill>
            </a:endParaRPr>
          </a:p>
        </p:txBody>
      </p:sp>
      <p:graphicFrame>
        <p:nvGraphicFramePr>
          <p:cNvPr id="31" name="Diagram 30"/>
          <p:cNvGraphicFramePr/>
          <p:nvPr>
            <p:extLst>
              <p:ext uri="{D42A27DB-BD31-4B8C-83A1-F6EECF244321}">
                <p14:modId xmlns:p14="http://schemas.microsoft.com/office/powerpoint/2010/main" val="3959276015"/>
              </p:ext>
            </p:extLst>
          </p:nvPr>
        </p:nvGraphicFramePr>
        <p:xfrm>
          <a:off x="20193000" y="1797269"/>
          <a:ext cx="5486400" cy="32004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3" name="TextBox 32"/>
          <p:cNvSpPr txBox="1"/>
          <p:nvPr/>
        </p:nvSpPr>
        <p:spPr>
          <a:xfrm>
            <a:off x="18669000" y="631448"/>
            <a:ext cx="8991600" cy="892552"/>
          </a:xfrm>
          <a:prstGeom prst="rect">
            <a:avLst/>
          </a:prstGeom>
          <a:noFill/>
        </p:spPr>
        <p:txBody>
          <a:bodyPr wrap="square" rtlCol="0">
            <a:spAutoFit/>
          </a:bodyPr>
          <a:lstStyle/>
          <a:p>
            <a:r>
              <a:rPr lang="en-US" sz="3200" b="1" dirty="0" smtClean="0">
                <a:solidFill>
                  <a:schemeClr val="bg1"/>
                </a:solidFill>
              </a:rPr>
              <a:t>Results</a:t>
            </a:r>
          </a:p>
          <a:p>
            <a:endParaRPr lang="en-US" sz="2000" dirty="0">
              <a:solidFill>
                <a:schemeClr val="bg1"/>
              </a:solidFill>
            </a:endParaRPr>
          </a:p>
        </p:txBody>
      </p:sp>
    </p:spTree>
    <p:extLst>
      <p:ext uri="{BB962C8B-B14F-4D97-AF65-F5344CB8AC3E}">
        <p14:creationId xmlns:p14="http://schemas.microsoft.com/office/powerpoint/2010/main" val="146194211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9067800" y="0"/>
            <a:ext cx="76200" cy="685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18288000" y="-31531"/>
            <a:ext cx="76200" cy="685800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143000" y="849868"/>
            <a:ext cx="3657600" cy="369332"/>
          </a:xfrm>
          <a:prstGeom prst="rect">
            <a:avLst/>
          </a:prstGeom>
          <a:noFill/>
        </p:spPr>
        <p:txBody>
          <a:bodyPr wrap="square" rtlCol="0">
            <a:spAutoFit/>
          </a:bodyPr>
          <a:lstStyle/>
          <a:p>
            <a:r>
              <a:rPr lang="en-US" b="1" dirty="0" smtClean="0">
                <a:solidFill>
                  <a:schemeClr val="bg1"/>
                </a:solidFill>
              </a:rPr>
              <a:t>| Introduction</a:t>
            </a:r>
            <a:endParaRPr lang="en-US" b="1" dirty="0">
              <a:solidFill>
                <a:schemeClr val="bg1"/>
              </a:solidFill>
            </a:endParaRPr>
          </a:p>
        </p:txBody>
      </p:sp>
      <p:sp>
        <p:nvSpPr>
          <p:cNvPr id="8" name="Oval 7"/>
          <p:cNvSpPr/>
          <p:nvPr/>
        </p:nvSpPr>
        <p:spPr>
          <a:xfrm>
            <a:off x="762000" y="849868"/>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75000"/>
                </a:schemeClr>
              </a:solidFill>
            </a:endParaRPr>
          </a:p>
        </p:txBody>
      </p:sp>
      <p:sp>
        <p:nvSpPr>
          <p:cNvPr id="9" name="TextBox 8"/>
          <p:cNvSpPr txBox="1"/>
          <p:nvPr/>
        </p:nvSpPr>
        <p:spPr>
          <a:xfrm>
            <a:off x="381000" y="220414"/>
            <a:ext cx="8686800" cy="523220"/>
          </a:xfrm>
          <a:prstGeom prst="rect">
            <a:avLst/>
          </a:prstGeom>
          <a:noFill/>
        </p:spPr>
        <p:txBody>
          <a:bodyPr wrap="square" rtlCol="0">
            <a:spAutoFit/>
          </a:bodyPr>
          <a:lstStyle/>
          <a:p>
            <a:r>
              <a:rPr lang="en-US" sz="2800" dirty="0" smtClean="0">
                <a:solidFill>
                  <a:schemeClr val="accent6"/>
                </a:solidFill>
              </a:rPr>
              <a:t>Mobile Technology Integration | </a:t>
            </a:r>
            <a:r>
              <a:rPr lang="en-US" sz="2800" dirty="0" smtClean="0">
                <a:solidFill>
                  <a:schemeClr val="bg1"/>
                </a:solidFill>
              </a:rPr>
              <a:t>Case Study #3</a:t>
            </a:r>
            <a:endParaRPr lang="en-US" sz="2800" dirty="0">
              <a:solidFill>
                <a:schemeClr val="bg1"/>
              </a:solidFill>
            </a:endParaRPr>
          </a:p>
        </p:txBody>
      </p:sp>
      <p:sp>
        <p:nvSpPr>
          <p:cNvPr id="10" name="TextBox 9"/>
          <p:cNvSpPr txBox="1"/>
          <p:nvPr/>
        </p:nvSpPr>
        <p:spPr>
          <a:xfrm>
            <a:off x="1143000" y="1371600"/>
            <a:ext cx="4267200" cy="369332"/>
          </a:xfrm>
          <a:prstGeom prst="rect">
            <a:avLst/>
          </a:prstGeom>
          <a:noFill/>
        </p:spPr>
        <p:txBody>
          <a:bodyPr wrap="square" rtlCol="0">
            <a:spAutoFit/>
          </a:bodyPr>
          <a:lstStyle/>
          <a:p>
            <a:r>
              <a:rPr lang="en-US" b="1" dirty="0" smtClean="0">
                <a:solidFill>
                  <a:schemeClr val="bg1"/>
                </a:solidFill>
              </a:rPr>
              <a:t>| Prefabricated Exterior Wall Panels</a:t>
            </a:r>
            <a:endParaRPr lang="en-US" b="1" dirty="0">
              <a:solidFill>
                <a:schemeClr val="bg1"/>
              </a:solidFill>
            </a:endParaRPr>
          </a:p>
        </p:txBody>
      </p:sp>
      <p:sp>
        <p:nvSpPr>
          <p:cNvPr id="11" name="Oval 10"/>
          <p:cNvSpPr/>
          <p:nvPr/>
        </p:nvSpPr>
        <p:spPr>
          <a:xfrm>
            <a:off x="762000" y="1371600"/>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p:cNvSpPr txBox="1"/>
          <p:nvPr/>
        </p:nvSpPr>
        <p:spPr>
          <a:xfrm>
            <a:off x="1143000" y="1893332"/>
            <a:ext cx="3657600" cy="369332"/>
          </a:xfrm>
          <a:prstGeom prst="rect">
            <a:avLst/>
          </a:prstGeom>
          <a:noFill/>
        </p:spPr>
        <p:txBody>
          <a:bodyPr wrap="square" rtlCol="0">
            <a:spAutoFit/>
          </a:bodyPr>
          <a:lstStyle/>
          <a:p>
            <a:r>
              <a:rPr lang="en-US" b="1" dirty="0" smtClean="0">
                <a:solidFill>
                  <a:schemeClr val="bg1"/>
                </a:solidFill>
              </a:rPr>
              <a:t>|</a:t>
            </a:r>
            <a:r>
              <a:rPr lang="en-US" b="1" dirty="0" smtClean="0">
                <a:solidFill>
                  <a:schemeClr val="accent6"/>
                </a:solidFill>
              </a:rPr>
              <a:t> </a:t>
            </a:r>
            <a:r>
              <a:rPr lang="en-US" b="1" dirty="0" smtClean="0">
                <a:solidFill>
                  <a:schemeClr val="bg1"/>
                </a:solidFill>
              </a:rPr>
              <a:t>Detailed Sequencing</a:t>
            </a:r>
            <a:endParaRPr lang="en-US" b="1" dirty="0">
              <a:solidFill>
                <a:schemeClr val="bg1"/>
              </a:solidFill>
            </a:endParaRPr>
          </a:p>
        </p:txBody>
      </p:sp>
      <p:sp>
        <p:nvSpPr>
          <p:cNvPr id="13" name="Oval 12"/>
          <p:cNvSpPr/>
          <p:nvPr/>
        </p:nvSpPr>
        <p:spPr>
          <a:xfrm>
            <a:off x="762000" y="1893332"/>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TextBox 13"/>
          <p:cNvSpPr txBox="1"/>
          <p:nvPr/>
        </p:nvSpPr>
        <p:spPr>
          <a:xfrm>
            <a:off x="1143000" y="2415064"/>
            <a:ext cx="3657600" cy="369332"/>
          </a:xfrm>
          <a:prstGeom prst="rect">
            <a:avLst/>
          </a:prstGeom>
          <a:noFill/>
        </p:spPr>
        <p:txBody>
          <a:bodyPr wrap="square" rtlCol="0">
            <a:spAutoFit/>
          </a:bodyPr>
          <a:lstStyle/>
          <a:p>
            <a:r>
              <a:rPr lang="en-US" b="1" dirty="0" smtClean="0">
                <a:solidFill>
                  <a:schemeClr val="bg1"/>
                </a:solidFill>
              </a:rPr>
              <a:t>| Sizing of Rigging Beam</a:t>
            </a:r>
            <a:endParaRPr lang="en-US" b="1" dirty="0">
              <a:solidFill>
                <a:schemeClr val="bg1"/>
              </a:solidFill>
            </a:endParaRPr>
          </a:p>
        </p:txBody>
      </p:sp>
      <p:sp>
        <p:nvSpPr>
          <p:cNvPr id="15" name="Oval 14"/>
          <p:cNvSpPr/>
          <p:nvPr/>
        </p:nvSpPr>
        <p:spPr>
          <a:xfrm>
            <a:off x="762000" y="2415064"/>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TextBox 15"/>
          <p:cNvSpPr txBox="1"/>
          <p:nvPr/>
        </p:nvSpPr>
        <p:spPr>
          <a:xfrm>
            <a:off x="1143000" y="2919413"/>
            <a:ext cx="4495800" cy="369332"/>
          </a:xfrm>
          <a:prstGeom prst="rect">
            <a:avLst/>
          </a:prstGeom>
          <a:noFill/>
        </p:spPr>
        <p:txBody>
          <a:bodyPr wrap="square" rtlCol="0">
            <a:spAutoFit/>
          </a:bodyPr>
          <a:lstStyle/>
          <a:p>
            <a:r>
              <a:rPr lang="en-US" b="1" dirty="0" smtClean="0">
                <a:solidFill>
                  <a:schemeClr val="bg1"/>
                </a:solidFill>
              </a:rPr>
              <a:t>| Solar Panel Installation at Roof Level</a:t>
            </a:r>
            <a:endParaRPr lang="en-US" b="1" dirty="0">
              <a:solidFill>
                <a:schemeClr val="bg1"/>
              </a:solidFill>
            </a:endParaRPr>
          </a:p>
        </p:txBody>
      </p:sp>
      <p:sp>
        <p:nvSpPr>
          <p:cNvPr id="17" name="Oval 16"/>
          <p:cNvSpPr/>
          <p:nvPr/>
        </p:nvSpPr>
        <p:spPr>
          <a:xfrm>
            <a:off x="762000" y="2919413"/>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TextBox 17"/>
          <p:cNvSpPr txBox="1"/>
          <p:nvPr/>
        </p:nvSpPr>
        <p:spPr>
          <a:xfrm>
            <a:off x="1143000" y="3440668"/>
            <a:ext cx="5867400" cy="369332"/>
          </a:xfrm>
          <a:prstGeom prst="rect">
            <a:avLst/>
          </a:prstGeom>
          <a:noFill/>
        </p:spPr>
        <p:txBody>
          <a:bodyPr wrap="square" rtlCol="0">
            <a:spAutoFit/>
          </a:bodyPr>
          <a:lstStyle/>
          <a:p>
            <a:r>
              <a:rPr lang="en-US" b="1" dirty="0" smtClean="0">
                <a:solidFill>
                  <a:schemeClr val="accent6"/>
                </a:solidFill>
              </a:rPr>
              <a:t>| Mobile Technology Integration- Tablet Computers</a:t>
            </a:r>
            <a:endParaRPr lang="en-US" b="1" dirty="0">
              <a:solidFill>
                <a:schemeClr val="accent6"/>
              </a:solidFill>
            </a:endParaRPr>
          </a:p>
        </p:txBody>
      </p:sp>
      <p:sp>
        <p:nvSpPr>
          <p:cNvPr id="19" name="Oval 18"/>
          <p:cNvSpPr/>
          <p:nvPr/>
        </p:nvSpPr>
        <p:spPr>
          <a:xfrm>
            <a:off x="762000" y="3440668"/>
            <a:ext cx="381000" cy="369332"/>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TextBox 20"/>
          <p:cNvSpPr txBox="1"/>
          <p:nvPr/>
        </p:nvSpPr>
        <p:spPr>
          <a:xfrm>
            <a:off x="1143000" y="3962400"/>
            <a:ext cx="5867400" cy="369332"/>
          </a:xfrm>
          <a:prstGeom prst="rect">
            <a:avLst/>
          </a:prstGeom>
          <a:noFill/>
        </p:spPr>
        <p:txBody>
          <a:bodyPr wrap="square" rtlCol="0">
            <a:spAutoFit/>
          </a:bodyPr>
          <a:lstStyle/>
          <a:p>
            <a:r>
              <a:rPr lang="en-US" b="1" dirty="0" smtClean="0">
                <a:solidFill>
                  <a:schemeClr val="bg1"/>
                </a:solidFill>
              </a:rPr>
              <a:t>| Recommendations</a:t>
            </a:r>
            <a:endParaRPr lang="en-US" b="1" dirty="0">
              <a:solidFill>
                <a:schemeClr val="bg1"/>
              </a:solidFill>
            </a:endParaRPr>
          </a:p>
        </p:txBody>
      </p:sp>
      <p:sp>
        <p:nvSpPr>
          <p:cNvPr id="22" name="Oval 21"/>
          <p:cNvSpPr/>
          <p:nvPr/>
        </p:nvSpPr>
        <p:spPr>
          <a:xfrm>
            <a:off x="762000" y="3962400"/>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TextBox 22"/>
          <p:cNvSpPr txBox="1"/>
          <p:nvPr/>
        </p:nvSpPr>
        <p:spPr>
          <a:xfrm>
            <a:off x="1143000" y="4510564"/>
            <a:ext cx="5867400" cy="369332"/>
          </a:xfrm>
          <a:prstGeom prst="rect">
            <a:avLst/>
          </a:prstGeom>
          <a:noFill/>
        </p:spPr>
        <p:txBody>
          <a:bodyPr wrap="square" rtlCol="0">
            <a:spAutoFit/>
          </a:bodyPr>
          <a:lstStyle/>
          <a:p>
            <a:r>
              <a:rPr lang="en-US" b="1" dirty="0" smtClean="0">
                <a:solidFill>
                  <a:schemeClr val="bg1"/>
                </a:solidFill>
              </a:rPr>
              <a:t>| Concluding Remarks</a:t>
            </a:r>
            <a:endParaRPr lang="en-US" b="1" dirty="0">
              <a:solidFill>
                <a:schemeClr val="bg1"/>
              </a:solidFill>
            </a:endParaRPr>
          </a:p>
        </p:txBody>
      </p:sp>
      <p:sp>
        <p:nvSpPr>
          <p:cNvPr id="24" name="Oval 23"/>
          <p:cNvSpPr/>
          <p:nvPr/>
        </p:nvSpPr>
        <p:spPr>
          <a:xfrm>
            <a:off x="762000" y="4510564"/>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26" name="Picture 25"/>
          <p:cNvPicPr/>
          <p:nvPr/>
        </p:nvPicPr>
        <p:blipFill rotWithShape="1">
          <a:blip r:embed="rId3" cstate="print">
            <a:extLst>
              <a:ext uri="{28A0092B-C50C-407E-A947-70E740481C1C}">
                <a14:useLocalDpi xmlns:a14="http://schemas.microsoft.com/office/drawing/2010/main" val="0"/>
              </a:ext>
            </a:extLst>
          </a:blip>
          <a:srcRect b="28799"/>
          <a:stretch/>
        </p:blipFill>
        <p:spPr bwMode="auto">
          <a:xfrm>
            <a:off x="4076700" y="3993595"/>
            <a:ext cx="4514641" cy="2400896"/>
          </a:xfrm>
          <a:prstGeom prst="rect">
            <a:avLst/>
          </a:prstGeom>
          <a:ln>
            <a:noFill/>
          </a:ln>
          <a:extLst>
            <a:ext uri="{53640926-AAD7-44D8-BBD7-CCE9431645EC}">
              <a14:shadowObscured xmlns:a14="http://schemas.microsoft.com/office/drawing/2010/main"/>
            </a:ext>
          </a:extLst>
        </p:spPr>
      </p:pic>
      <p:sp>
        <p:nvSpPr>
          <p:cNvPr id="27" name="TextBox 26"/>
          <p:cNvSpPr txBox="1"/>
          <p:nvPr/>
        </p:nvSpPr>
        <p:spPr>
          <a:xfrm>
            <a:off x="9144000" y="417493"/>
            <a:ext cx="8991600" cy="1508105"/>
          </a:xfrm>
          <a:prstGeom prst="rect">
            <a:avLst/>
          </a:prstGeom>
          <a:noFill/>
        </p:spPr>
        <p:txBody>
          <a:bodyPr wrap="square" rtlCol="0">
            <a:spAutoFit/>
          </a:bodyPr>
          <a:lstStyle/>
          <a:p>
            <a:pPr algn="ctr"/>
            <a:r>
              <a:rPr lang="en-US" sz="3600" b="1" dirty="0" smtClean="0">
                <a:solidFill>
                  <a:schemeClr val="bg1"/>
                </a:solidFill>
              </a:rPr>
              <a:t>Pharmaceutical Processing Plant</a:t>
            </a:r>
          </a:p>
          <a:p>
            <a:pPr algn="ctr"/>
            <a:r>
              <a:rPr lang="en-US" sz="3600" b="1" dirty="0" smtClean="0">
                <a:solidFill>
                  <a:schemeClr val="bg1"/>
                </a:solidFill>
              </a:rPr>
              <a:t>(Los Angeles, CA) </a:t>
            </a:r>
          </a:p>
          <a:p>
            <a:pPr algn="ctr"/>
            <a:endParaRPr lang="en-US" sz="2000" dirty="0">
              <a:solidFill>
                <a:schemeClr val="bg1"/>
              </a:solidFill>
            </a:endParaRPr>
          </a:p>
        </p:txBody>
      </p:sp>
      <p:pic>
        <p:nvPicPr>
          <p:cNvPr id="28" name="irc_mi" descr="http://pandodaily.files.wordpress.com/2012/11/construction-ipad.jpg?w=600&amp;h=399">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11558586" y="3448050"/>
            <a:ext cx="4314825" cy="2876550"/>
          </a:xfrm>
          <a:prstGeom prst="rect">
            <a:avLst/>
          </a:prstGeom>
          <a:noFill/>
          <a:ln>
            <a:noFill/>
          </a:ln>
        </p:spPr>
      </p:pic>
      <p:sp>
        <p:nvSpPr>
          <p:cNvPr id="29" name="Rectangle 28"/>
          <p:cNvSpPr/>
          <p:nvPr/>
        </p:nvSpPr>
        <p:spPr>
          <a:xfrm>
            <a:off x="9982200" y="1752600"/>
            <a:ext cx="8153400" cy="2308324"/>
          </a:xfrm>
          <a:prstGeom prst="rect">
            <a:avLst/>
          </a:prstGeom>
        </p:spPr>
        <p:txBody>
          <a:bodyPr wrap="square">
            <a:spAutoFit/>
          </a:bodyPr>
          <a:lstStyle/>
          <a:p>
            <a:pPr marL="285750" indent="-285750">
              <a:buFont typeface="Arial" pitchFamily="34" charset="0"/>
              <a:buChar char="•"/>
            </a:pPr>
            <a:r>
              <a:rPr lang="en-US" b="1" dirty="0" smtClean="0">
                <a:solidFill>
                  <a:schemeClr val="accent6"/>
                </a:solidFill>
              </a:rPr>
              <a:t>Cost | </a:t>
            </a:r>
            <a:r>
              <a:rPr lang="en-US" b="1" dirty="0" smtClean="0">
                <a:solidFill>
                  <a:schemeClr val="bg1"/>
                </a:solidFill>
              </a:rPr>
              <a:t>$150M</a:t>
            </a:r>
          </a:p>
          <a:p>
            <a:pPr marL="285750" indent="-285750">
              <a:buFont typeface="Arial" pitchFamily="34" charset="0"/>
              <a:buChar char="•"/>
            </a:pPr>
            <a:endParaRPr lang="en-US" b="1" dirty="0">
              <a:solidFill>
                <a:schemeClr val="bg1"/>
              </a:solidFill>
            </a:endParaRPr>
          </a:p>
          <a:p>
            <a:pPr marL="285750" indent="-285750">
              <a:buFont typeface="Arial" pitchFamily="34" charset="0"/>
              <a:buChar char="•"/>
            </a:pPr>
            <a:r>
              <a:rPr lang="en-US" b="1" dirty="0" smtClean="0">
                <a:solidFill>
                  <a:schemeClr val="accent6"/>
                </a:solidFill>
              </a:rPr>
              <a:t>Duration | </a:t>
            </a:r>
            <a:r>
              <a:rPr lang="en-US" b="1" dirty="0" smtClean="0">
                <a:solidFill>
                  <a:schemeClr val="bg1"/>
                </a:solidFill>
              </a:rPr>
              <a:t>2 ½ years</a:t>
            </a:r>
          </a:p>
          <a:p>
            <a:pPr marL="285750" indent="-285750">
              <a:buFont typeface="Arial" pitchFamily="34" charset="0"/>
              <a:buChar char="•"/>
            </a:pPr>
            <a:endParaRPr lang="en-US" b="1" dirty="0">
              <a:solidFill>
                <a:schemeClr val="bg1"/>
              </a:solidFill>
            </a:endParaRPr>
          </a:p>
          <a:p>
            <a:pPr marL="285750" indent="-285750">
              <a:buFont typeface="Arial" pitchFamily="34" charset="0"/>
              <a:buChar char="•"/>
            </a:pPr>
            <a:r>
              <a:rPr lang="en-US" b="1" dirty="0">
                <a:solidFill>
                  <a:schemeClr val="accent6"/>
                </a:solidFill>
              </a:rPr>
              <a:t>Size | </a:t>
            </a:r>
            <a:r>
              <a:rPr lang="en-US" b="1" dirty="0" smtClean="0">
                <a:solidFill>
                  <a:schemeClr val="bg1"/>
                </a:solidFill>
              </a:rPr>
              <a:t>90,000 SF</a:t>
            </a:r>
            <a:endParaRPr lang="en-US" b="1" dirty="0">
              <a:solidFill>
                <a:schemeClr val="bg1"/>
              </a:solidFill>
            </a:endParaRPr>
          </a:p>
          <a:p>
            <a:pPr marL="285750" indent="-285750">
              <a:buFont typeface="Arial" pitchFamily="34" charset="0"/>
              <a:buChar char="•"/>
            </a:pPr>
            <a:endParaRPr lang="en-US" b="1" dirty="0">
              <a:solidFill>
                <a:schemeClr val="bg1"/>
              </a:solidFill>
            </a:endParaRPr>
          </a:p>
          <a:p>
            <a:pPr marL="285750" indent="-285750">
              <a:buFont typeface="Arial" pitchFamily="34" charset="0"/>
              <a:buChar char="•"/>
            </a:pPr>
            <a:endParaRPr lang="en-US" b="1" dirty="0">
              <a:solidFill>
                <a:schemeClr val="bg1"/>
              </a:solidFill>
            </a:endParaRPr>
          </a:p>
          <a:p>
            <a:pPr marL="285750" indent="-285750">
              <a:buFont typeface="Arial" pitchFamily="34" charset="0"/>
              <a:buChar char="•"/>
            </a:pPr>
            <a:endParaRPr lang="en-US" b="1" dirty="0">
              <a:solidFill>
                <a:schemeClr val="bg1"/>
              </a:solidFill>
            </a:endParaRPr>
          </a:p>
        </p:txBody>
      </p:sp>
      <p:graphicFrame>
        <p:nvGraphicFramePr>
          <p:cNvPr id="31" name="Diagram 30"/>
          <p:cNvGraphicFramePr/>
          <p:nvPr>
            <p:extLst>
              <p:ext uri="{D42A27DB-BD31-4B8C-83A1-F6EECF244321}">
                <p14:modId xmlns:p14="http://schemas.microsoft.com/office/powerpoint/2010/main" val="1533314048"/>
              </p:ext>
            </p:extLst>
          </p:nvPr>
        </p:nvGraphicFramePr>
        <p:xfrm>
          <a:off x="20345400" y="1828800"/>
          <a:ext cx="5486400" cy="32004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32" name="TextBox 31"/>
          <p:cNvSpPr txBox="1"/>
          <p:nvPr/>
        </p:nvSpPr>
        <p:spPr>
          <a:xfrm>
            <a:off x="18669000" y="631448"/>
            <a:ext cx="8991600" cy="892552"/>
          </a:xfrm>
          <a:prstGeom prst="rect">
            <a:avLst/>
          </a:prstGeom>
          <a:noFill/>
        </p:spPr>
        <p:txBody>
          <a:bodyPr wrap="square" rtlCol="0">
            <a:spAutoFit/>
          </a:bodyPr>
          <a:lstStyle/>
          <a:p>
            <a:r>
              <a:rPr lang="en-US" sz="3200" b="1" dirty="0" smtClean="0">
                <a:solidFill>
                  <a:schemeClr val="bg1"/>
                </a:solidFill>
              </a:rPr>
              <a:t>Results</a:t>
            </a:r>
          </a:p>
          <a:p>
            <a:endParaRPr lang="en-US" sz="2000" dirty="0">
              <a:solidFill>
                <a:schemeClr val="bg1"/>
              </a:solidFill>
            </a:endParaRPr>
          </a:p>
        </p:txBody>
      </p:sp>
    </p:spTree>
    <p:extLst>
      <p:ext uri="{BB962C8B-B14F-4D97-AF65-F5344CB8AC3E}">
        <p14:creationId xmlns:p14="http://schemas.microsoft.com/office/powerpoint/2010/main" val="146194211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9067800" y="0"/>
            <a:ext cx="76200" cy="685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18288000" y="-31531"/>
            <a:ext cx="76200" cy="685800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143000" y="849868"/>
            <a:ext cx="3657600" cy="369332"/>
          </a:xfrm>
          <a:prstGeom prst="rect">
            <a:avLst/>
          </a:prstGeom>
          <a:noFill/>
        </p:spPr>
        <p:txBody>
          <a:bodyPr wrap="square" rtlCol="0">
            <a:spAutoFit/>
          </a:bodyPr>
          <a:lstStyle/>
          <a:p>
            <a:r>
              <a:rPr lang="en-US" b="1" dirty="0" smtClean="0">
                <a:solidFill>
                  <a:schemeClr val="bg1"/>
                </a:solidFill>
              </a:rPr>
              <a:t>| Introduction</a:t>
            </a:r>
            <a:endParaRPr lang="en-US" b="1" dirty="0">
              <a:solidFill>
                <a:schemeClr val="bg1"/>
              </a:solidFill>
            </a:endParaRPr>
          </a:p>
        </p:txBody>
      </p:sp>
      <p:sp>
        <p:nvSpPr>
          <p:cNvPr id="8" name="Oval 7"/>
          <p:cNvSpPr/>
          <p:nvPr/>
        </p:nvSpPr>
        <p:spPr>
          <a:xfrm>
            <a:off x="762000" y="849868"/>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75000"/>
                </a:schemeClr>
              </a:solidFill>
            </a:endParaRPr>
          </a:p>
        </p:txBody>
      </p:sp>
      <p:sp>
        <p:nvSpPr>
          <p:cNvPr id="9" name="TextBox 8"/>
          <p:cNvSpPr txBox="1"/>
          <p:nvPr/>
        </p:nvSpPr>
        <p:spPr>
          <a:xfrm>
            <a:off x="381000" y="220414"/>
            <a:ext cx="8686800" cy="523220"/>
          </a:xfrm>
          <a:prstGeom prst="rect">
            <a:avLst/>
          </a:prstGeom>
          <a:noFill/>
        </p:spPr>
        <p:txBody>
          <a:bodyPr wrap="square" rtlCol="0">
            <a:spAutoFit/>
          </a:bodyPr>
          <a:lstStyle/>
          <a:p>
            <a:r>
              <a:rPr lang="en-US" sz="2800" dirty="0" smtClean="0">
                <a:solidFill>
                  <a:schemeClr val="accent6"/>
                </a:solidFill>
              </a:rPr>
              <a:t>Mobile Technology Integration | </a:t>
            </a:r>
            <a:r>
              <a:rPr lang="en-US" sz="2800" dirty="0" smtClean="0">
                <a:solidFill>
                  <a:schemeClr val="bg1"/>
                </a:solidFill>
              </a:rPr>
              <a:t>Means and Methods</a:t>
            </a:r>
            <a:endParaRPr lang="en-US" sz="2800" dirty="0">
              <a:solidFill>
                <a:schemeClr val="bg1"/>
              </a:solidFill>
            </a:endParaRPr>
          </a:p>
        </p:txBody>
      </p:sp>
      <p:sp>
        <p:nvSpPr>
          <p:cNvPr id="10" name="TextBox 9"/>
          <p:cNvSpPr txBox="1"/>
          <p:nvPr/>
        </p:nvSpPr>
        <p:spPr>
          <a:xfrm>
            <a:off x="1143000" y="1371600"/>
            <a:ext cx="4267200" cy="369332"/>
          </a:xfrm>
          <a:prstGeom prst="rect">
            <a:avLst/>
          </a:prstGeom>
          <a:noFill/>
        </p:spPr>
        <p:txBody>
          <a:bodyPr wrap="square" rtlCol="0">
            <a:spAutoFit/>
          </a:bodyPr>
          <a:lstStyle/>
          <a:p>
            <a:r>
              <a:rPr lang="en-US" b="1" dirty="0" smtClean="0">
                <a:solidFill>
                  <a:schemeClr val="bg1"/>
                </a:solidFill>
              </a:rPr>
              <a:t>| Prefabricated Exterior Wall Panels</a:t>
            </a:r>
            <a:endParaRPr lang="en-US" b="1" dirty="0">
              <a:solidFill>
                <a:schemeClr val="bg1"/>
              </a:solidFill>
            </a:endParaRPr>
          </a:p>
        </p:txBody>
      </p:sp>
      <p:sp>
        <p:nvSpPr>
          <p:cNvPr id="11" name="Oval 10"/>
          <p:cNvSpPr/>
          <p:nvPr/>
        </p:nvSpPr>
        <p:spPr>
          <a:xfrm>
            <a:off x="762000" y="1371600"/>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p:cNvSpPr txBox="1"/>
          <p:nvPr/>
        </p:nvSpPr>
        <p:spPr>
          <a:xfrm>
            <a:off x="1143000" y="1893332"/>
            <a:ext cx="3657600" cy="369332"/>
          </a:xfrm>
          <a:prstGeom prst="rect">
            <a:avLst/>
          </a:prstGeom>
          <a:noFill/>
        </p:spPr>
        <p:txBody>
          <a:bodyPr wrap="square" rtlCol="0">
            <a:spAutoFit/>
          </a:bodyPr>
          <a:lstStyle/>
          <a:p>
            <a:r>
              <a:rPr lang="en-US" b="1" dirty="0" smtClean="0">
                <a:solidFill>
                  <a:schemeClr val="bg1"/>
                </a:solidFill>
              </a:rPr>
              <a:t>|</a:t>
            </a:r>
            <a:r>
              <a:rPr lang="en-US" b="1" dirty="0" smtClean="0">
                <a:solidFill>
                  <a:schemeClr val="accent6"/>
                </a:solidFill>
              </a:rPr>
              <a:t> </a:t>
            </a:r>
            <a:r>
              <a:rPr lang="en-US" b="1" dirty="0" smtClean="0">
                <a:solidFill>
                  <a:schemeClr val="bg1"/>
                </a:solidFill>
              </a:rPr>
              <a:t>Detailed Sequencing</a:t>
            </a:r>
            <a:endParaRPr lang="en-US" b="1" dirty="0">
              <a:solidFill>
                <a:schemeClr val="bg1"/>
              </a:solidFill>
            </a:endParaRPr>
          </a:p>
        </p:txBody>
      </p:sp>
      <p:sp>
        <p:nvSpPr>
          <p:cNvPr id="13" name="Oval 12"/>
          <p:cNvSpPr/>
          <p:nvPr/>
        </p:nvSpPr>
        <p:spPr>
          <a:xfrm>
            <a:off x="762000" y="1893332"/>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TextBox 13"/>
          <p:cNvSpPr txBox="1"/>
          <p:nvPr/>
        </p:nvSpPr>
        <p:spPr>
          <a:xfrm>
            <a:off x="1143000" y="2415064"/>
            <a:ext cx="3657600" cy="369332"/>
          </a:xfrm>
          <a:prstGeom prst="rect">
            <a:avLst/>
          </a:prstGeom>
          <a:noFill/>
        </p:spPr>
        <p:txBody>
          <a:bodyPr wrap="square" rtlCol="0">
            <a:spAutoFit/>
          </a:bodyPr>
          <a:lstStyle/>
          <a:p>
            <a:r>
              <a:rPr lang="en-US" b="1" dirty="0" smtClean="0">
                <a:solidFill>
                  <a:schemeClr val="bg1"/>
                </a:solidFill>
              </a:rPr>
              <a:t>| Sizing of Rigging Beam</a:t>
            </a:r>
            <a:endParaRPr lang="en-US" b="1" dirty="0">
              <a:solidFill>
                <a:schemeClr val="bg1"/>
              </a:solidFill>
            </a:endParaRPr>
          </a:p>
        </p:txBody>
      </p:sp>
      <p:sp>
        <p:nvSpPr>
          <p:cNvPr id="15" name="Oval 14"/>
          <p:cNvSpPr/>
          <p:nvPr/>
        </p:nvSpPr>
        <p:spPr>
          <a:xfrm>
            <a:off x="762000" y="2415064"/>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TextBox 15"/>
          <p:cNvSpPr txBox="1"/>
          <p:nvPr/>
        </p:nvSpPr>
        <p:spPr>
          <a:xfrm>
            <a:off x="1143000" y="2919413"/>
            <a:ext cx="4495800" cy="369332"/>
          </a:xfrm>
          <a:prstGeom prst="rect">
            <a:avLst/>
          </a:prstGeom>
          <a:noFill/>
        </p:spPr>
        <p:txBody>
          <a:bodyPr wrap="square" rtlCol="0">
            <a:spAutoFit/>
          </a:bodyPr>
          <a:lstStyle/>
          <a:p>
            <a:r>
              <a:rPr lang="en-US" b="1" dirty="0" smtClean="0">
                <a:solidFill>
                  <a:schemeClr val="bg1"/>
                </a:solidFill>
              </a:rPr>
              <a:t>| Solar Panel Installation at Roof Level</a:t>
            </a:r>
            <a:endParaRPr lang="en-US" b="1" dirty="0">
              <a:solidFill>
                <a:schemeClr val="bg1"/>
              </a:solidFill>
            </a:endParaRPr>
          </a:p>
        </p:txBody>
      </p:sp>
      <p:sp>
        <p:nvSpPr>
          <p:cNvPr id="17" name="Oval 16"/>
          <p:cNvSpPr/>
          <p:nvPr/>
        </p:nvSpPr>
        <p:spPr>
          <a:xfrm>
            <a:off x="762000" y="2919413"/>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TextBox 17"/>
          <p:cNvSpPr txBox="1"/>
          <p:nvPr/>
        </p:nvSpPr>
        <p:spPr>
          <a:xfrm>
            <a:off x="1143000" y="3440668"/>
            <a:ext cx="5867400" cy="369332"/>
          </a:xfrm>
          <a:prstGeom prst="rect">
            <a:avLst/>
          </a:prstGeom>
          <a:noFill/>
        </p:spPr>
        <p:txBody>
          <a:bodyPr wrap="square" rtlCol="0">
            <a:spAutoFit/>
          </a:bodyPr>
          <a:lstStyle/>
          <a:p>
            <a:r>
              <a:rPr lang="en-US" b="1" dirty="0" smtClean="0">
                <a:solidFill>
                  <a:schemeClr val="accent6"/>
                </a:solidFill>
              </a:rPr>
              <a:t>| Mobile Technology Integration- Tablet Computers</a:t>
            </a:r>
            <a:endParaRPr lang="en-US" b="1" dirty="0">
              <a:solidFill>
                <a:schemeClr val="accent6"/>
              </a:solidFill>
            </a:endParaRPr>
          </a:p>
        </p:txBody>
      </p:sp>
      <p:sp>
        <p:nvSpPr>
          <p:cNvPr id="19" name="Oval 18"/>
          <p:cNvSpPr/>
          <p:nvPr/>
        </p:nvSpPr>
        <p:spPr>
          <a:xfrm>
            <a:off x="762000" y="3440668"/>
            <a:ext cx="381000" cy="369332"/>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TextBox 20"/>
          <p:cNvSpPr txBox="1"/>
          <p:nvPr/>
        </p:nvSpPr>
        <p:spPr>
          <a:xfrm>
            <a:off x="1143000" y="3962400"/>
            <a:ext cx="5867400" cy="369332"/>
          </a:xfrm>
          <a:prstGeom prst="rect">
            <a:avLst/>
          </a:prstGeom>
          <a:noFill/>
        </p:spPr>
        <p:txBody>
          <a:bodyPr wrap="square" rtlCol="0">
            <a:spAutoFit/>
          </a:bodyPr>
          <a:lstStyle/>
          <a:p>
            <a:r>
              <a:rPr lang="en-US" b="1" dirty="0" smtClean="0">
                <a:solidFill>
                  <a:schemeClr val="bg1"/>
                </a:solidFill>
              </a:rPr>
              <a:t>| Recommendations</a:t>
            </a:r>
            <a:endParaRPr lang="en-US" b="1" dirty="0">
              <a:solidFill>
                <a:schemeClr val="bg1"/>
              </a:solidFill>
            </a:endParaRPr>
          </a:p>
        </p:txBody>
      </p:sp>
      <p:sp>
        <p:nvSpPr>
          <p:cNvPr id="22" name="Oval 21"/>
          <p:cNvSpPr/>
          <p:nvPr/>
        </p:nvSpPr>
        <p:spPr>
          <a:xfrm>
            <a:off x="762000" y="3962400"/>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TextBox 22"/>
          <p:cNvSpPr txBox="1"/>
          <p:nvPr/>
        </p:nvSpPr>
        <p:spPr>
          <a:xfrm>
            <a:off x="1143000" y="4510564"/>
            <a:ext cx="5867400" cy="369332"/>
          </a:xfrm>
          <a:prstGeom prst="rect">
            <a:avLst/>
          </a:prstGeom>
          <a:noFill/>
        </p:spPr>
        <p:txBody>
          <a:bodyPr wrap="square" rtlCol="0">
            <a:spAutoFit/>
          </a:bodyPr>
          <a:lstStyle/>
          <a:p>
            <a:r>
              <a:rPr lang="en-US" b="1" dirty="0" smtClean="0">
                <a:solidFill>
                  <a:schemeClr val="bg1"/>
                </a:solidFill>
              </a:rPr>
              <a:t>| Concluding Remarks</a:t>
            </a:r>
            <a:endParaRPr lang="en-US" b="1" dirty="0">
              <a:solidFill>
                <a:schemeClr val="bg1"/>
              </a:solidFill>
            </a:endParaRPr>
          </a:p>
        </p:txBody>
      </p:sp>
      <p:sp>
        <p:nvSpPr>
          <p:cNvPr id="24" name="Oval 23"/>
          <p:cNvSpPr/>
          <p:nvPr/>
        </p:nvSpPr>
        <p:spPr>
          <a:xfrm>
            <a:off x="762000" y="4510564"/>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26" name="Picture 25"/>
          <p:cNvPicPr/>
          <p:nvPr/>
        </p:nvPicPr>
        <p:blipFill rotWithShape="1">
          <a:blip r:embed="rId3" cstate="print">
            <a:extLst>
              <a:ext uri="{28A0092B-C50C-407E-A947-70E740481C1C}">
                <a14:useLocalDpi xmlns:a14="http://schemas.microsoft.com/office/drawing/2010/main" val="0"/>
              </a:ext>
            </a:extLst>
          </a:blip>
          <a:srcRect b="28799"/>
          <a:stretch/>
        </p:blipFill>
        <p:spPr bwMode="auto">
          <a:xfrm>
            <a:off x="4076700" y="3993595"/>
            <a:ext cx="4514641" cy="2400896"/>
          </a:xfrm>
          <a:prstGeom prst="rect">
            <a:avLst/>
          </a:prstGeom>
          <a:ln>
            <a:noFill/>
          </a:ln>
          <a:extLst>
            <a:ext uri="{53640926-AAD7-44D8-BBD7-CCE9431645EC}">
              <a14:shadowObscured xmlns:a14="http://schemas.microsoft.com/office/drawing/2010/main"/>
            </a:ext>
          </a:extLst>
        </p:spPr>
      </p:pic>
      <p:sp>
        <p:nvSpPr>
          <p:cNvPr id="27" name="TextBox 26"/>
          <p:cNvSpPr txBox="1"/>
          <p:nvPr/>
        </p:nvSpPr>
        <p:spPr>
          <a:xfrm>
            <a:off x="9144000" y="417493"/>
            <a:ext cx="8991600" cy="954107"/>
          </a:xfrm>
          <a:prstGeom prst="rect">
            <a:avLst/>
          </a:prstGeom>
          <a:noFill/>
        </p:spPr>
        <p:txBody>
          <a:bodyPr wrap="square" rtlCol="0">
            <a:spAutoFit/>
          </a:bodyPr>
          <a:lstStyle/>
          <a:p>
            <a:pPr algn="ctr"/>
            <a:r>
              <a:rPr lang="en-US" sz="3600" b="1" dirty="0" smtClean="0">
                <a:solidFill>
                  <a:schemeClr val="bg1"/>
                </a:solidFill>
              </a:rPr>
              <a:t>Original Practices</a:t>
            </a:r>
          </a:p>
          <a:p>
            <a:pPr algn="ctr"/>
            <a:endParaRPr lang="en-US" sz="2000" dirty="0">
              <a:solidFill>
                <a:schemeClr val="bg1"/>
              </a:solidFill>
            </a:endParaRPr>
          </a:p>
        </p:txBody>
      </p:sp>
      <p:sp>
        <p:nvSpPr>
          <p:cNvPr id="29" name="Rectangle 28"/>
          <p:cNvSpPr/>
          <p:nvPr/>
        </p:nvSpPr>
        <p:spPr>
          <a:xfrm>
            <a:off x="9982200" y="1752600"/>
            <a:ext cx="8153400" cy="3139321"/>
          </a:xfrm>
          <a:prstGeom prst="rect">
            <a:avLst/>
          </a:prstGeom>
        </p:spPr>
        <p:txBody>
          <a:bodyPr wrap="square">
            <a:spAutoFit/>
          </a:bodyPr>
          <a:lstStyle/>
          <a:p>
            <a:pPr marL="285750" indent="-285750">
              <a:buFont typeface="Arial" pitchFamily="34" charset="0"/>
              <a:buChar char="•"/>
            </a:pPr>
            <a:r>
              <a:rPr lang="en-US" b="1" dirty="0" smtClean="0">
                <a:solidFill>
                  <a:schemeClr val="accent6"/>
                </a:solidFill>
              </a:rPr>
              <a:t>On Site Management | </a:t>
            </a:r>
            <a:r>
              <a:rPr lang="en-US" b="1" dirty="0" smtClean="0">
                <a:solidFill>
                  <a:schemeClr val="bg1"/>
                </a:solidFill>
              </a:rPr>
              <a:t>4 people</a:t>
            </a:r>
          </a:p>
          <a:p>
            <a:pPr marL="285750" indent="-285750">
              <a:buFont typeface="Arial" pitchFamily="34" charset="0"/>
              <a:buChar char="•"/>
            </a:pPr>
            <a:endParaRPr lang="en-US" b="1" dirty="0">
              <a:solidFill>
                <a:schemeClr val="bg1"/>
              </a:solidFill>
            </a:endParaRPr>
          </a:p>
          <a:p>
            <a:pPr marL="285750" indent="-285750">
              <a:buFont typeface="Arial" pitchFamily="34" charset="0"/>
              <a:buChar char="•"/>
            </a:pPr>
            <a:r>
              <a:rPr lang="en-US" b="1" dirty="0" smtClean="0">
                <a:solidFill>
                  <a:schemeClr val="accent6"/>
                </a:solidFill>
              </a:rPr>
              <a:t>Technology | </a:t>
            </a:r>
            <a:r>
              <a:rPr lang="en-US" b="1" dirty="0" smtClean="0">
                <a:solidFill>
                  <a:schemeClr val="bg1"/>
                </a:solidFill>
              </a:rPr>
              <a:t>Laptop Computers in Jobsite Office</a:t>
            </a:r>
          </a:p>
          <a:p>
            <a:pPr marL="285750" indent="-285750">
              <a:buFont typeface="Arial" pitchFamily="34" charset="0"/>
              <a:buChar char="•"/>
            </a:pPr>
            <a:endParaRPr lang="en-US" b="1" dirty="0">
              <a:solidFill>
                <a:schemeClr val="bg1"/>
              </a:solidFill>
            </a:endParaRPr>
          </a:p>
          <a:p>
            <a:pPr marL="285750" indent="-285750">
              <a:buFont typeface="Arial" pitchFamily="34" charset="0"/>
              <a:buChar char="•"/>
            </a:pPr>
            <a:r>
              <a:rPr lang="en-US" b="1" dirty="0" smtClean="0">
                <a:solidFill>
                  <a:schemeClr val="accent6"/>
                </a:solidFill>
              </a:rPr>
              <a:t>Drawings | </a:t>
            </a:r>
            <a:r>
              <a:rPr lang="en-US" b="1" dirty="0" smtClean="0">
                <a:solidFill>
                  <a:schemeClr val="bg1"/>
                </a:solidFill>
              </a:rPr>
              <a:t>Electronic and Paper (Mainly Paper)</a:t>
            </a:r>
          </a:p>
          <a:p>
            <a:pPr marL="285750" indent="-285750">
              <a:buFont typeface="Arial" pitchFamily="34" charset="0"/>
              <a:buChar char="•"/>
            </a:pPr>
            <a:endParaRPr lang="en-US" b="1" dirty="0">
              <a:solidFill>
                <a:schemeClr val="bg1"/>
              </a:solidFill>
            </a:endParaRPr>
          </a:p>
          <a:p>
            <a:pPr marL="285750" indent="-285750">
              <a:buFont typeface="Arial" pitchFamily="34" charset="0"/>
              <a:buChar char="•"/>
            </a:pPr>
            <a:r>
              <a:rPr lang="en-US" b="1" dirty="0" smtClean="0">
                <a:solidFill>
                  <a:schemeClr val="accent6"/>
                </a:solidFill>
              </a:rPr>
              <a:t>Storage </a:t>
            </a:r>
            <a:r>
              <a:rPr lang="en-US" b="1" dirty="0">
                <a:solidFill>
                  <a:schemeClr val="accent6"/>
                </a:solidFill>
              </a:rPr>
              <a:t>| </a:t>
            </a:r>
            <a:r>
              <a:rPr lang="en-US" b="1" dirty="0" smtClean="0">
                <a:solidFill>
                  <a:schemeClr val="bg1"/>
                </a:solidFill>
              </a:rPr>
              <a:t>Cloud Server</a:t>
            </a:r>
            <a:endParaRPr lang="en-US" b="1" dirty="0">
              <a:solidFill>
                <a:schemeClr val="bg1"/>
              </a:solidFill>
            </a:endParaRPr>
          </a:p>
          <a:p>
            <a:pPr marL="285750" indent="-285750">
              <a:buFont typeface="Arial" pitchFamily="34" charset="0"/>
              <a:buChar char="•"/>
            </a:pPr>
            <a:endParaRPr lang="en-US" b="1" dirty="0">
              <a:solidFill>
                <a:schemeClr val="bg1"/>
              </a:solidFill>
            </a:endParaRPr>
          </a:p>
          <a:p>
            <a:pPr marL="285750" indent="-285750">
              <a:buFont typeface="Arial" pitchFamily="34" charset="0"/>
              <a:buChar char="•"/>
            </a:pPr>
            <a:endParaRPr lang="en-US" b="1" dirty="0">
              <a:solidFill>
                <a:schemeClr val="bg1"/>
              </a:solidFill>
            </a:endParaRPr>
          </a:p>
          <a:p>
            <a:pPr marL="285750" indent="-285750">
              <a:buFont typeface="Arial" pitchFamily="34" charset="0"/>
              <a:buChar char="•"/>
            </a:pPr>
            <a:endParaRPr lang="en-US" b="1" dirty="0">
              <a:solidFill>
                <a:schemeClr val="bg1"/>
              </a:solidFill>
            </a:endParaRPr>
          </a:p>
          <a:p>
            <a:pPr marL="285750" indent="-285750">
              <a:buFont typeface="Arial" pitchFamily="34" charset="0"/>
              <a:buChar char="•"/>
            </a:pPr>
            <a:endParaRPr lang="en-US" b="1" dirty="0">
              <a:solidFill>
                <a:schemeClr val="bg1"/>
              </a:solidFill>
            </a:endParaRPr>
          </a:p>
        </p:txBody>
      </p:sp>
    </p:spTree>
    <p:extLst>
      <p:ext uri="{BB962C8B-B14F-4D97-AF65-F5344CB8AC3E}">
        <p14:creationId xmlns:p14="http://schemas.microsoft.com/office/powerpoint/2010/main" val="34197854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9067800" y="0"/>
            <a:ext cx="76200" cy="685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18288000" y="-31531"/>
            <a:ext cx="76200" cy="685800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143000" y="849868"/>
            <a:ext cx="3657600" cy="369332"/>
          </a:xfrm>
          <a:prstGeom prst="rect">
            <a:avLst/>
          </a:prstGeom>
          <a:noFill/>
        </p:spPr>
        <p:txBody>
          <a:bodyPr wrap="square" rtlCol="0">
            <a:spAutoFit/>
          </a:bodyPr>
          <a:lstStyle/>
          <a:p>
            <a:r>
              <a:rPr lang="en-US" b="1" dirty="0" smtClean="0">
                <a:solidFill>
                  <a:schemeClr val="bg1"/>
                </a:solidFill>
              </a:rPr>
              <a:t>| Introduction</a:t>
            </a:r>
            <a:endParaRPr lang="en-US" b="1" dirty="0">
              <a:solidFill>
                <a:schemeClr val="bg1"/>
              </a:solidFill>
            </a:endParaRPr>
          </a:p>
        </p:txBody>
      </p:sp>
      <p:sp>
        <p:nvSpPr>
          <p:cNvPr id="8" name="Oval 7"/>
          <p:cNvSpPr/>
          <p:nvPr/>
        </p:nvSpPr>
        <p:spPr>
          <a:xfrm>
            <a:off x="762000" y="849868"/>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75000"/>
                </a:schemeClr>
              </a:solidFill>
            </a:endParaRPr>
          </a:p>
        </p:txBody>
      </p:sp>
      <p:sp>
        <p:nvSpPr>
          <p:cNvPr id="9" name="TextBox 8"/>
          <p:cNvSpPr txBox="1"/>
          <p:nvPr/>
        </p:nvSpPr>
        <p:spPr>
          <a:xfrm>
            <a:off x="381000" y="220414"/>
            <a:ext cx="8686800" cy="523220"/>
          </a:xfrm>
          <a:prstGeom prst="rect">
            <a:avLst/>
          </a:prstGeom>
          <a:noFill/>
        </p:spPr>
        <p:txBody>
          <a:bodyPr wrap="square" rtlCol="0">
            <a:spAutoFit/>
          </a:bodyPr>
          <a:lstStyle/>
          <a:p>
            <a:r>
              <a:rPr lang="en-US" sz="2800" dirty="0" smtClean="0">
                <a:solidFill>
                  <a:schemeClr val="accent6"/>
                </a:solidFill>
              </a:rPr>
              <a:t>Mobile Technology Integration | </a:t>
            </a:r>
            <a:r>
              <a:rPr lang="en-US" sz="2800" dirty="0" smtClean="0">
                <a:solidFill>
                  <a:schemeClr val="bg1"/>
                </a:solidFill>
              </a:rPr>
              <a:t>Application to RFCS</a:t>
            </a:r>
            <a:endParaRPr lang="en-US" sz="2800" dirty="0">
              <a:solidFill>
                <a:schemeClr val="bg1"/>
              </a:solidFill>
            </a:endParaRPr>
          </a:p>
        </p:txBody>
      </p:sp>
      <p:sp>
        <p:nvSpPr>
          <p:cNvPr id="10" name="TextBox 9"/>
          <p:cNvSpPr txBox="1"/>
          <p:nvPr/>
        </p:nvSpPr>
        <p:spPr>
          <a:xfrm>
            <a:off x="1143000" y="1371600"/>
            <a:ext cx="4267200" cy="369332"/>
          </a:xfrm>
          <a:prstGeom prst="rect">
            <a:avLst/>
          </a:prstGeom>
          <a:noFill/>
        </p:spPr>
        <p:txBody>
          <a:bodyPr wrap="square" rtlCol="0">
            <a:spAutoFit/>
          </a:bodyPr>
          <a:lstStyle/>
          <a:p>
            <a:r>
              <a:rPr lang="en-US" b="1" dirty="0" smtClean="0">
                <a:solidFill>
                  <a:schemeClr val="bg1"/>
                </a:solidFill>
              </a:rPr>
              <a:t>| Prefabricated Exterior Wall Panels</a:t>
            </a:r>
            <a:endParaRPr lang="en-US" b="1" dirty="0">
              <a:solidFill>
                <a:schemeClr val="bg1"/>
              </a:solidFill>
            </a:endParaRPr>
          </a:p>
        </p:txBody>
      </p:sp>
      <p:sp>
        <p:nvSpPr>
          <p:cNvPr id="11" name="Oval 10"/>
          <p:cNvSpPr/>
          <p:nvPr/>
        </p:nvSpPr>
        <p:spPr>
          <a:xfrm>
            <a:off x="762000" y="1371600"/>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p:cNvSpPr txBox="1"/>
          <p:nvPr/>
        </p:nvSpPr>
        <p:spPr>
          <a:xfrm>
            <a:off x="1143000" y="1893332"/>
            <a:ext cx="3657600" cy="369332"/>
          </a:xfrm>
          <a:prstGeom prst="rect">
            <a:avLst/>
          </a:prstGeom>
          <a:noFill/>
        </p:spPr>
        <p:txBody>
          <a:bodyPr wrap="square" rtlCol="0">
            <a:spAutoFit/>
          </a:bodyPr>
          <a:lstStyle/>
          <a:p>
            <a:r>
              <a:rPr lang="en-US" b="1" dirty="0" smtClean="0">
                <a:solidFill>
                  <a:schemeClr val="bg1"/>
                </a:solidFill>
              </a:rPr>
              <a:t>|</a:t>
            </a:r>
            <a:r>
              <a:rPr lang="en-US" b="1" dirty="0" smtClean="0">
                <a:solidFill>
                  <a:schemeClr val="accent6"/>
                </a:solidFill>
              </a:rPr>
              <a:t> </a:t>
            </a:r>
            <a:r>
              <a:rPr lang="en-US" b="1" dirty="0" smtClean="0">
                <a:solidFill>
                  <a:schemeClr val="bg1"/>
                </a:solidFill>
              </a:rPr>
              <a:t>Detailed Sequencing</a:t>
            </a:r>
            <a:endParaRPr lang="en-US" b="1" dirty="0">
              <a:solidFill>
                <a:schemeClr val="bg1"/>
              </a:solidFill>
            </a:endParaRPr>
          </a:p>
        </p:txBody>
      </p:sp>
      <p:sp>
        <p:nvSpPr>
          <p:cNvPr id="13" name="Oval 12"/>
          <p:cNvSpPr/>
          <p:nvPr/>
        </p:nvSpPr>
        <p:spPr>
          <a:xfrm>
            <a:off x="762000" y="1893332"/>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TextBox 13"/>
          <p:cNvSpPr txBox="1"/>
          <p:nvPr/>
        </p:nvSpPr>
        <p:spPr>
          <a:xfrm>
            <a:off x="1143000" y="2415064"/>
            <a:ext cx="3657600" cy="369332"/>
          </a:xfrm>
          <a:prstGeom prst="rect">
            <a:avLst/>
          </a:prstGeom>
          <a:noFill/>
        </p:spPr>
        <p:txBody>
          <a:bodyPr wrap="square" rtlCol="0">
            <a:spAutoFit/>
          </a:bodyPr>
          <a:lstStyle/>
          <a:p>
            <a:r>
              <a:rPr lang="en-US" b="1" dirty="0" smtClean="0">
                <a:solidFill>
                  <a:schemeClr val="bg1"/>
                </a:solidFill>
              </a:rPr>
              <a:t>| Sizing of Rigging Beam</a:t>
            </a:r>
            <a:endParaRPr lang="en-US" b="1" dirty="0">
              <a:solidFill>
                <a:schemeClr val="bg1"/>
              </a:solidFill>
            </a:endParaRPr>
          </a:p>
        </p:txBody>
      </p:sp>
      <p:sp>
        <p:nvSpPr>
          <p:cNvPr id="15" name="Oval 14"/>
          <p:cNvSpPr/>
          <p:nvPr/>
        </p:nvSpPr>
        <p:spPr>
          <a:xfrm>
            <a:off x="762000" y="2415064"/>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TextBox 15"/>
          <p:cNvSpPr txBox="1"/>
          <p:nvPr/>
        </p:nvSpPr>
        <p:spPr>
          <a:xfrm>
            <a:off x="1143000" y="2919413"/>
            <a:ext cx="4495800" cy="369332"/>
          </a:xfrm>
          <a:prstGeom prst="rect">
            <a:avLst/>
          </a:prstGeom>
          <a:noFill/>
        </p:spPr>
        <p:txBody>
          <a:bodyPr wrap="square" rtlCol="0">
            <a:spAutoFit/>
          </a:bodyPr>
          <a:lstStyle/>
          <a:p>
            <a:r>
              <a:rPr lang="en-US" b="1" dirty="0" smtClean="0">
                <a:solidFill>
                  <a:schemeClr val="bg1"/>
                </a:solidFill>
              </a:rPr>
              <a:t>| Solar Panel Installation at Roof Level</a:t>
            </a:r>
            <a:endParaRPr lang="en-US" b="1" dirty="0">
              <a:solidFill>
                <a:schemeClr val="bg1"/>
              </a:solidFill>
            </a:endParaRPr>
          </a:p>
        </p:txBody>
      </p:sp>
      <p:sp>
        <p:nvSpPr>
          <p:cNvPr id="17" name="Oval 16"/>
          <p:cNvSpPr/>
          <p:nvPr/>
        </p:nvSpPr>
        <p:spPr>
          <a:xfrm>
            <a:off x="762000" y="2919413"/>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TextBox 17"/>
          <p:cNvSpPr txBox="1"/>
          <p:nvPr/>
        </p:nvSpPr>
        <p:spPr>
          <a:xfrm>
            <a:off x="1143000" y="3440668"/>
            <a:ext cx="5867400" cy="369332"/>
          </a:xfrm>
          <a:prstGeom prst="rect">
            <a:avLst/>
          </a:prstGeom>
          <a:noFill/>
        </p:spPr>
        <p:txBody>
          <a:bodyPr wrap="square" rtlCol="0">
            <a:spAutoFit/>
          </a:bodyPr>
          <a:lstStyle/>
          <a:p>
            <a:r>
              <a:rPr lang="en-US" b="1" dirty="0" smtClean="0">
                <a:solidFill>
                  <a:schemeClr val="accent6"/>
                </a:solidFill>
              </a:rPr>
              <a:t>| Mobile Technology Integration- Tablet Computers</a:t>
            </a:r>
            <a:endParaRPr lang="en-US" b="1" dirty="0">
              <a:solidFill>
                <a:schemeClr val="accent6"/>
              </a:solidFill>
            </a:endParaRPr>
          </a:p>
        </p:txBody>
      </p:sp>
      <p:sp>
        <p:nvSpPr>
          <p:cNvPr id="19" name="Oval 18"/>
          <p:cNvSpPr/>
          <p:nvPr/>
        </p:nvSpPr>
        <p:spPr>
          <a:xfrm>
            <a:off x="762000" y="3440668"/>
            <a:ext cx="381000" cy="369332"/>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TextBox 20"/>
          <p:cNvSpPr txBox="1"/>
          <p:nvPr/>
        </p:nvSpPr>
        <p:spPr>
          <a:xfrm>
            <a:off x="1143000" y="3962400"/>
            <a:ext cx="5867400" cy="369332"/>
          </a:xfrm>
          <a:prstGeom prst="rect">
            <a:avLst/>
          </a:prstGeom>
          <a:noFill/>
        </p:spPr>
        <p:txBody>
          <a:bodyPr wrap="square" rtlCol="0">
            <a:spAutoFit/>
          </a:bodyPr>
          <a:lstStyle/>
          <a:p>
            <a:r>
              <a:rPr lang="en-US" b="1" dirty="0" smtClean="0">
                <a:solidFill>
                  <a:schemeClr val="bg1"/>
                </a:solidFill>
              </a:rPr>
              <a:t>| Recommendations</a:t>
            </a:r>
            <a:endParaRPr lang="en-US" b="1" dirty="0">
              <a:solidFill>
                <a:schemeClr val="bg1"/>
              </a:solidFill>
            </a:endParaRPr>
          </a:p>
        </p:txBody>
      </p:sp>
      <p:sp>
        <p:nvSpPr>
          <p:cNvPr id="22" name="Oval 21"/>
          <p:cNvSpPr/>
          <p:nvPr/>
        </p:nvSpPr>
        <p:spPr>
          <a:xfrm>
            <a:off x="762000" y="3962400"/>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TextBox 22"/>
          <p:cNvSpPr txBox="1"/>
          <p:nvPr/>
        </p:nvSpPr>
        <p:spPr>
          <a:xfrm>
            <a:off x="1143000" y="4510564"/>
            <a:ext cx="5867400" cy="369332"/>
          </a:xfrm>
          <a:prstGeom prst="rect">
            <a:avLst/>
          </a:prstGeom>
          <a:noFill/>
        </p:spPr>
        <p:txBody>
          <a:bodyPr wrap="square" rtlCol="0">
            <a:spAutoFit/>
          </a:bodyPr>
          <a:lstStyle/>
          <a:p>
            <a:r>
              <a:rPr lang="en-US" b="1" dirty="0" smtClean="0">
                <a:solidFill>
                  <a:schemeClr val="bg1"/>
                </a:solidFill>
              </a:rPr>
              <a:t>| Concluding Remarks</a:t>
            </a:r>
            <a:endParaRPr lang="en-US" b="1" dirty="0">
              <a:solidFill>
                <a:schemeClr val="bg1"/>
              </a:solidFill>
            </a:endParaRPr>
          </a:p>
        </p:txBody>
      </p:sp>
      <p:sp>
        <p:nvSpPr>
          <p:cNvPr id="24" name="Oval 23"/>
          <p:cNvSpPr/>
          <p:nvPr/>
        </p:nvSpPr>
        <p:spPr>
          <a:xfrm>
            <a:off x="762000" y="4510564"/>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26" name="Picture 25"/>
          <p:cNvPicPr/>
          <p:nvPr/>
        </p:nvPicPr>
        <p:blipFill rotWithShape="1">
          <a:blip r:embed="rId3" cstate="print">
            <a:extLst>
              <a:ext uri="{28A0092B-C50C-407E-A947-70E740481C1C}">
                <a14:useLocalDpi xmlns:a14="http://schemas.microsoft.com/office/drawing/2010/main" val="0"/>
              </a:ext>
            </a:extLst>
          </a:blip>
          <a:srcRect b="28799"/>
          <a:stretch/>
        </p:blipFill>
        <p:spPr bwMode="auto">
          <a:xfrm>
            <a:off x="4076700" y="3993595"/>
            <a:ext cx="4514641" cy="2400896"/>
          </a:xfrm>
          <a:prstGeom prst="rect">
            <a:avLst/>
          </a:prstGeom>
          <a:ln>
            <a:noFill/>
          </a:ln>
          <a:extLst>
            <a:ext uri="{53640926-AAD7-44D8-BBD7-CCE9431645EC}">
              <a14:shadowObscured xmlns:a14="http://schemas.microsoft.com/office/drawing/2010/main"/>
            </a:ext>
          </a:extLst>
        </p:spPr>
      </p:pic>
      <p:sp>
        <p:nvSpPr>
          <p:cNvPr id="27" name="TextBox 26"/>
          <p:cNvSpPr txBox="1"/>
          <p:nvPr/>
        </p:nvSpPr>
        <p:spPr>
          <a:xfrm>
            <a:off x="9144000" y="417493"/>
            <a:ext cx="8991600" cy="954107"/>
          </a:xfrm>
          <a:prstGeom prst="rect">
            <a:avLst/>
          </a:prstGeom>
          <a:noFill/>
        </p:spPr>
        <p:txBody>
          <a:bodyPr wrap="square" rtlCol="0">
            <a:spAutoFit/>
          </a:bodyPr>
          <a:lstStyle/>
          <a:p>
            <a:pPr algn="ctr"/>
            <a:r>
              <a:rPr lang="en-US" sz="3600" b="1" dirty="0" smtClean="0">
                <a:solidFill>
                  <a:schemeClr val="bg1"/>
                </a:solidFill>
              </a:rPr>
              <a:t>Proposed Tablet Integration Plan</a:t>
            </a:r>
          </a:p>
          <a:p>
            <a:pPr algn="ctr"/>
            <a:endParaRPr lang="en-US" sz="2000" dirty="0">
              <a:solidFill>
                <a:schemeClr val="bg1"/>
              </a:solidFill>
            </a:endParaRPr>
          </a:p>
        </p:txBody>
      </p:sp>
      <p:graphicFrame>
        <p:nvGraphicFramePr>
          <p:cNvPr id="28" name="Diagram 27"/>
          <p:cNvGraphicFramePr/>
          <p:nvPr>
            <p:extLst>
              <p:ext uri="{D42A27DB-BD31-4B8C-83A1-F6EECF244321}">
                <p14:modId xmlns:p14="http://schemas.microsoft.com/office/powerpoint/2010/main" val="1576587367"/>
              </p:ext>
            </p:extLst>
          </p:nvPr>
        </p:nvGraphicFramePr>
        <p:xfrm>
          <a:off x="20269200" y="1828800"/>
          <a:ext cx="5486400" cy="3200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9" name="Rectangle 28"/>
          <p:cNvSpPr/>
          <p:nvPr/>
        </p:nvSpPr>
        <p:spPr>
          <a:xfrm>
            <a:off x="9982200" y="1752600"/>
            <a:ext cx="8153400" cy="3139321"/>
          </a:xfrm>
          <a:prstGeom prst="rect">
            <a:avLst/>
          </a:prstGeom>
        </p:spPr>
        <p:txBody>
          <a:bodyPr wrap="square">
            <a:spAutoFit/>
          </a:bodyPr>
          <a:lstStyle/>
          <a:p>
            <a:pPr marL="285750" indent="-285750">
              <a:buFont typeface="Arial" pitchFamily="34" charset="0"/>
              <a:buChar char="•"/>
            </a:pPr>
            <a:r>
              <a:rPr lang="en-US" b="1" dirty="0" smtClean="0">
                <a:solidFill>
                  <a:schemeClr val="accent6"/>
                </a:solidFill>
              </a:rPr>
              <a:t>On Site Management | </a:t>
            </a:r>
            <a:r>
              <a:rPr lang="en-US" b="1" dirty="0" smtClean="0">
                <a:solidFill>
                  <a:schemeClr val="bg1"/>
                </a:solidFill>
              </a:rPr>
              <a:t>4 people</a:t>
            </a:r>
          </a:p>
          <a:p>
            <a:pPr marL="285750" indent="-285750">
              <a:buFont typeface="Arial" pitchFamily="34" charset="0"/>
              <a:buChar char="•"/>
            </a:pPr>
            <a:endParaRPr lang="en-US" b="1" dirty="0">
              <a:solidFill>
                <a:schemeClr val="bg1"/>
              </a:solidFill>
            </a:endParaRPr>
          </a:p>
          <a:p>
            <a:pPr marL="285750" indent="-285750">
              <a:buFont typeface="Arial" pitchFamily="34" charset="0"/>
              <a:buChar char="•"/>
            </a:pPr>
            <a:r>
              <a:rPr lang="en-US" b="1" dirty="0" smtClean="0">
                <a:solidFill>
                  <a:schemeClr val="accent6"/>
                </a:solidFill>
              </a:rPr>
              <a:t>Technology | </a:t>
            </a:r>
            <a:r>
              <a:rPr lang="en-US" b="1" dirty="0" smtClean="0">
                <a:solidFill>
                  <a:schemeClr val="bg1"/>
                </a:solidFill>
              </a:rPr>
              <a:t>Table Computers &amp; Laptop Computers in Jobsite Office</a:t>
            </a:r>
          </a:p>
          <a:p>
            <a:pPr marL="285750" indent="-285750">
              <a:buFont typeface="Arial" pitchFamily="34" charset="0"/>
              <a:buChar char="•"/>
            </a:pPr>
            <a:endParaRPr lang="en-US" b="1" dirty="0">
              <a:solidFill>
                <a:schemeClr val="bg1"/>
              </a:solidFill>
            </a:endParaRPr>
          </a:p>
          <a:p>
            <a:pPr marL="285750" indent="-285750">
              <a:buFont typeface="Arial" pitchFamily="34" charset="0"/>
              <a:buChar char="•"/>
            </a:pPr>
            <a:r>
              <a:rPr lang="en-US" b="1" dirty="0" smtClean="0">
                <a:solidFill>
                  <a:schemeClr val="accent6"/>
                </a:solidFill>
              </a:rPr>
              <a:t>Drawings | </a:t>
            </a:r>
            <a:r>
              <a:rPr lang="en-US" b="1" dirty="0" smtClean="0">
                <a:solidFill>
                  <a:schemeClr val="bg1"/>
                </a:solidFill>
              </a:rPr>
              <a:t>Electronic and Paper (Mainly Electronic)</a:t>
            </a:r>
          </a:p>
          <a:p>
            <a:pPr marL="285750" indent="-285750">
              <a:buFont typeface="Arial" pitchFamily="34" charset="0"/>
              <a:buChar char="•"/>
            </a:pPr>
            <a:endParaRPr lang="en-US" b="1" dirty="0">
              <a:solidFill>
                <a:schemeClr val="bg1"/>
              </a:solidFill>
            </a:endParaRPr>
          </a:p>
          <a:p>
            <a:pPr marL="285750" indent="-285750">
              <a:buFont typeface="Arial" pitchFamily="34" charset="0"/>
              <a:buChar char="•"/>
            </a:pPr>
            <a:r>
              <a:rPr lang="en-US" b="1" dirty="0" smtClean="0">
                <a:solidFill>
                  <a:schemeClr val="accent6"/>
                </a:solidFill>
              </a:rPr>
              <a:t>Storage </a:t>
            </a:r>
            <a:r>
              <a:rPr lang="en-US" b="1" dirty="0">
                <a:solidFill>
                  <a:schemeClr val="accent6"/>
                </a:solidFill>
              </a:rPr>
              <a:t>| </a:t>
            </a:r>
            <a:r>
              <a:rPr lang="en-US" b="1" dirty="0" smtClean="0">
                <a:solidFill>
                  <a:schemeClr val="bg1"/>
                </a:solidFill>
              </a:rPr>
              <a:t>Cloud Server</a:t>
            </a:r>
            <a:endParaRPr lang="en-US" b="1" dirty="0">
              <a:solidFill>
                <a:schemeClr val="bg1"/>
              </a:solidFill>
            </a:endParaRPr>
          </a:p>
          <a:p>
            <a:pPr marL="285750" indent="-285750">
              <a:buFont typeface="Arial" pitchFamily="34" charset="0"/>
              <a:buChar char="•"/>
            </a:pPr>
            <a:endParaRPr lang="en-US" b="1" dirty="0">
              <a:solidFill>
                <a:schemeClr val="bg1"/>
              </a:solidFill>
            </a:endParaRPr>
          </a:p>
          <a:p>
            <a:pPr marL="285750" indent="-285750">
              <a:buFont typeface="Arial" pitchFamily="34" charset="0"/>
              <a:buChar char="•"/>
            </a:pPr>
            <a:endParaRPr lang="en-US" b="1" dirty="0">
              <a:solidFill>
                <a:schemeClr val="bg1"/>
              </a:solidFill>
            </a:endParaRPr>
          </a:p>
          <a:p>
            <a:pPr marL="285750" indent="-285750">
              <a:buFont typeface="Arial" pitchFamily="34" charset="0"/>
              <a:buChar char="•"/>
            </a:pPr>
            <a:endParaRPr lang="en-US" b="1" dirty="0">
              <a:solidFill>
                <a:schemeClr val="bg1"/>
              </a:solidFill>
            </a:endParaRPr>
          </a:p>
          <a:p>
            <a:pPr marL="285750" indent="-285750">
              <a:buFont typeface="Arial" pitchFamily="34" charset="0"/>
              <a:buChar char="•"/>
            </a:pPr>
            <a:endParaRPr lang="en-US" b="1" dirty="0">
              <a:solidFill>
                <a:schemeClr val="bg1"/>
              </a:solidFill>
            </a:endParaRPr>
          </a:p>
        </p:txBody>
      </p:sp>
      <p:sp>
        <p:nvSpPr>
          <p:cNvPr id="30" name="TextBox 29"/>
          <p:cNvSpPr txBox="1"/>
          <p:nvPr/>
        </p:nvSpPr>
        <p:spPr>
          <a:xfrm>
            <a:off x="18916650" y="6147817"/>
            <a:ext cx="7391400" cy="769441"/>
          </a:xfrm>
          <a:prstGeom prst="rect">
            <a:avLst/>
          </a:prstGeom>
          <a:noFill/>
        </p:spPr>
        <p:txBody>
          <a:bodyPr wrap="square" rtlCol="0">
            <a:spAutoFit/>
          </a:bodyPr>
          <a:lstStyle/>
          <a:p>
            <a:r>
              <a:rPr lang="en-US" sz="2400" b="1" dirty="0" smtClean="0">
                <a:solidFill>
                  <a:schemeClr val="bg1"/>
                </a:solidFill>
              </a:rPr>
              <a:t>Proposed Uses for Tablet Computers at RFCS</a:t>
            </a:r>
          </a:p>
          <a:p>
            <a:endParaRPr lang="en-US" sz="2000" dirty="0">
              <a:solidFill>
                <a:schemeClr val="bg1"/>
              </a:solidFill>
            </a:endParaRPr>
          </a:p>
        </p:txBody>
      </p:sp>
    </p:spTree>
    <p:extLst>
      <p:ext uri="{BB962C8B-B14F-4D97-AF65-F5344CB8AC3E}">
        <p14:creationId xmlns:p14="http://schemas.microsoft.com/office/powerpoint/2010/main" val="210631812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9067800" y="0"/>
            <a:ext cx="76200" cy="685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18288000" y="-31531"/>
            <a:ext cx="76200" cy="685800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143000" y="849868"/>
            <a:ext cx="3657600" cy="369332"/>
          </a:xfrm>
          <a:prstGeom prst="rect">
            <a:avLst/>
          </a:prstGeom>
          <a:noFill/>
        </p:spPr>
        <p:txBody>
          <a:bodyPr wrap="square" rtlCol="0">
            <a:spAutoFit/>
          </a:bodyPr>
          <a:lstStyle/>
          <a:p>
            <a:r>
              <a:rPr lang="en-US" b="1" dirty="0" smtClean="0">
                <a:solidFill>
                  <a:schemeClr val="bg1"/>
                </a:solidFill>
              </a:rPr>
              <a:t>| Introduction</a:t>
            </a:r>
            <a:endParaRPr lang="en-US" b="1" dirty="0">
              <a:solidFill>
                <a:schemeClr val="bg1"/>
              </a:solidFill>
            </a:endParaRPr>
          </a:p>
        </p:txBody>
      </p:sp>
      <p:sp>
        <p:nvSpPr>
          <p:cNvPr id="8" name="Oval 7"/>
          <p:cNvSpPr/>
          <p:nvPr/>
        </p:nvSpPr>
        <p:spPr>
          <a:xfrm>
            <a:off x="762000" y="849868"/>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75000"/>
                </a:schemeClr>
              </a:solidFill>
            </a:endParaRPr>
          </a:p>
        </p:txBody>
      </p:sp>
      <p:sp>
        <p:nvSpPr>
          <p:cNvPr id="9" name="TextBox 8"/>
          <p:cNvSpPr txBox="1"/>
          <p:nvPr/>
        </p:nvSpPr>
        <p:spPr>
          <a:xfrm>
            <a:off x="381000" y="220414"/>
            <a:ext cx="8686800" cy="523220"/>
          </a:xfrm>
          <a:prstGeom prst="rect">
            <a:avLst/>
          </a:prstGeom>
          <a:noFill/>
        </p:spPr>
        <p:txBody>
          <a:bodyPr wrap="square" rtlCol="0">
            <a:spAutoFit/>
          </a:bodyPr>
          <a:lstStyle/>
          <a:p>
            <a:r>
              <a:rPr lang="en-US" sz="2800" dirty="0" smtClean="0">
                <a:solidFill>
                  <a:schemeClr val="accent6"/>
                </a:solidFill>
              </a:rPr>
              <a:t>Mobile Technology Integration | </a:t>
            </a:r>
            <a:r>
              <a:rPr lang="en-US" sz="2800" dirty="0" smtClean="0">
                <a:solidFill>
                  <a:schemeClr val="bg1"/>
                </a:solidFill>
              </a:rPr>
              <a:t>Analysis</a:t>
            </a:r>
            <a:endParaRPr lang="en-US" sz="2800" dirty="0">
              <a:solidFill>
                <a:schemeClr val="bg1"/>
              </a:solidFill>
            </a:endParaRPr>
          </a:p>
        </p:txBody>
      </p:sp>
      <p:sp>
        <p:nvSpPr>
          <p:cNvPr id="10" name="TextBox 9"/>
          <p:cNvSpPr txBox="1"/>
          <p:nvPr/>
        </p:nvSpPr>
        <p:spPr>
          <a:xfrm>
            <a:off x="1143000" y="1371600"/>
            <a:ext cx="4267200" cy="369332"/>
          </a:xfrm>
          <a:prstGeom prst="rect">
            <a:avLst/>
          </a:prstGeom>
          <a:noFill/>
        </p:spPr>
        <p:txBody>
          <a:bodyPr wrap="square" rtlCol="0">
            <a:spAutoFit/>
          </a:bodyPr>
          <a:lstStyle/>
          <a:p>
            <a:r>
              <a:rPr lang="en-US" b="1" dirty="0" smtClean="0">
                <a:solidFill>
                  <a:schemeClr val="bg1"/>
                </a:solidFill>
              </a:rPr>
              <a:t>| Prefabricated Exterior Wall Panels</a:t>
            </a:r>
            <a:endParaRPr lang="en-US" b="1" dirty="0">
              <a:solidFill>
                <a:schemeClr val="bg1"/>
              </a:solidFill>
            </a:endParaRPr>
          </a:p>
        </p:txBody>
      </p:sp>
      <p:sp>
        <p:nvSpPr>
          <p:cNvPr id="11" name="Oval 10"/>
          <p:cNvSpPr/>
          <p:nvPr/>
        </p:nvSpPr>
        <p:spPr>
          <a:xfrm>
            <a:off x="762000" y="1371600"/>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p:cNvSpPr txBox="1"/>
          <p:nvPr/>
        </p:nvSpPr>
        <p:spPr>
          <a:xfrm>
            <a:off x="1143000" y="1893332"/>
            <a:ext cx="3657600" cy="369332"/>
          </a:xfrm>
          <a:prstGeom prst="rect">
            <a:avLst/>
          </a:prstGeom>
          <a:noFill/>
        </p:spPr>
        <p:txBody>
          <a:bodyPr wrap="square" rtlCol="0">
            <a:spAutoFit/>
          </a:bodyPr>
          <a:lstStyle/>
          <a:p>
            <a:r>
              <a:rPr lang="en-US" b="1" dirty="0" smtClean="0">
                <a:solidFill>
                  <a:schemeClr val="bg1"/>
                </a:solidFill>
              </a:rPr>
              <a:t>|</a:t>
            </a:r>
            <a:r>
              <a:rPr lang="en-US" b="1" dirty="0" smtClean="0">
                <a:solidFill>
                  <a:schemeClr val="accent6"/>
                </a:solidFill>
              </a:rPr>
              <a:t> </a:t>
            </a:r>
            <a:r>
              <a:rPr lang="en-US" b="1" dirty="0" smtClean="0">
                <a:solidFill>
                  <a:schemeClr val="bg1"/>
                </a:solidFill>
              </a:rPr>
              <a:t>Detailed Sequencing</a:t>
            </a:r>
            <a:endParaRPr lang="en-US" b="1" dirty="0">
              <a:solidFill>
                <a:schemeClr val="bg1"/>
              </a:solidFill>
            </a:endParaRPr>
          </a:p>
        </p:txBody>
      </p:sp>
      <p:sp>
        <p:nvSpPr>
          <p:cNvPr id="13" name="Oval 12"/>
          <p:cNvSpPr/>
          <p:nvPr/>
        </p:nvSpPr>
        <p:spPr>
          <a:xfrm>
            <a:off x="762000" y="1893332"/>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TextBox 13"/>
          <p:cNvSpPr txBox="1"/>
          <p:nvPr/>
        </p:nvSpPr>
        <p:spPr>
          <a:xfrm>
            <a:off x="1143000" y="2415064"/>
            <a:ext cx="3657600" cy="369332"/>
          </a:xfrm>
          <a:prstGeom prst="rect">
            <a:avLst/>
          </a:prstGeom>
          <a:noFill/>
        </p:spPr>
        <p:txBody>
          <a:bodyPr wrap="square" rtlCol="0">
            <a:spAutoFit/>
          </a:bodyPr>
          <a:lstStyle/>
          <a:p>
            <a:r>
              <a:rPr lang="en-US" b="1" dirty="0" smtClean="0">
                <a:solidFill>
                  <a:schemeClr val="bg1"/>
                </a:solidFill>
              </a:rPr>
              <a:t>| Sizing of Rigging Beam</a:t>
            </a:r>
            <a:endParaRPr lang="en-US" b="1" dirty="0">
              <a:solidFill>
                <a:schemeClr val="bg1"/>
              </a:solidFill>
            </a:endParaRPr>
          </a:p>
        </p:txBody>
      </p:sp>
      <p:sp>
        <p:nvSpPr>
          <p:cNvPr id="15" name="Oval 14"/>
          <p:cNvSpPr/>
          <p:nvPr/>
        </p:nvSpPr>
        <p:spPr>
          <a:xfrm>
            <a:off x="762000" y="2415064"/>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TextBox 15"/>
          <p:cNvSpPr txBox="1"/>
          <p:nvPr/>
        </p:nvSpPr>
        <p:spPr>
          <a:xfrm>
            <a:off x="1143000" y="2919413"/>
            <a:ext cx="4495800" cy="369332"/>
          </a:xfrm>
          <a:prstGeom prst="rect">
            <a:avLst/>
          </a:prstGeom>
          <a:noFill/>
        </p:spPr>
        <p:txBody>
          <a:bodyPr wrap="square" rtlCol="0">
            <a:spAutoFit/>
          </a:bodyPr>
          <a:lstStyle/>
          <a:p>
            <a:r>
              <a:rPr lang="en-US" b="1" dirty="0" smtClean="0">
                <a:solidFill>
                  <a:schemeClr val="bg1"/>
                </a:solidFill>
              </a:rPr>
              <a:t>| Solar Panel Installation at Roof Level</a:t>
            </a:r>
            <a:endParaRPr lang="en-US" b="1" dirty="0">
              <a:solidFill>
                <a:schemeClr val="bg1"/>
              </a:solidFill>
            </a:endParaRPr>
          </a:p>
        </p:txBody>
      </p:sp>
      <p:sp>
        <p:nvSpPr>
          <p:cNvPr id="17" name="Oval 16"/>
          <p:cNvSpPr/>
          <p:nvPr/>
        </p:nvSpPr>
        <p:spPr>
          <a:xfrm>
            <a:off x="762000" y="2919413"/>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TextBox 17"/>
          <p:cNvSpPr txBox="1"/>
          <p:nvPr/>
        </p:nvSpPr>
        <p:spPr>
          <a:xfrm>
            <a:off x="1143000" y="3440668"/>
            <a:ext cx="5867400" cy="369332"/>
          </a:xfrm>
          <a:prstGeom prst="rect">
            <a:avLst/>
          </a:prstGeom>
          <a:noFill/>
        </p:spPr>
        <p:txBody>
          <a:bodyPr wrap="square" rtlCol="0">
            <a:spAutoFit/>
          </a:bodyPr>
          <a:lstStyle/>
          <a:p>
            <a:r>
              <a:rPr lang="en-US" b="1" dirty="0" smtClean="0">
                <a:solidFill>
                  <a:schemeClr val="accent6"/>
                </a:solidFill>
              </a:rPr>
              <a:t>| Mobile Technology Integration- Tablet Computers</a:t>
            </a:r>
            <a:endParaRPr lang="en-US" b="1" dirty="0">
              <a:solidFill>
                <a:schemeClr val="accent6"/>
              </a:solidFill>
            </a:endParaRPr>
          </a:p>
        </p:txBody>
      </p:sp>
      <p:sp>
        <p:nvSpPr>
          <p:cNvPr id="19" name="Oval 18"/>
          <p:cNvSpPr/>
          <p:nvPr/>
        </p:nvSpPr>
        <p:spPr>
          <a:xfrm>
            <a:off x="762000" y="3440668"/>
            <a:ext cx="381000" cy="369332"/>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TextBox 20"/>
          <p:cNvSpPr txBox="1"/>
          <p:nvPr/>
        </p:nvSpPr>
        <p:spPr>
          <a:xfrm>
            <a:off x="1143000" y="3962400"/>
            <a:ext cx="5867400" cy="369332"/>
          </a:xfrm>
          <a:prstGeom prst="rect">
            <a:avLst/>
          </a:prstGeom>
          <a:noFill/>
        </p:spPr>
        <p:txBody>
          <a:bodyPr wrap="square" rtlCol="0">
            <a:spAutoFit/>
          </a:bodyPr>
          <a:lstStyle/>
          <a:p>
            <a:r>
              <a:rPr lang="en-US" b="1" dirty="0" smtClean="0">
                <a:solidFill>
                  <a:schemeClr val="bg1"/>
                </a:solidFill>
              </a:rPr>
              <a:t>| Recommendations</a:t>
            </a:r>
            <a:endParaRPr lang="en-US" b="1" dirty="0">
              <a:solidFill>
                <a:schemeClr val="bg1"/>
              </a:solidFill>
            </a:endParaRPr>
          </a:p>
        </p:txBody>
      </p:sp>
      <p:sp>
        <p:nvSpPr>
          <p:cNvPr id="22" name="Oval 21"/>
          <p:cNvSpPr/>
          <p:nvPr/>
        </p:nvSpPr>
        <p:spPr>
          <a:xfrm>
            <a:off x="762000" y="3962400"/>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TextBox 22"/>
          <p:cNvSpPr txBox="1"/>
          <p:nvPr/>
        </p:nvSpPr>
        <p:spPr>
          <a:xfrm>
            <a:off x="1143000" y="4510564"/>
            <a:ext cx="5867400" cy="369332"/>
          </a:xfrm>
          <a:prstGeom prst="rect">
            <a:avLst/>
          </a:prstGeom>
          <a:noFill/>
        </p:spPr>
        <p:txBody>
          <a:bodyPr wrap="square" rtlCol="0">
            <a:spAutoFit/>
          </a:bodyPr>
          <a:lstStyle/>
          <a:p>
            <a:r>
              <a:rPr lang="en-US" b="1" dirty="0" smtClean="0">
                <a:solidFill>
                  <a:schemeClr val="bg1"/>
                </a:solidFill>
              </a:rPr>
              <a:t>| Concluding Remarks</a:t>
            </a:r>
            <a:endParaRPr lang="en-US" b="1" dirty="0">
              <a:solidFill>
                <a:schemeClr val="bg1"/>
              </a:solidFill>
            </a:endParaRPr>
          </a:p>
        </p:txBody>
      </p:sp>
      <p:sp>
        <p:nvSpPr>
          <p:cNvPr id="24" name="Oval 23"/>
          <p:cNvSpPr/>
          <p:nvPr/>
        </p:nvSpPr>
        <p:spPr>
          <a:xfrm>
            <a:off x="762000" y="4510564"/>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26" name="Picture 25"/>
          <p:cNvPicPr/>
          <p:nvPr/>
        </p:nvPicPr>
        <p:blipFill rotWithShape="1">
          <a:blip r:embed="rId3" cstate="print">
            <a:extLst>
              <a:ext uri="{28A0092B-C50C-407E-A947-70E740481C1C}">
                <a14:useLocalDpi xmlns:a14="http://schemas.microsoft.com/office/drawing/2010/main" val="0"/>
              </a:ext>
            </a:extLst>
          </a:blip>
          <a:srcRect b="28799"/>
          <a:stretch/>
        </p:blipFill>
        <p:spPr bwMode="auto">
          <a:xfrm>
            <a:off x="4076700" y="3993595"/>
            <a:ext cx="4514641" cy="2400896"/>
          </a:xfrm>
          <a:prstGeom prst="rect">
            <a:avLst/>
          </a:prstGeom>
          <a:ln>
            <a:noFill/>
          </a:ln>
          <a:extLst>
            <a:ext uri="{53640926-AAD7-44D8-BBD7-CCE9431645EC}">
              <a14:shadowObscured xmlns:a14="http://schemas.microsoft.com/office/drawing/2010/main"/>
            </a:ext>
          </a:extLst>
        </p:spPr>
      </p:pic>
      <p:graphicFrame>
        <p:nvGraphicFramePr>
          <p:cNvPr id="2" name="Table 1"/>
          <p:cNvGraphicFramePr>
            <a:graphicFrameLocks noGrp="1"/>
          </p:cNvGraphicFramePr>
          <p:nvPr>
            <p:extLst>
              <p:ext uri="{D42A27DB-BD31-4B8C-83A1-F6EECF244321}">
                <p14:modId xmlns:p14="http://schemas.microsoft.com/office/powerpoint/2010/main" val="2832819477"/>
              </p:ext>
            </p:extLst>
          </p:nvPr>
        </p:nvGraphicFramePr>
        <p:xfrm>
          <a:off x="20040600" y="849868"/>
          <a:ext cx="6080760" cy="2468880"/>
        </p:xfrm>
        <a:graphic>
          <a:graphicData uri="http://schemas.openxmlformats.org/drawingml/2006/table">
            <a:tbl>
              <a:tblPr firstRow="1" firstCol="1" bandRow="1">
                <a:tableStyleId>{5C22544A-7EE6-4342-B048-85BDC9FD1C3A}</a:tableStyleId>
              </a:tblPr>
              <a:tblGrid>
                <a:gridCol w="2468880"/>
                <a:gridCol w="742950"/>
                <a:gridCol w="1362710"/>
                <a:gridCol w="1506220"/>
              </a:tblGrid>
              <a:tr h="0">
                <a:tc gridSpan="4">
                  <a:txBody>
                    <a:bodyPr/>
                    <a:lstStyle/>
                    <a:p>
                      <a:pPr marL="0" marR="0" algn="ctr">
                        <a:lnSpc>
                          <a:spcPct val="150000"/>
                        </a:lnSpc>
                        <a:spcBef>
                          <a:spcPts val="0"/>
                        </a:spcBef>
                        <a:spcAft>
                          <a:spcPts val="0"/>
                        </a:spcAft>
                      </a:pPr>
                      <a:r>
                        <a:rPr lang="en-US" sz="1200">
                          <a:effectLst/>
                        </a:rPr>
                        <a:t>Direct Costs of Tablet Computer Implementation</a:t>
                      </a:r>
                      <a:endParaRPr lang="en-US" sz="1100">
                        <a:effectLst/>
                        <a:latin typeface="Calibr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r>
              <a:tr h="0">
                <a:tc>
                  <a:txBody>
                    <a:bodyPr/>
                    <a:lstStyle/>
                    <a:p>
                      <a:pPr marL="0" marR="0" algn="ctr">
                        <a:lnSpc>
                          <a:spcPct val="150000"/>
                        </a:lnSpc>
                        <a:spcBef>
                          <a:spcPts val="0"/>
                        </a:spcBef>
                        <a:spcAft>
                          <a:spcPts val="0"/>
                        </a:spcAft>
                      </a:pPr>
                      <a:r>
                        <a:rPr lang="en-US" sz="1200">
                          <a:effectLst/>
                        </a:rPr>
                        <a:t>Description</a:t>
                      </a:r>
                      <a:endParaRPr lang="en-US" sz="110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a:effectLst/>
                        </a:rPr>
                        <a:t>Quantity</a:t>
                      </a:r>
                      <a:endParaRPr lang="en-US" sz="110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a:effectLst/>
                        </a:rPr>
                        <a:t>Cost/Unit</a:t>
                      </a:r>
                      <a:endParaRPr lang="en-US" sz="110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a:effectLst/>
                        </a:rPr>
                        <a:t>Cost</a:t>
                      </a:r>
                      <a:endParaRPr lang="en-US" sz="1100">
                        <a:effectLst/>
                        <a:latin typeface="Calibri"/>
                        <a:ea typeface="Calibri"/>
                        <a:cs typeface="Times New Roman"/>
                      </a:endParaRPr>
                    </a:p>
                  </a:txBody>
                  <a:tcPr marL="68580" marR="68580" marT="0" marB="0"/>
                </a:tc>
              </a:tr>
              <a:tr h="0">
                <a:tc>
                  <a:txBody>
                    <a:bodyPr/>
                    <a:lstStyle/>
                    <a:p>
                      <a:pPr marL="0" marR="0">
                        <a:lnSpc>
                          <a:spcPct val="150000"/>
                        </a:lnSpc>
                        <a:spcBef>
                          <a:spcPts val="0"/>
                        </a:spcBef>
                        <a:spcAft>
                          <a:spcPts val="0"/>
                        </a:spcAft>
                      </a:pPr>
                      <a:r>
                        <a:rPr lang="en-US" sz="1200">
                          <a:effectLst/>
                        </a:rPr>
                        <a:t>Tablet Computers</a:t>
                      </a:r>
                      <a:endParaRPr lang="en-US" sz="110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a:effectLst/>
                        </a:rPr>
                        <a:t>4</a:t>
                      </a:r>
                      <a:endParaRPr lang="en-US" sz="110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a:effectLst/>
                        </a:rPr>
                        <a:t>$500/iPad</a:t>
                      </a:r>
                      <a:endParaRPr lang="en-US" sz="110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a:effectLst/>
                        </a:rPr>
                        <a:t>-($2,000)</a:t>
                      </a:r>
                      <a:endParaRPr lang="en-US" sz="1100">
                        <a:effectLst/>
                        <a:latin typeface="Calibri"/>
                        <a:ea typeface="Calibri"/>
                        <a:cs typeface="Times New Roman"/>
                      </a:endParaRPr>
                    </a:p>
                  </a:txBody>
                  <a:tcPr marL="68580" marR="68580" marT="0" marB="0"/>
                </a:tc>
              </a:tr>
              <a:tr h="0">
                <a:tc>
                  <a:txBody>
                    <a:bodyPr/>
                    <a:lstStyle/>
                    <a:p>
                      <a:pPr marL="0" marR="0">
                        <a:lnSpc>
                          <a:spcPct val="150000"/>
                        </a:lnSpc>
                        <a:spcBef>
                          <a:spcPts val="0"/>
                        </a:spcBef>
                        <a:spcAft>
                          <a:spcPts val="0"/>
                        </a:spcAft>
                      </a:pPr>
                      <a:r>
                        <a:rPr lang="en-US" sz="1200">
                          <a:effectLst/>
                        </a:rPr>
                        <a:t>Contingency for Software &amp; Add-ons</a:t>
                      </a:r>
                      <a:endParaRPr lang="en-US" sz="110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a:effectLst/>
                        </a:rPr>
                        <a:t>4 </a:t>
                      </a:r>
                      <a:endParaRPr lang="en-US" sz="110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a:effectLst/>
                        </a:rPr>
                        <a:t>$300/iPad</a:t>
                      </a:r>
                      <a:endParaRPr lang="en-US" sz="110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a:effectLst/>
                        </a:rPr>
                        <a:t>-($1,200)</a:t>
                      </a:r>
                      <a:endParaRPr lang="en-US" sz="1100">
                        <a:effectLst/>
                        <a:latin typeface="Calibri"/>
                        <a:ea typeface="Calibri"/>
                        <a:cs typeface="Times New Roman"/>
                      </a:endParaRPr>
                    </a:p>
                  </a:txBody>
                  <a:tcPr marL="68580" marR="68580" marT="0" marB="0"/>
                </a:tc>
              </a:tr>
              <a:tr h="0">
                <a:tc>
                  <a:txBody>
                    <a:bodyPr/>
                    <a:lstStyle/>
                    <a:p>
                      <a:pPr marL="0" marR="0">
                        <a:lnSpc>
                          <a:spcPct val="150000"/>
                        </a:lnSpc>
                        <a:spcBef>
                          <a:spcPts val="0"/>
                        </a:spcBef>
                        <a:spcAft>
                          <a:spcPts val="0"/>
                        </a:spcAft>
                      </a:pPr>
                      <a:r>
                        <a:rPr lang="en-US" sz="1200">
                          <a:effectLst/>
                        </a:rPr>
                        <a:t>Training Project Manager</a:t>
                      </a:r>
                      <a:endParaRPr lang="en-US" sz="110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a:effectLst/>
                        </a:rPr>
                        <a:t>6 hours</a:t>
                      </a:r>
                      <a:endParaRPr lang="en-US" sz="110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a:effectLst/>
                        </a:rPr>
                        <a:t>-</a:t>
                      </a:r>
                      <a:endParaRPr lang="en-US" sz="110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a:effectLst/>
                        </a:rPr>
                        <a:t>-($624)</a:t>
                      </a:r>
                      <a:endParaRPr lang="en-US" sz="1100">
                        <a:effectLst/>
                        <a:latin typeface="Calibri"/>
                        <a:ea typeface="Calibri"/>
                        <a:cs typeface="Times New Roman"/>
                      </a:endParaRPr>
                    </a:p>
                  </a:txBody>
                  <a:tcPr marL="68580" marR="68580" marT="0" marB="0"/>
                </a:tc>
              </a:tr>
              <a:tr h="0">
                <a:tc>
                  <a:txBody>
                    <a:bodyPr/>
                    <a:lstStyle/>
                    <a:p>
                      <a:pPr marL="0" marR="0">
                        <a:lnSpc>
                          <a:spcPct val="150000"/>
                        </a:lnSpc>
                        <a:spcBef>
                          <a:spcPts val="0"/>
                        </a:spcBef>
                        <a:spcAft>
                          <a:spcPts val="0"/>
                        </a:spcAft>
                      </a:pPr>
                      <a:r>
                        <a:rPr lang="en-US" sz="1200">
                          <a:effectLst/>
                        </a:rPr>
                        <a:t>Training Superintendent</a:t>
                      </a:r>
                      <a:endParaRPr lang="en-US" sz="110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a:effectLst/>
                        </a:rPr>
                        <a:t>6 hours</a:t>
                      </a:r>
                      <a:endParaRPr lang="en-US" sz="110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a:effectLst/>
                        </a:rPr>
                        <a:t>-</a:t>
                      </a:r>
                      <a:endParaRPr lang="en-US" sz="110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a:effectLst/>
                        </a:rPr>
                        <a:t>-($624)</a:t>
                      </a:r>
                      <a:endParaRPr lang="en-US" sz="1100">
                        <a:effectLst/>
                        <a:latin typeface="Calibri"/>
                        <a:ea typeface="Calibri"/>
                        <a:cs typeface="Times New Roman"/>
                      </a:endParaRPr>
                    </a:p>
                  </a:txBody>
                  <a:tcPr marL="68580" marR="68580" marT="0" marB="0"/>
                </a:tc>
              </a:tr>
              <a:tr h="0">
                <a:tc>
                  <a:txBody>
                    <a:bodyPr/>
                    <a:lstStyle/>
                    <a:p>
                      <a:pPr marL="0" marR="0">
                        <a:lnSpc>
                          <a:spcPct val="150000"/>
                        </a:lnSpc>
                        <a:spcBef>
                          <a:spcPts val="0"/>
                        </a:spcBef>
                        <a:spcAft>
                          <a:spcPts val="0"/>
                        </a:spcAft>
                      </a:pPr>
                      <a:r>
                        <a:rPr lang="en-US" sz="1200">
                          <a:effectLst/>
                        </a:rPr>
                        <a:t>Training Project Engineer #1</a:t>
                      </a:r>
                      <a:endParaRPr lang="en-US" sz="110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a:effectLst/>
                        </a:rPr>
                        <a:t>6 hours</a:t>
                      </a:r>
                      <a:endParaRPr lang="en-US" sz="110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a:effectLst/>
                        </a:rPr>
                        <a:t>-</a:t>
                      </a:r>
                      <a:endParaRPr lang="en-US" sz="110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a:effectLst/>
                        </a:rPr>
                        <a:t>-($408)</a:t>
                      </a:r>
                      <a:endParaRPr lang="en-US" sz="1100">
                        <a:effectLst/>
                        <a:latin typeface="Calibri"/>
                        <a:ea typeface="Calibri"/>
                        <a:cs typeface="Times New Roman"/>
                      </a:endParaRPr>
                    </a:p>
                  </a:txBody>
                  <a:tcPr marL="68580" marR="68580" marT="0" marB="0"/>
                </a:tc>
              </a:tr>
              <a:tr h="0">
                <a:tc>
                  <a:txBody>
                    <a:bodyPr/>
                    <a:lstStyle/>
                    <a:p>
                      <a:pPr marL="0" marR="0">
                        <a:lnSpc>
                          <a:spcPct val="150000"/>
                        </a:lnSpc>
                        <a:spcBef>
                          <a:spcPts val="0"/>
                        </a:spcBef>
                        <a:spcAft>
                          <a:spcPts val="0"/>
                        </a:spcAft>
                      </a:pPr>
                      <a:r>
                        <a:rPr lang="en-US" sz="1200">
                          <a:effectLst/>
                        </a:rPr>
                        <a:t>Training Project Engineer #2</a:t>
                      </a:r>
                      <a:endParaRPr lang="en-US" sz="110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a:effectLst/>
                        </a:rPr>
                        <a:t>6 hours</a:t>
                      </a:r>
                      <a:endParaRPr lang="en-US" sz="110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a:effectLst/>
                        </a:rPr>
                        <a:t>-</a:t>
                      </a:r>
                      <a:endParaRPr lang="en-US" sz="110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a:effectLst/>
                        </a:rPr>
                        <a:t>-($408)</a:t>
                      </a:r>
                      <a:endParaRPr lang="en-US" sz="1100">
                        <a:effectLst/>
                        <a:latin typeface="Calibri"/>
                        <a:ea typeface="Calibri"/>
                        <a:cs typeface="Times New Roman"/>
                      </a:endParaRPr>
                    </a:p>
                  </a:txBody>
                  <a:tcPr marL="68580" marR="68580" marT="0" marB="0"/>
                </a:tc>
              </a:tr>
              <a:tr h="0">
                <a:tc>
                  <a:txBody>
                    <a:bodyPr/>
                    <a:lstStyle/>
                    <a:p>
                      <a:pPr marL="0" marR="0">
                        <a:lnSpc>
                          <a:spcPct val="150000"/>
                        </a:lnSpc>
                        <a:spcBef>
                          <a:spcPts val="0"/>
                        </a:spcBef>
                        <a:spcAft>
                          <a:spcPts val="0"/>
                        </a:spcAft>
                      </a:pPr>
                      <a:r>
                        <a:rPr lang="en-US" sz="1200">
                          <a:effectLst/>
                        </a:rPr>
                        <a:t>Total</a:t>
                      </a:r>
                      <a:endParaRPr lang="en-US" sz="110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a:effectLst/>
                        </a:rPr>
                        <a:t>-</a:t>
                      </a:r>
                      <a:endParaRPr lang="en-US" sz="110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a:effectLst/>
                        </a:rPr>
                        <a:t>-</a:t>
                      </a:r>
                      <a:endParaRPr lang="en-US" sz="110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dirty="0">
                          <a:effectLst/>
                        </a:rPr>
                        <a:t>-($5,264)</a:t>
                      </a:r>
                      <a:endParaRPr lang="en-US" sz="1100" dirty="0">
                        <a:effectLst/>
                        <a:latin typeface="Calibri"/>
                        <a:ea typeface="Calibri"/>
                        <a:cs typeface="Times New Roman"/>
                      </a:endParaRPr>
                    </a:p>
                  </a:txBody>
                  <a:tcPr marL="68580" marR="68580" marT="0" marB="0"/>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323617212"/>
              </p:ext>
            </p:extLst>
          </p:nvPr>
        </p:nvGraphicFramePr>
        <p:xfrm>
          <a:off x="20040600" y="3429000"/>
          <a:ext cx="6080760" cy="2743200"/>
        </p:xfrm>
        <a:graphic>
          <a:graphicData uri="http://schemas.openxmlformats.org/drawingml/2006/table">
            <a:tbl>
              <a:tblPr firstRow="1" firstCol="1" bandRow="1">
                <a:tableStyleId>{5C22544A-7EE6-4342-B048-85BDC9FD1C3A}</a:tableStyleId>
              </a:tblPr>
              <a:tblGrid>
                <a:gridCol w="1954530"/>
                <a:gridCol w="1085850"/>
                <a:gridCol w="1520190"/>
                <a:gridCol w="1520190"/>
              </a:tblGrid>
              <a:tr h="0">
                <a:tc gridSpan="4">
                  <a:txBody>
                    <a:bodyPr/>
                    <a:lstStyle/>
                    <a:p>
                      <a:pPr marL="0" marR="0" algn="ctr">
                        <a:lnSpc>
                          <a:spcPct val="150000"/>
                        </a:lnSpc>
                        <a:spcBef>
                          <a:spcPts val="0"/>
                        </a:spcBef>
                        <a:spcAft>
                          <a:spcPts val="0"/>
                        </a:spcAft>
                      </a:pPr>
                      <a:r>
                        <a:rPr lang="en-US" sz="1200">
                          <a:effectLst/>
                        </a:rPr>
                        <a:t>Human Resource Costs of Tablet Integration (Weekly)</a:t>
                      </a:r>
                      <a:endParaRPr lang="en-US" sz="1100">
                        <a:effectLst/>
                        <a:latin typeface="Calibr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r>
              <a:tr h="0">
                <a:tc>
                  <a:txBody>
                    <a:bodyPr/>
                    <a:lstStyle/>
                    <a:p>
                      <a:pPr marL="0" marR="0" algn="ctr">
                        <a:lnSpc>
                          <a:spcPct val="150000"/>
                        </a:lnSpc>
                        <a:spcBef>
                          <a:spcPts val="0"/>
                        </a:spcBef>
                        <a:spcAft>
                          <a:spcPts val="0"/>
                        </a:spcAft>
                      </a:pPr>
                      <a:r>
                        <a:rPr lang="en-US" sz="1200">
                          <a:effectLst/>
                        </a:rPr>
                        <a:t>Description</a:t>
                      </a:r>
                      <a:endParaRPr lang="en-US" sz="110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a:effectLst/>
                        </a:rPr>
                        <a:t>Quantity</a:t>
                      </a:r>
                      <a:endParaRPr lang="en-US" sz="110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a:effectLst/>
                        </a:rPr>
                        <a:t>Cost/Unit</a:t>
                      </a:r>
                      <a:endParaRPr lang="en-US" sz="110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a:effectLst/>
                        </a:rPr>
                        <a:t>Cost</a:t>
                      </a:r>
                      <a:endParaRPr lang="en-US" sz="1100">
                        <a:effectLst/>
                        <a:latin typeface="Calibri"/>
                        <a:ea typeface="Calibri"/>
                        <a:cs typeface="Times New Roman"/>
                      </a:endParaRPr>
                    </a:p>
                  </a:txBody>
                  <a:tcPr marL="68580" marR="68580" marT="0" marB="0"/>
                </a:tc>
              </a:tr>
              <a:tr h="0">
                <a:tc>
                  <a:txBody>
                    <a:bodyPr/>
                    <a:lstStyle/>
                    <a:p>
                      <a:pPr marL="0" marR="0">
                        <a:lnSpc>
                          <a:spcPct val="150000"/>
                        </a:lnSpc>
                        <a:spcBef>
                          <a:spcPts val="0"/>
                        </a:spcBef>
                        <a:spcAft>
                          <a:spcPts val="0"/>
                        </a:spcAft>
                      </a:pPr>
                      <a:r>
                        <a:rPr lang="en-US" sz="1200">
                          <a:effectLst/>
                        </a:rPr>
                        <a:t>Costs</a:t>
                      </a:r>
                      <a:endParaRPr lang="en-US" sz="110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a:effectLst/>
                        </a:rPr>
                        <a:t> </a:t>
                      </a:r>
                      <a:endParaRPr lang="en-US" sz="110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a:effectLst/>
                        </a:rPr>
                        <a:t> </a:t>
                      </a:r>
                      <a:endParaRPr lang="en-US" sz="110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a:effectLst/>
                        </a:rPr>
                        <a:t> </a:t>
                      </a:r>
                      <a:endParaRPr lang="en-US" sz="1100">
                        <a:effectLst/>
                        <a:latin typeface="Calibri"/>
                        <a:ea typeface="Calibri"/>
                        <a:cs typeface="Times New Roman"/>
                      </a:endParaRPr>
                    </a:p>
                  </a:txBody>
                  <a:tcPr marL="68580" marR="68580" marT="0" marB="0"/>
                </a:tc>
              </a:tr>
              <a:tr h="0">
                <a:tc>
                  <a:txBody>
                    <a:bodyPr/>
                    <a:lstStyle/>
                    <a:p>
                      <a:pPr marL="0" marR="0">
                        <a:lnSpc>
                          <a:spcPct val="150000"/>
                        </a:lnSpc>
                        <a:spcBef>
                          <a:spcPts val="0"/>
                        </a:spcBef>
                        <a:spcAft>
                          <a:spcPts val="0"/>
                        </a:spcAft>
                      </a:pPr>
                      <a:r>
                        <a:rPr lang="en-US" sz="1200">
                          <a:effectLst/>
                        </a:rPr>
                        <a:t>     IT Champion Time</a:t>
                      </a:r>
                      <a:endParaRPr lang="en-US" sz="110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a:effectLst/>
                        </a:rPr>
                        <a:t>2 hours</a:t>
                      </a:r>
                      <a:endParaRPr lang="en-US" sz="110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a:effectLst/>
                        </a:rPr>
                        <a:t>$68/hour</a:t>
                      </a:r>
                      <a:endParaRPr lang="en-US" sz="110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a:effectLst/>
                        </a:rPr>
                        <a:t>-($136)</a:t>
                      </a:r>
                      <a:endParaRPr lang="en-US" sz="1100">
                        <a:effectLst/>
                        <a:latin typeface="Calibri"/>
                        <a:ea typeface="Calibri"/>
                        <a:cs typeface="Times New Roman"/>
                      </a:endParaRPr>
                    </a:p>
                  </a:txBody>
                  <a:tcPr marL="68580" marR="68580" marT="0" marB="0"/>
                </a:tc>
              </a:tr>
              <a:tr h="0">
                <a:tc>
                  <a:txBody>
                    <a:bodyPr/>
                    <a:lstStyle/>
                    <a:p>
                      <a:pPr marL="0" marR="0">
                        <a:lnSpc>
                          <a:spcPct val="150000"/>
                        </a:lnSpc>
                        <a:spcBef>
                          <a:spcPts val="0"/>
                        </a:spcBef>
                        <a:spcAft>
                          <a:spcPts val="0"/>
                        </a:spcAft>
                      </a:pPr>
                      <a:r>
                        <a:rPr lang="en-US" sz="1200">
                          <a:effectLst/>
                        </a:rPr>
                        <a:t>Savings</a:t>
                      </a:r>
                      <a:endParaRPr lang="en-US" sz="110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a:effectLst/>
                        </a:rPr>
                        <a:t> </a:t>
                      </a:r>
                      <a:endParaRPr lang="en-US" sz="110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a:effectLst/>
                        </a:rPr>
                        <a:t> </a:t>
                      </a:r>
                      <a:endParaRPr lang="en-US" sz="110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a:effectLst/>
                        </a:rPr>
                        <a:t> </a:t>
                      </a:r>
                      <a:endParaRPr lang="en-US" sz="1100">
                        <a:effectLst/>
                        <a:latin typeface="Calibri"/>
                        <a:ea typeface="Calibri"/>
                        <a:cs typeface="Times New Roman"/>
                      </a:endParaRPr>
                    </a:p>
                  </a:txBody>
                  <a:tcPr marL="68580" marR="68580" marT="0" marB="0"/>
                </a:tc>
              </a:tr>
              <a:tr h="0">
                <a:tc>
                  <a:txBody>
                    <a:bodyPr/>
                    <a:lstStyle/>
                    <a:p>
                      <a:pPr marL="0" marR="0">
                        <a:lnSpc>
                          <a:spcPct val="150000"/>
                        </a:lnSpc>
                        <a:spcBef>
                          <a:spcPts val="0"/>
                        </a:spcBef>
                        <a:spcAft>
                          <a:spcPts val="0"/>
                        </a:spcAft>
                      </a:pPr>
                      <a:r>
                        <a:rPr lang="en-US" sz="1200">
                          <a:effectLst/>
                        </a:rPr>
                        <a:t>     Project Manager Time</a:t>
                      </a:r>
                      <a:endParaRPr lang="en-US" sz="110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a:effectLst/>
                        </a:rPr>
                        <a:t>4</a:t>
                      </a:r>
                      <a:endParaRPr lang="en-US" sz="110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a:effectLst/>
                        </a:rPr>
                        <a:t>-</a:t>
                      </a:r>
                      <a:endParaRPr lang="en-US" sz="110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a:effectLst/>
                        </a:rPr>
                        <a:t>$416</a:t>
                      </a:r>
                      <a:endParaRPr lang="en-US" sz="1100">
                        <a:effectLst/>
                        <a:latin typeface="Calibri"/>
                        <a:ea typeface="Calibri"/>
                        <a:cs typeface="Times New Roman"/>
                      </a:endParaRPr>
                    </a:p>
                  </a:txBody>
                  <a:tcPr marL="68580" marR="68580" marT="0" marB="0"/>
                </a:tc>
              </a:tr>
              <a:tr h="0">
                <a:tc>
                  <a:txBody>
                    <a:bodyPr/>
                    <a:lstStyle/>
                    <a:p>
                      <a:pPr marL="0" marR="0">
                        <a:lnSpc>
                          <a:spcPct val="150000"/>
                        </a:lnSpc>
                        <a:spcBef>
                          <a:spcPts val="0"/>
                        </a:spcBef>
                        <a:spcAft>
                          <a:spcPts val="0"/>
                        </a:spcAft>
                      </a:pPr>
                      <a:r>
                        <a:rPr lang="en-US" sz="1200">
                          <a:effectLst/>
                        </a:rPr>
                        <a:t>     Superintendent Time</a:t>
                      </a:r>
                      <a:endParaRPr lang="en-US" sz="110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a:effectLst/>
                        </a:rPr>
                        <a:t>7</a:t>
                      </a:r>
                      <a:endParaRPr lang="en-US" sz="110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a:effectLst/>
                        </a:rPr>
                        <a:t>-</a:t>
                      </a:r>
                      <a:endParaRPr lang="en-US" sz="110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a:effectLst/>
                        </a:rPr>
                        <a:t>$728</a:t>
                      </a:r>
                      <a:endParaRPr lang="en-US" sz="1100">
                        <a:effectLst/>
                        <a:latin typeface="Calibri"/>
                        <a:ea typeface="Calibri"/>
                        <a:cs typeface="Times New Roman"/>
                      </a:endParaRPr>
                    </a:p>
                  </a:txBody>
                  <a:tcPr marL="68580" marR="68580" marT="0" marB="0"/>
                </a:tc>
              </a:tr>
              <a:tr h="0">
                <a:tc>
                  <a:txBody>
                    <a:bodyPr/>
                    <a:lstStyle/>
                    <a:p>
                      <a:pPr marL="0" marR="0">
                        <a:lnSpc>
                          <a:spcPct val="150000"/>
                        </a:lnSpc>
                        <a:spcBef>
                          <a:spcPts val="0"/>
                        </a:spcBef>
                        <a:spcAft>
                          <a:spcPts val="0"/>
                        </a:spcAft>
                      </a:pPr>
                      <a:r>
                        <a:rPr lang="en-US" sz="1200">
                          <a:effectLst/>
                        </a:rPr>
                        <a:t>     Project Engineer #1 Time</a:t>
                      </a:r>
                      <a:endParaRPr lang="en-US" sz="110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a:effectLst/>
                        </a:rPr>
                        <a:t>5</a:t>
                      </a:r>
                      <a:endParaRPr lang="en-US" sz="110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a:effectLst/>
                        </a:rPr>
                        <a:t>-</a:t>
                      </a:r>
                      <a:endParaRPr lang="en-US" sz="110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a:effectLst/>
                        </a:rPr>
                        <a:t>$340</a:t>
                      </a:r>
                      <a:endParaRPr lang="en-US" sz="1100">
                        <a:effectLst/>
                        <a:latin typeface="Calibri"/>
                        <a:ea typeface="Calibri"/>
                        <a:cs typeface="Times New Roman"/>
                      </a:endParaRPr>
                    </a:p>
                  </a:txBody>
                  <a:tcPr marL="68580" marR="68580" marT="0" marB="0"/>
                </a:tc>
              </a:tr>
              <a:tr h="0">
                <a:tc>
                  <a:txBody>
                    <a:bodyPr/>
                    <a:lstStyle/>
                    <a:p>
                      <a:pPr marL="0" marR="0">
                        <a:lnSpc>
                          <a:spcPct val="150000"/>
                        </a:lnSpc>
                        <a:spcBef>
                          <a:spcPts val="0"/>
                        </a:spcBef>
                        <a:spcAft>
                          <a:spcPts val="0"/>
                        </a:spcAft>
                      </a:pPr>
                      <a:r>
                        <a:rPr lang="en-US" sz="1200">
                          <a:effectLst/>
                        </a:rPr>
                        <a:t>     Project Engineer #2 Time</a:t>
                      </a:r>
                      <a:endParaRPr lang="en-US" sz="110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a:effectLst/>
                        </a:rPr>
                        <a:t>5</a:t>
                      </a:r>
                      <a:endParaRPr lang="en-US" sz="110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a:effectLst/>
                        </a:rPr>
                        <a:t>-</a:t>
                      </a:r>
                      <a:endParaRPr lang="en-US" sz="110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a:effectLst/>
                        </a:rPr>
                        <a:t>$340</a:t>
                      </a:r>
                      <a:endParaRPr lang="en-US" sz="1100">
                        <a:effectLst/>
                        <a:latin typeface="Calibri"/>
                        <a:ea typeface="Calibri"/>
                        <a:cs typeface="Times New Roman"/>
                      </a:endParaRPr>
                    </a:p>
                  </a:txBody>
                  <a:tcPr marL="68580" marR="68580" marT="0" marB="0"/>
                </a:tc>
              </a:tr>
              <a:tr h="0">
                <a:tc>
                  <a:txBody>
                    <a:bodyPr/>
                    <a:lstStyle/>
                    <a:p>
                      <a:pPr marL="0" marR="0">
                        <a:lnSpc>
                          <a:spcPct val="150000"/>
                        </a:lnSpc>
                        <a:spcBef>
                          <a:spcPts val="0"/>
                        </a:spcBef>
                        <a:spcAft>
                          <a:spcPts val="0"/>
                        </a:spcAft>
                      </a:pPr>
                      <a:r>
                        <a:rPr lang="en-US" sz="1200">
                          <a:effectLst/>
                        </a:rPr>
                        <a:t>Total</a:t>
                      </a:r>
                      <a:endParaRPr lang="en-US" sz="110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a:effectLst/>
                        </a:rPr>
                        <a:t>-</a:t>
                      </a:r>
                      <a:endParaRPr lang="en-US" sz="110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a:effectLst/>
                        </a:rPr>
                        <a:t>-</a:t>
                      </a:r>
                      <a:endParaRPr lang="en-US" sz="110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dirty="0">
                          <a:effectLst/>
                        </a:rPr>
                        <a:t>$1688/week</a:t>
                      </a:r>
                      <a:endParaRPr lang="en-US" sz="1100" dirty="0">
                        <a:effectLst/>
                        <a:latin typeface="Calibri"/>
                        <a:ea typeface="Calibri"/>
                        <a:cs typeface="Times New Roman"/>
                      </a:endParaRPr>
                    </a:p>
                  </a:txBody>
                  <a:tcPr marL="68580" marR="68580" marT="0" marB="0"/>
                </a:tc>
              </a:tr>
            </a:tbl>
          </a:graphicData>
        </a:graphic>
      </p:graphicFrame>
      <p:sp>
        <p:nvSpPr>
          <p:cNvPr id="27" name="TextBox 26"/>
          <p:cNvSpPr txBox="1"/>
          <p:nvPr/>
        </p:nvSpPr>
        <p:spPr>
          <a:xfrm>
            <a:off x="18916650" y="6147817"/>
            <a:ext cx="7391400" cy="769441"/>
          </a:xfrm>
          <a:prstGeom prst="rect">
            <a:avLst/>
          </a:prstGeom>
          <a:noFill/>
        </p:spPr>
        <p:txBody>
          <a:bodyPr wrap="square" rtlCol="0">
            <a:spAutoFit/>
          </a:bodyPr>
          <a:lstStyle/>
          <a:p>
            <a:r>
              <a:rPr lang="en-US" sz="2400" b="1" dirty="0" smtClean="0">
                <a:solidFill>
                  <a:schemeClr val="bg1"/>
                </a:solidFill>
              </a:rPr>
              <a:t>Costs of Tablet Computer Integration</a:t>
            </a:r>
          </a:p>
          <a:p>
            <a:endParaRPr lang="en-US" sz="2000" dirty="0">
              <a:solidFill>
                <a:schemeClr val="bg1"/>
              </a:solidFill>
            </a:endParaRPr>
          </a:p>
        </p:txBody>
      </p:sp>
      <p:sp>
        <p:nvSpPr>
          <p:cNvPr id="29" name="TextBox 28"/>
          <p:cNvSpPr txBox="1"/>
          <p:nvPr/>
        </p:nvSpPr>
        <p:spPr>
          <a:xfrm>
            <a:off x="9144000" y="417493"/>
            <a:ext cx="8991600" cy="1508105"/>
          </a:xfrm>
          <a:prstGeom prst="rect">
            <a:avLst/>
          </a:prstGeom>
          <a:noFill/>
        </p:spPr>
        <p:txBody>
          <a:bodyPr wrap="square" rtlCol="0">
            <a:spAutoFit/>
          </a:bodyPr>
          <a:lstStyle/>
          <a:p>
            <a:pPr algn="ctr"/>
            <a:r>
              <a:rPr lang="en-US" sz="3600" b="1" dirty="0" smtClean="0">
                <a:solidFill>
                  <a:schemeClr val="bg1"/>
                </a:solidFill>
              </a:rPr>
              <a:t>Costs of Tablet Computer Implementation</a:t>
            </a:r>
          </a:p>
          <a:p>
            <a:pPr algn="ctr"/>
            <a:endParaRPr lang="en-US" sz="2000" dirty="0">
              <a:solidFill>
                <a:schemeClr val="bg1"/>
              </a:solidFill>
            </a:endParaRPr>
          </a:p>
        </p:txBody>
      </p:sp>
      <p:sp>
        <p:nvSpPr>
          <p:cNvPr id="30" name="Rectangle 29"/>
          <p:cNvSpPr/>
          <p:nvPr/>
        </p:nvSpPr>
        <p:spPr>
          <a:xfrm>
            <a:off x="9982200" y="1889879"/>
            <a:ext cx="8153400" cy="3139321"/>
          </a:xfrm>
          <a:prstGeom prst="rect">
            <a:avLst/>
          </a:prstGeom>
        </p:spPr>
        <p:txBody>
          <a:bodyPr wrap="square">
            <a:spAutoFit/>
          </a:bodyPr>
          <a:lstStyle/>
          <a:p>
            <a:pPr marL="285750" indent="-285750">
              <a:buFont typeface="Arial" pitchFamily="34" charset="0"/>
              <a:buChar char="•"/>
            </a:pPr>
            <a:r>
              <a:rPr lang="en-US" b="1" dirty="0" smtClean="0">
                <a:solidFill>
                  <a:schemeClr val="accent6"/>
                </a:solidFill>
              </a:rPr>
              <a:t>Direct Costs | </a:t>
            </a:r>
            <a:r>
              <a:rPr lang="en-US" b="1" dirty="0" smtClean="0">
                <a:solidFill>
                  <a:schemeClr val="bg1"/>
                </a:solidFill>
              </a:rPr>
              <a:t>-($5,264)</a:t>
            </a:r>
          </a:p>
          <a:p>
            <a:pPr marL="285750" indent="-285750">
              <a:buFont typeface="Arial" pitchFamily="34" charset="0"/>
              <a:buChar char="•"/>
            </a:pPr>
            <a:endParaRPr lang="en-US" b="1" dirty="0">
              <a:solidFill>
                <a:schemeClr val="bg1"/>
              </a:solidFill>
            </a:endParaRPr>
          </a:p>
          <a:p>
            <a:pPr marL="285750" indent="-285750">
              <a:buFont typeface="Arial" pitchFamily="34" charset="0"/>
              <a:buChar char="•"/>
            </a:pPr>
            <a:r>
              <a:rPr lang="en-US" b="1" dirty="0" smtClean="0">
                <a:solidFill>
                  <a:schemeClr val="accent6"/>
                </a:solidFill>
              </a:rPr>
              <a:t>Weekly Human Resource Savings | </a:t>
            </a:r>
            <a:r>
              <a:rPr lang="en-US" b="1" dirty="0" smtClean="0">
                <a:solidFill>
                  <a:schemeClr val="bg1"/>
                </a:solidFill>
              </a:rPr>
              <a:t>$1,688/ week</a:t>
            </a:r>
          </a:p>
          <a:p>
            <a:pPr marL="285750" indent="-285750">
              <a:buFont typeface="Arial" pitchFamily="34" charset="0"/>
              <a:buChar char="•"/>
            </a:pPr>
            <a:endParaRPr lang="en-US" b="1" dirty="0">
              <a:solidFill>
                <a:schemeClr val="bg1"/>
              </a:solidFill>
            </a:endParaRPr>
          </a:p>
          <a:p>
            <a:pPr marL="285750" indent="-285750">
              <a:buFont typeface="Arial" pitchFamily="34" charset="0"/>
              <a:buChar char="•"/>
            </a:pPr>
            <a:r>
              <a:rPr lang="en-US" b="1" dirty="0" smtClean="0">
                <a:solidFill>
                  <a:schemeClr val="accent6"/>
                </a:solidFill>
              </a:rPr>
              <a:t>Overall Project Savings | </a:t>
            </a:r>
            <a:r>
              <a:rPr lang="en-US" b="1" dirty="0" smtClean="0">
                <a:solidFill>
                  <a:schemeClr val="bg1"/>
                </a:solidFill>
              </a:rPr>
              <a:t>$116,272</a:t>
            </a:r>
          </a:p>
          <a:p>
            <a:pPr marL="285750" indent="-285750">
              <a:buFont typeface="Arial" pitchFamily="34" charset="0"/>
              <a:buChar char="•"/>
            </a:pPr>
            <a:endParaRPr lang="en-US" b="1" dirty="0">
              <a:solidFill>
                <a:schemeClr val="bg1"/>
              </a:solidFill>
            </a:endParaRPr>
          </a:p>
          <a:p>
            <a:pPr marL="285750" indent="-285750">
              <a:buFont typeface="Arial" pitchFamily="34" charset="0"/>
              <a:buChar char="•"/>
            </a:pPr>
            <a:r>
              <a:rPr lang="en-US" b="1" dirty="0" smtClean="0">
                <a:solidFill>
                  <a:schemeClr val="accent6"/>
                </a:solidFill>
              </a:rPr>
              <a:t>Benefits </a:t>
            </a:r>
            <a:r>
              <a:rPr lang="en-US" b="1" dirty="0">
                <a:solidFill>
                  <a:schemeClr val="accent6"/>
                </a:solidFill>
              </a:rPr>
              <a:t>| </a:t>
            </a:r>
            <a:r>
              <a:rPr lang="en-US" b="1" dirty="0" smtClean="0">
                <a:solidFill>
                  <a:schemeClr val="bg1"/>
                </a:solidFill>
              </a:rPr>
              <a:t>Efficiency, Quality, Customer Service</a:t>
            </a:r>
            <a:endParaRPr lang="en-US" b="1" dirty="0">
              <a:solidFill>
                <a:schemeClr val="bg1"/>
              </a:solidFill>
            </a:endParaRPr>
          </a:p>
          <a:p>
            <a:pPr marL="285750" indent="-285750">
              <a:buFont typeface="Arial" pitchFamily="34" charset="0"/>
              <a:buChar char="•"/>
            </a:pPr>
            <a:endParaRPr lang="en-US" b="1" dirty="0">
              <a:solidFill>
                <a:schemeClr val="bg1"/>
              </a:solidFill>
            </a:endParaRPr>
          </a:p>
          <a:p>
            <a:pPr marL="285750" indent="-285750">
              <a:buFont typeface="Arial" pitchFamily="34" charset="0"/>
              <a:buChar char="•"/>
            </a:pPr>
            <a:endParaRPr lang="en-US" b="1" dirty="0">
              <a:solidFill>
                <a:schemeClr val="bg1"/>
              </a:solidFill>
            </a:endParaRPr>
          </a:p>
          <a:p>
            <a:pPr marL="285750" indent="-285750">
              <a:buFont typeface="Arial" pitchFamily="34" charset="0"/>
              <a:buChar char="•"/>
            </a:pPr>
            <a:endParaRPr lang="en-US" b="1" dirty="0">
              <a:solidFill>
                <a:schemeClr val="bg1"/>
              </a:solidFill>
            </a:endParaRPr>
          </a:p>
          <a:p>
            <a:pPr marL="285750" indent="-285750">
              <a:buFont typeface="Arial" pitchFamily="34" charset="0"/>
              <a:buChar char="•"/>
            </a:pPr>
            <a:endParaRPr lang="en-US" b="1" dirty="0">
              <a:solidFill>
                <a:schemeClr val="bg1"/>
              </a:solidFill>
            </a:endParaRPr>
          </a:p>
        </p:txBody>
      </p:sp>
    </p:spTree>
    <p:extLst>
      <p:ext uri="{BB962C8B-B14F-4D97-AF65-F5344CB8AC3E}">
        <p14:creationId xmlns:p14="http://schemas.microsoft.com/office/powerpoint/2010/main" val="417462145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9067800" y="0"/>
            <a:ext cx="76200" cy="685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18288000" y="-31531"/>
            <a:ext cx="76200" cy="685800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143000" y="849868"/>
            <a:ext cx="3657600" cy="369332"/>
          </a:xfrm>
          <a:prstGeom prst="rect">
            <a:avLst/>
          </a:prstGeom>
          <a:noFill/>
        </p:spPr>
        <p:txBody>
          <a:bodyPr wrap="square" rtlCol="0">
            <a:spAutoFit/>
          </a:bodyPr>
          <a:lstStyle/>
          <a:p>
            <a:r>
              <a:rPr lang="en-US" b="1" dirty="0" smtClean="0">
                <a:solidFill>
                  <a:schemeClr val="bg1"/>
                </a:solidFill>
              </a:rPr>
              <a:t>| Introduction</a:t>
            </a:r>
            <a:endParaRPr lang="en-US" b="1" dirty="0">
              <a:solidFill>
                <a:schemeClr val="bg1"/>
              </a:solidFill>
            </a:endParaRPr>
          </a:p>
        </p:txBody>
      </p:sp>
      <p:sp>
        <p:nvSpPr>
          <p:cNvPr id="8" name="Oval 7"/>
          <p:cNvSpPr/>
          <p:nvPr/>
        </p:nvSpPr>
        <p:spPr>
          <a:xfrm>
            <a:off x="762000" y="849868"/>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75000"/>
                </a:schemeClr>
              </a:solidFill>
            </a:endParaRPr>
          </a:p>
        </p:txBody>
      </p:sp>
      <p:sp>
        <p:nvSpPr>
          <p:cNvPr id="9" name="TextBox 8"/>
          <p:cNvSpPr txBox="1"/>
          <p:nvPr/>
        </p:nvSpPr>
        <p:spPr>
          <a:xfrm>
            <a:off x="381000" y="220414"/>
            <a:ext cx="8686800" cy="523220"/>
          </a:xfrm>
          <a:prstGeom prst="rect">
            <a:avLst/>
          </a:prstGeom>
          <a:noFill/>
        </p:spPr>
        <p:txBody>
          <a:bodyPr wrap="square" rtlCol="0">
            <a:spAutoFit/>
          </a:bodyPr>
          <a:lstStyle/>
          <a:p>
            <a:r>
              <a:rPr lang="en-US" sz="2800" dirty="0" smtClean="0">
                <a:solidFill>
                  <a:schemeClr val="accent6"/>
                </a:solidFill>
              </a:rPr>
              <a:t>Mobile Technology Integration | </a:t>
            </a:r>
            <a:r>
              <a:rPr lang="en-US" sz="2800" dirty="0" smtClean="0">
                <a:solidFill>
                  <a:schemeClr val="bg1"/>
                </a:solidFill>
              </a:rPr>
              <a:t>Recommendations</a:t>
            </a:r>
            <a:endParaRPr lang="en-US" sz="2800" dirty="0">
              <a:solidFill>
                <a:schemeClr val="bg1"/>
              </a:solidFill>
            </a:endParaRPr>
          </a:p>
        </p:txBody>
      </p:sp>
      <p:sp>
        <p:nvSpPr>
          <p:cNvPr id="10" name="TextBox 9"/>
          <p:cNvSpPr txBox="1"/>
          <p:nvPr/>
        </p:nvSpPr>
        <p:spPr>
          <a:xfrm>
            <a:off x="1143000" y="1371600"/>
            <a:ext cx="4267200" cy="369332"/>
          </a:xfrm>
          <a:prstGeom prst="rect">
            <a:avLst/>
          </a:prstGeom>
          <a:noFill/>
        </p:spPr>
        <p:txBody>
          <a:bodyPr wrap="square" rtlCol="0">
            <a:spAutoFit/>
          </a:bodyPr>
          <a:lstStyle/>
          <a:p>
            <a:r>
              <a:rPr lang="en-US" b="1" dirty="0" smtClean="0">
                <a:solidFill>
                  <a:schemeClr val="bg1"/>
                </a:solidFill>
              </a:rPr>
              <a:t>| Prefabricated Exterior Wall Panels</a:t>
            </a:r>
            <a:endParaRPr lang="en-US" b="1" dirty="0">
              <a:solidFill>
                <a:schemeClr val="bg1"/>
              </a:solidFill>
            </a:endParaRPr>
          </a:p>
        </p:txBody>
      </p:sp>
      <p:sp>
        <p:nvSpPr>
          <p:cNvPr id="11" name="Oval 10"/>
          <p:cNvSpPr/>
          <p:nvPr/>
        </p:nvSpPr>
        <p:spPr>
          <a:xfrm>
            <a:off x="762000" y="1371600"/>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p:cNvSpPr txBox="1"/>
          <p:nvPr/>
        </p:nvSpPr>
        <p:spPr>
          <a:xfrm>
            <a:off x="1143000" y="1893332"/>
            <a:ext cx="3657600" cy="369332"/>
          </a:xfrm>
          <a:prstGeom prst="rect">
            <a:avLst/>
          </a:prstGeom>
          <a:noFill/>
        </p:spPr>
        <p:txBody>
          <a:bodyPr wrap="square" rtlCol="0">
            <a:spAutoFit/>
          </a:bodyPr>
          <a:lstStyle/>
          <a:p>
            <a:r>
              <a:rPr lang="en-US" b="1" dirty="0" smtClean="0">
                <a:solidFill>
                  <a:schemeClr val="bg1"/>
                </a:solidFill>
              </a:rPr>
              <a:t>|</a:t>
            </a:r>
            <a:r>
              <a:rPr lang="en-US" b="1" dirty="0" smtClean="0">
                <a:solidFill>
                  <a:schemeClr val="accent6"/>
                </a:solidFill>
              </a:rPr>
              <a:t> </a:t>
            </a:r>
            <a:r>
              <a:rPr lang="en-US" b="1" dirty="0" smtClean="0">
                <a:solidFill>
                  <a:schemeClr val="bg1"/>
                </a:solidFill>
              </a:rPr>
              <a:t>Detailed Sequencing</a:t>
            </a:r>
            <a:endParaRPr lang="en-US" b="1" dirty="0">
              <a:solidFill>
                <a:schemeClr val="bg1"/>
              </a:solidFill>
            </a:endParaRPr>
          </a:p>
        </p:txBody>
      </p:sp>
      <p:sp>
        <p:nvSpPr>
          <p:cNvPr id="13" name="Oval 12"/>
          <p:cNvSpPr/>
          <p:nvPr/>
        </p:nvSpPr>
        <p:spPr>
          <a:xfrm>
            <a:off x="762000" y="1893332"/>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TextBox 13"/>
          <p:cNvSpPr txBox="1"/>
          <p:nvPr/>
        </p:nvSpPr>
        <p:spPr>
          <a:xfrm>
            <a:off x="1143000" y="2415064"/>
            <a:ext cx="3657600" cy="369332"/>
          </a:xfrm>
          <a:prstGeom prst="rect">
            <a:avLst/>
          </a:prstGeom>
          <a:noFill/>
        </p:spPr>
        <p:txBody>
          <a:bodyPr wrap="square" rtlCol="0">
            <a:spAutoFit/>
          </a:bodyPr>
          <a:lstStyle/>
          <a:p>
            <a:r>
              <a:rPr lang="en-US" b="1" dirty="0" smtClean="0">
                <a:solidFill>
                  <a:schemeClr val="bg1"/>
                </a:solidFill>
              </a:rPr>
              <a:t>| Sizing of Rigging Beam</a:t>
            </a:r>
            <a:endParaRPr lang="en-US" b="1" dirty="0">
              <a:solidFill>
                <a:schemeClr val="bg1"/>
              </a:solidFill>
            </a:endParaRPr>
          </a:p>
        </p:txBody>
      </p:sp>
      <p:sp>
        <p:nvSpPr>
          <p:cNvPr id="15" name="Oval 14"/>
          <p:cNvSpPr/>
          <p:nvPr/>
        </p:nvSpPr>
        <p:spPr>
          <a:xfrm>
            <a:off x="762000" y="2415064"/>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TextBox 15"/>
          <p:cNvSpPr txBox="1"/>
          <p:nvPr/>
        </p:nvSpPr>
        <p:spPr>
          <a:xfrm>
            <a:off x="1143000" y="2919413"/>
            <a:ext cx="4495800" cy="369332"/>
          </a:xfrm>
          <a:prstGeom prst="rect">
            <a:avLst/>
          </a:prstGeom>
          <a:noFill/>
        </p:spPr>
        <p:txBody>
          <a:bodyPr wrap="square" rtlCol="0">
            <a:spAutoFit/>
          </a:bodyPr>
          <a:lstStyle/>
          <a:p>
            <a:r>
              <a:rPr lang="en-US" b="1" dirty="0" smtClean="0">
                <a:solidFill>
                  <a:schemeClr val="bg1"/>
                </a:solidFill>
              </a:rPr>
              <a:t>| Solar Panel Installation at Roof Level</a:t>
            </a:r>
            <a:endParaRPr lang="en-US" b="1" dirty="0">
              <a:solidFill>
                <a:schemeClr val="bg1"/>
              </a:solidFill>
            </a:endParaRPr>
          </a:p>
        </p:txBody>
      </p:sp>
      <p:sp>
        <p:nvSpPr>
          <p:cNvPr id="17" name="Oval 16"/>
          <p:cNvSpPr/>
          <p:nvPr/>
        </p:nvSpPr>
        <p:spPr>
          <a:xfrm>
            <a:off x="762000" y="2919413"/>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TextBox 17"/>
          <p:cNvSpPr txBox="1"/>
          <p:nvPr/>
        </p:nvSpPr>
        <p:spPr>
          <a:xfrm>
            <a:off x="1143000" y="3440668"/>
            <a:ext cx="5867400" cy="369332"/>
          </a:xfrm>
          <a:prstGeom prst="rect">
            <a:avLst/>
          </a:prstGeom>
          <a:noFill/>
        </p:spPr>
        <p:txBody>
          <a:bodyPr wrap="square" rtlCol="0">
            <a:spAutoFit/>
          </a:bodyPr>
          <a:lstStyle/>
          <a:p>
            <a:r>
              <a:rPr lang="en-US" b="1" dirty="0" smtClean="0">
                <a:solidFill>
                  <a:schemeClr val="accent6"/>
                </a:solidFill>
              </a:rPr>
              <a:t>| Mobile Technology Integration- Tablet Computers</a:t>
            </a:r>
            <a:endParaRPr lang="en-US" b="1" dirty="0">
              <a:solidFill>
                <a:schemeClr val="accent6"/>
              </a:solidFill>
            </a:endParaRPr>
          </a:p>
        </p:txBody>
      </p:sp>
      <p:sp>
        <p:nvSpPr>
          <p:cNvPr id="19" name="Oval 18"/>
          <p:cNvSpPr/>
          <p:nvPr/>
        </p:nvSpPr>
        <p:spPr>
          <a:xfrm>
            <a:off x="762000" y="3440668"/>
            <a:ext cx="381000" cy="369332"/>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TextBox 20"/>
          <p:cNvSpPr txBox="1"/>
          <p:nvPr/>
        </p:nvSpPr>
        <p:spPr>
          <a:xfrm>
            <a:off x="1143000" y="3962400"/>
            <a:ext cx="5867400" cy="369332"/>
          </a:xfrm>
          <a:prstGeom prst="rect">
            <a:avLst/>
          </a:prstGeom>
          <a:noFill/>
        </p:spPr>
        <p:txBody>
          <a:bodyPr wrap="square" rtlCol="0">
            <a:spAutoFit/>
          </a:bodyPr>
          <a:lstStyle/>
          <a:p>
            <a:r>
              <a:rPr lang="en-US" b="1" dirty="0" smtClean="0">
                <a:solidFill>
                  <a:schemeClr val="bg1"/>
                </a:solidFill>
              </a:rPr>
              <a:t>| Recommendations</a:t>
            </a:r>
            <a:endParaRPr lang="en-US" b="1" dirty="0">
              <a:solidFill>
                <a:schemeClr val="bg1"/>
              </a:solidFill>
            </a:endParaRPr>
          </a:p>
        </p:txBody>
      </p:sp>
      <p:sp>
        <p:nvSpPr>
          <p:cNvPr id="22" name="Oval 21"/>
          <p:cNvSpPr/>
          <p:nvPr/>
        </p:nvSpPr>
        <p:spPr>
          <a:xfrm>
            <a:off x="762000" y="3962400"/>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TextBox 22"/>
          <p:cNvSpPr txBox="1"/>
          <p:nvPr/>
        </p:nvSpPr>
        <p:spPr>
          <a:xfrm>
            <a:off x="1143000" y="4510564"/>
            <a:ext cx="5867400" cy="369332"/>
          </a:xfrm>
          <a:prstGeom prst="rect">
            <a:avLst/>
          </a:prstGeom>
          <a:noFill/>
        </p:spPr>
        <p:txBody>
          <a:bodyPr wrap="square" rtlCol="0">
            <a:spAutoFit/>
          </a:bodyPr>
          <a:lstStyle/>
          <a:p>
            <a:r>
              <a:rPr lang="en-US" b="1" dirty="0" smtClean="0">
                <a:solidFill>
                  <a:schemeClr val="bg1"/>
                </a:solidFill>
              </a:rPr>
              <a:t>| Concluding Remarks</a:t>
            </a:r>
            <a:endParaRPr lang="en-US" b="1" dirty="0">
              <a:solidFill>
                <a:schemeClr val="bg1"/>
              </a:solidFill>
            </a:endParaRPr>
          </a:p>
        </p:txBody>
      </p:sp>
      <p:sp>
        <p:nvSpPr>
          <p:cNvPr id="24" name="Oval 23"/>
          <p:cNvSpPr/>
          <p:nvPr/>
        </p:nvSpPr>
        <p:spPr>
          <a:xfrm>
            <a:off x="762000" y="4510564"/>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26" name="Picture 25"/>
          <p:cNvPicPr/>
          <p:nvPr/>
        </p:nvPicPr>
        <p:blipFill rotWithShape="1">
          <a:blip r:embed="rId3" cstate="print">
            <a:extLst>
              <a:ext uri="{28A0092B-C50C-407E-A947-70E740481C1C}">
                <a14:useLocalDpi xmlns:a14="http://schemas.microsoft.com/office/drawing/2010/main" val="0"/>
              </a:ext>
            </a:extLst>
          </a:blip>
          <a:srcRect b="28799"/>
          <a:stretch/>
        </p:blipFill>
        <p:spPr bwMode="auto">
          <a:xfrm>
            <a:off x="4076700" y="3993595"/>
            <a:ext cx="4514641" cy="2400896"/>
          </a:xfrm>
          <a:prstGeom prst="rect">
            <a:avLst/>
          </a:prstGeom>
          <a:ln>
            <a:noFill/>
          </a:ln>
          <a:extLst>
            <a:ext uri="{53640926-AAD7-44D8-BBD7-CCE9431645EC}">
              <a14:shadowObscured xmlns:a14="http://schemas.microsoft.com/office/drawing/2010/main"/>
            </a:ext>
          </a:extLst>
        </p:spPr>
      </p:pic>
      <p:sp>
        <p:nvSpPr>
          <p:cNvPr id="27" name="TextBox 26"/>
          <p:cNvSpPr txBox="1"/>
          <p:nvPr/>
        </p:nvSpPr>
        <p:spPr>
          <a:xfrm>
            <a:off x="10248900" y="3115270"/>
            <a:ext cx="7086600" cy="923330"/>
          </a:xfrm>
          <a:prstGeom prst="rect">
            <a:avLst/>
          </a:prstGeom>
          <a:noFill/>
        </p:spPr>
        <p:txBody>
          <a:bodyPr wrap="square" rtlCol="0">
            <a:spAutoFit/>
          </a:bodyPr>
          <a:lstStyle/>
          <a:p>
            <a:pPr algn="ctr"/>
            <a:r>
              <a:rPr lang="en-US" b="1" dirty="0" smtClean="0">
                <a:solidFill>
                  <a:schemeClr val="bg1"/>
                </a:solidFill>
              </a:rPr>
              <a:t>Implement tablet computers at RFCS.</a:t>
            </a:r>
          </a:p>
          <a:p>
            <a:endParaRPr lang="en-US" b="1" dirty="0">
              <a:solidFill>
                <a:schemeClr val="bg1"/>
              </a:solidFill>
            </a:endParaRPr>
          </a:p>
          <a:p>
            <a:endParaRPr lang="en-US" b="1" dirty="0">
              <a:solidFill>
                <a:schemeClr val="bg1"/>
              </a:solidFill>
            </a:endParaRPr>
          </a:p>
        </p:txBody>
      </p:sp>
    </p:spTree>
    <p:extLst>
      <p:ext uri="{BB962C8B-B14F-4D97-AF65-F5344CB8AC3E}">
        <p14:creationId xmlns:p14="http://schemas.microsoft.com/office/powerpoint/2010/main" val="320548750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9067800" y="0"/>
            <a:ext cx="76200" cy="685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18288000" y="-31531"/>
            <a:ext cx="76200" cy="685800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143000" y="849868"/>
            <a:ext cx="3657600" cy="369332"/>
          </a:xfrm>
          <a:prstGeom prst="rect">
            <a:avLst/>
          </a:prstGeom>
          <a:noFill/>
        </p:spPr>
        <p:txBody>
          <a:bodyPr wrap="square" rtlCol="0">
            <a:spAutoFit/>
          </a:bodyPr>
          <a:lstStyle/>
          <a:p>
            <a:r>
              <a:rPr lang="en-US" b="1" dirty="0" smtClean="0">
                <a:solidFill>
                  <a:schemeClr val="bg1"/>
                </a:solidFill>
              </a:rPr>
              <a:t>| Introduction</a:t>
            </a:r>
            <a:endParaRPr lang="en-US" b="1" dirty="0">
              <a:solidFill>
                <a:schemeClr val="bg1"/>
              </a:solidFill>
            </a:endParaRPr>
          </a:p>
        </p:txBody>
      </p:sp>
      <p:sp>
        <p:nvSpPr>
          <p:cNvPr id="8" name="Oval 7"/>
          <p:cNvSpPr/>
          <p:nvPr/>
        </p:nvSpPr>
        <p:spPr>
          <a:xfrm>
            <a:off x="762000" y="849868"/>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75000"/>
                </a:schemeClr>
              </a:solidFill>
            </a:endParaRPr>
          </a:p>
        </p:txBody>
      </p:sp>
      <p:sp>
        <p:nvSpPr>
          <p:cNvPr id="9" name="TextBox 8"/>
          <p:cNvSpPr txBox="1"/>
          <p:nvPr/>
        </p:nvSpPr>
        <p:spPr>
          <a:xfrm>
            <a:off x="381000" y="220414"/>
            <a:ext cx="8686800" cy="523220"/>
          </a:xfrm>
          <a:prstGeom prst="rect">
            <a:avLst/>
          </a:prstGeom>
          <a:noFill/>
        </p:spPr>
        <p:txBody>
          <a:bodyPr wrap="square" rtlCol="0">
            <a:spAutoFit/>
          </a:bodyPr>
          <a:lstStyle/>
          <a:p>
            <a:r>
              <a:rPr lang="en-US" sz="2800" dirty="0" smtClean="0">
                <a:solidFill>
                  <a:schemeClr val="accent6"/>
                </a:solidFill>
              </a:rPr>
              <a:t>Recommendations | </a:t>
            </a:r>
            <a:r>
              <a:rPr lang="en-US" sz="2800" dirty="0" smtClean="0">
                <a:solidFill>
                  <a:schemeClr val="bg1"/>
                </a:solidFill>
              </a:rPr>
              <a:t>Overview</a:t>
            </a:r>
            <a:endParaRPr lang="en-US" sz="2800" dirty="0">
              <a:solidFill>
                <a:schemeClr val="bg1"/>
              </a:solidFill>
            </a:endParaRPr>
          </a:p>
        </p:txBody>
      </p:sp>
      <p:sp>
        <p:nvSpPr>
          <p:cNvPr id="10" name="TextBox 9"/>
          <p:cNvSpPr txBox="1"/>
          <p:nvPr/>
        </p:nvSpPr>
        <p:spPr>
          <a:xfrm>
            <a:off x="1143000" y="1371600"/>
            <a:ext cx="4267200" cy="369332"/>
          </a:xfrm>
          <a:prstGeom prst="rect">
            <a:avLst/>
          </a:prstGeom>
          <a:noFill/>
        </p:spPr>
        <p:txBody>
          <a:bodyPr wrap="square" rtlCol="0">
            <a:spAutoFit/>
          </a:bodyPr>
          <a:lstStyle/>
          <a:p>
            <a:r>
              <a:rPr lang="en-US" b="1" dirty="0" smtClean="0">
                <a:solidFill>
                  <a:schemeClr val="bg1"/>
                </a:solidFill>
              </a:rPr>
              <a:t>| Prefabricated Exterior Wall Panels</a:t>
            </a:r>
            <a:endParaRPr lang="en-US" b="1" dirty="0">
              <a:solidFill>
                <a:schemeClr val="bg1"/>
              </a:solidFill>
            </a:endParaRPr>
          </a:p>
        </p:txBody>
      </p:sp>
      <p:sp>
        <p:nvSpPr>
          <p:cNvPr id="11" name="Oval 10"/>
          <p:cNvSpPr/>
          <p:nvPr/>
        </p:nvSpPr>
        <p:spPr>
          <a:xfrm>
            <a:off x="762000" y="1371600"/>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p:cNvSpPr txBox="1"/>
          <p:nvPr/>
        </p:nvSpPr>
        <p:spPr>
          <a:xfrm>
            <a:off x="1143000" y="1893332"/>
            <a:ext cx="3657600" cy="369332"/>
          </a:xfrm>
          <a:prstGeom prst="rect">
            <a:avLst/>
          </a:prstGeom>
          <a:noFill/>
        </p:spPr>
        <p:txBody>
          <a:bodyPr wrap="square" rtlCol="0">
            <a:spAutoFit/>
          </a:bodyPr>
          <a:lstStyle/>
          <a:p>
            <a:r>
              <a:rPr lang="en-US" b="1" dirty="0" smtClean="0">
                <a:solidFill>
                  <a:schemeClr val="bg1"/>
                </a:solidFill>
              </a:rPr>
              <a:t>|</a:t>
            </a:r>
            <a:r>
              <a:rPr lang="en-US" b="1" dirty="0" smtClean="0">
                <a:solidFill>
                  <a:schemeClr val="accent6"/>
                </a:solidFill>
              </a:rPr>
              <a:t> </a:t>
            </a:r>
            <a:r>
              <a:rPr lang="en-US" b="1" dirty="0" smtClean="0">
                <a:solidFill>
                  <a:schemeClr val="bg1"/>
                </a:solidFill>
              </a:rPr>
              <a:t>Detailed Sequencing</a:t>
            </a:r>
            <a:endParaRPr lang="en-US" b="1" dirty="0">
              <a:solidFill>
                <a:schemeClr val="bg1"/>
              </a:solidFill>
            </a:endParaRPr>
          </a:p>
        </p:txBody>
      </p:sp>
      <p:sp>
        <p:nvSpPr>
          <p:cNvPr id="13" name="Oval 12"/>
          <p:cNvSpPr/>
          <p:nvPr/>
        </p:nvSpPr>
        <p:spPr>
          <a:xfrm>
            <a:off x="762000" y="1893332"/>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TextBox 13"/>
          <p:cNvSpPr txBox="1"/>
          <p:nvPr/>
        </p:nvSpPr>
        <p:spPr>
          <a:xfrm>
            <a:off x="1143000" y="2415064"/>
            <a:ext cx="3657600" cy="369332"/>
          </a:xfrm>
          <a:prstGeom prst="rect">
            <a:avLst/>
          </a:prstGeom>
          <a:noFill/>
        </p:spPr>
        <p:txBody>
          <a:bodyPr wrap="square" rtlCol="0">
            <a:spAutoFit/>
          </a:bodyPr>
          <a:lstStyle/>
          <a:p>
            <a:r>
              <a:rPr lang="en-US" b="1" dirty="0" smtClean="0">
                <a:solidFill>
                  <a:schemeClr val="bg1"/>
                </a:solidFill>
              </a:rPr>
              <a:t>| Sizing of Rigging Beam</a:t>
            </a:r>
            <a:endParaRPr lang="en-US" b="1" dirty="0">
              <a:solidFill>
                <a:schemeClr val="bg1"/>
              </a:solidFill>
            </a:endParaRPr>
          </a:p>
        </p:txBody>
      </p:sp>
      <p:sp>
        <p:nvSpPr>
          <p:cNvPr id="15" name="Oval 14"/>
          <p:cNvSpPr/>
          <p:nvPr/>
        </p:nvSpPr>
        <p:spPr>
          <a:xfrm>
            <a:off x="762000" y="2415064"/>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TextBox 15"/>
          <p:cNvSpPr txBox="1"/>
          <p:nvPr/>
        </p:nvSpPr>
        <p:spPr>
          <a:xfrm>
            <a:off x="1143000" y="2919413"/>
            <a:ext cx="4495800" cy="369332"/>
          </a:xfrm>
          <a:prstGeom prst="rect">
            <a:avLst/>
          </a:prstGeom>
          <a:noFill/>
        </p:spPr>
        <p:txBody>
          <a:bodyPr wrap="square" rtlCol="0">
            <a:spAutoFit/>
          </a:bodyPr>
          <a:lstStyle/>
          <a:p>
            <a:r>
              <a:rPr lang="en-US" b="1" dirty="0" smtClean="0">
                <a:solidFill>
                  <a:schemeClr val="bg1"/>
                </a:solidFill>
              </a:rPr>
              <a:t>| Solar Panel Installation at Roof Level</a:t>
            </a:r>
            <a:endParaRPr lang="en-US" b="1" dirty="0">
              <a:solidFill>
                <a:schemeClr val="bg1"/>
              </a:solidFill>
            </a:endParaRPr>
          </a:p>
        </p:txBody>
      </p:sp>
      <p:sp>
        <p:nvSpPr>
          <p:cNvPr id="17" name="Oval 16"/>
          <p:cNvSpPr/>
          <p:nvPr/>
        </p:nvSpPr>
        <p:spPr>
          <a:xfrm>
            <a:off x="762000" y="2919413"/>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TextBox 17"/>
          <p:cNvSpPr txBox="1"/>
          <p:nvPr/>
        </p:nvSpPr>
        <p:spPr>
          <a:xfrm>
            <a:off x="1143000" y="3440668"/>
            <a:ext cx="5867400" cy="369332"/>
          </a:xfrm>
          <a:prstGeom prst="rect">
            <a:avLst/>
          </a:prstGeom>
          <a:noFill/>
        </p:spPr>
        <p:txBody>
          <a:bodyPr wrap="square" rtlCol="0">
            <a:spAutoFit/>
          </a:bodyPr>
          <a:lstStyle/>
          <a:p>
            <a:r>
              <a:rPr lang="en-US" b="1" dirty="0" smtClean="0">
                <a:solidFill>
                  <a:schemeClr val="bg1"/>
                </a:solidFill>
              </a:rPr>
              <a:t>| Mobile Technology Integration- Tablet Computers</a:t>
            </a:r>
            <a:endParaRPr lang="en-US" b="1" dirty="0">
              <a:solidFill>
                <a:schemeClr val="bg1"/>
              </a:solidFill>
            </a:endParaRPr>
          </a:p>
        </p:txBody>
      </p:sp>
      <p:sp>
        <p:nvSpPr>
          <p:cNvPr id="19" name="Oval 18"/>
          <p:cNvSpPr/>
          <p:nvPr/>
        </p:nvSpPr>
        <p:spPr>
          <a:xfrm>
            <a:off x="762000" y="3440668"/>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TextBox 20"/>
          <p:cNvSpPr txBox="1"/>
          <p:nvPr/>
        </p:nvSpPr>
        <p:spPr>
          <a:xfrm>
            <a:off x="1143000" y="3962400"/>
            <a:ext cx="5867400" cy="369332"/>
          </a:xfrm>
          <a:prstGeom prst="rect">
            <a:avLst/>
          </a:prstGeom>
          <a:noFill/>
        </p:spPr>
        <p:txBody>
          <a:bodyPr wrap="square" rtlCol="0">
            <a:spAutoFit/>
          </a:bodyPr>
          <a:lstStyle/>
          <a:p>
            <a:r>
              <a:rPr lang="en-US" b="1" dirty="0" smtClean="0">
                <a:solidFill>
                  <a:schemeClr val="accent6"/>
                </a:solidFill>
              </a:rPr>
              <a:t>| Recommendations</a:t>
            </a:r>
            <a:endParaRPr lang="en-US" b="1" dirty="0">
              <a:solidFill>
                <a:schemeClr val="accent6"/>
              </a:solidFill>
            </a:endParaRPr>
          </a:p>
        </p:txBody>
      </p:sp>
      <p:sp>
        <p:nvSpPr>
          <p:cNvPr id="22" name="Oval 21"/>
          <p:cNvSpPr/>
          <p:nvPr/>
        </p:nvSpPr>
        <p:spPr>
          <a:xfrm>
            <a:off x="762000" y="3962400"/>
            <a:ext cx="381000" cy="369332"/>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TextBox 22"/>
          <p:cNvSpPr txBox="1"/>
          <p:nvPr/>
        </p:nvSpPr>
        <p:spPr>
          <a:xfrm>
            <a:off x="1143000" y="4510564"/>
            <a:ext cx="5867400" cy="369332"/>
          </a:xfrm>
          <a:prstGeom prst="rect">
            <a:avLst/>
          </a:prstGeom>
          <a:noFill/>
        </p:spPr>
        <p:txBody>
          <a:bodyPr wrap="square" rtlCol="0">
            <a:spAutoFit/>
          </a:bodyPr>
          <a:lstStyle/>
          <a:p>
            <a:r>
              <a:rPr lang="en-US" b="1" dirty="0" smtClean="0">
                <a:solidFill>
                  <a:schemeClr val="bg1"/>
                </a:solidFill>
              </a:rPr>
              <a:t>| Concluding Remarks</a:t>
            </a:r>
            <a:endParaRPr lang="en-US" b="1" dirty="0">
              <a:solidFill>
                <a:schemeClr val="bg1"/>
              </a:solidFill>
            </a:endParaRPr>
          </a:p>
        </p:txBody>
      </p:sp>
      <p:sp>
        <p:nvSpPr>
          <p:cNvPr id="24" name="Oval 23"/>
          <p:cNvSpPr/>
          <p:nvPr/>
        </p:nvSpPr>
        <p:spPr>
          <a:xfrm>
            <a:off x="762000" y="4510564"/>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TextBox 24"/>
          <p:cNvSpPr txBox="1"/>
          <p:nvPr/>
        </p:nvSpPr>
        <p:spPr>
          <a:xfrm>
            <a:off x="9277350" y="2671227"/>
            <a:ext cx="8991600" cy="954107"/>
          </a:xfrm>
          <a:prstGeom prst="rect">
            <a:avLst/>
          </a:prstGeom>
          <a:noFill/>
        </p:spPr>
        <p:txBody>
          <a:bodyPr wrap="square" rtlCol="0">
            <a:spAutoFit/>
          </a:bodyPr>
          <a:lstStyle/>
          <a:p>
            <a:pPr algn="ctr"/>
            <a:r>
              <a:rPr lang="en-US" sz="3600" b="1" dirty="0" smtClean="0">
                <a:solidFill>
                  <a:schemeClr val="bg1"/>
                </a:solidFill>
              </a:rPr>
              <a:t>Final Recommendations</a:t>
            </a:r>
          </a:p>
          <a:p>
            <a:pPr algn="ctr"/>
            <a:endParaRPr lang="en-US" sz="2000" dirty="0">
              <a:solidFill>
                <a:schemeClr val="bg1"/>
              </a:solidFill>
            </a:endParaRPr>
          </a:p>
        </p:txBody>
      </p:sp>
      <p:pic>
        <p:nvPicPr>
          <p:cNvPr id="26" name="Picture 25"/>
          <p:cNvPicPr/>
          <p:nvPr/>
        </p:nvPicPr>
        <p:blipFill rotWithShape="1">
          <a:blip r:embed="rId3" cstate="print">
            <a:extLst>
              <a:ext uri="{28A0092B-C50C-407E-A947-70E740481C1C}">
                <a14:useLocalDpi xmlns:a14="http://schemas.microsoft.com/office/drawing/2010/main" val="0"/>
              </a:ext>
            </a:extLst>
          </a:blip>
          <a:srcRect b="28799"/>
          <a:stretch/>
        </p:blipFill>
        <p:spPr bwMode="auto">
          <a:xfrm>
            <a:off x="4076700" y="3993595"/>
            <a:ext cx="4514641" cy="240089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4368913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9067800" y="0"/>
            <a:ext cx="76200" cy="685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18288000" y="-31531"/>
            <a:ext cx="76200" cy="685800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143000" y="849868"/>
            <a:ext cx="3657600" cy="369332"/>
          </a:xfrm>
          <a:prstGeom prst="rect">
            <a:avLst/>
          </a:prstGeom>
          <a:noFill/>
        </p:spPr>
        <p:txBody>
          <a:bodyPr wrap="square" rtlCol="0">
            <a:spAutoFit/>
          </a:bodyPr>
          <a:lstStyle/>
          <a:p>
            <a:r>
              <a:rPr lang="en-US" b="1" dirty="0" smtClean="0">
                <a:solidFill>
                  <a:schemeClr val="bg1"/>
                </a:solidFill>
              </a:rPr>
              <a:t>| Introduction</a:t>
            </a:r>
            <a:endParaRPr lang="en-US" b="1" dirty="0">
              <a:solidFill>
                <a:schemeClr val="bg1"/>
              </a:solidFill>
            </a:endParaRPr>
          </a:p>
        </p:txBody>
      </p:sp>
      <p:sp>
        <p:nvSpPr>
          <p:cNvPr id="8" name="Oval 7"/>
          <p:cNvSpPr/>
          <p:nvPr/>
        </p:nvSpPr>
        <p:spPr>
          <a:xfrm>
            <a:off x="762000" y="849868"/>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75000"/>
                </a:schemeClr>
              </a:solidFill>
            </a:endParaRPr>
          </a:p>
        </p:txBody>
      </p:sp>
      <p:sp>
        <p:nvSpPr>
          <p:cNvPr id="9" name="TextBox 8"/>
          <p:cNvSpPr txBox="1"/>
          <p:nvPr/>
        </p:nvSpPr>
        <p:spPr>
          <a:xfrm>
            <a:off x="381000" y="220414"/>
            <a:ext cx="8686800" cy="523220"/>
          </a:xfrm>
          <a:prstGeom prst="rect">
            <a:avLst/>
          </a:prstGeom>
          <a:noFill/>
        </p:spPr>
        <p:txBody>
          <a:bodyPr wrap="square" rtlCol="0">
            <a:spAutoFit/>
          </a:bodyPr>
          <a:lstStyle/>
          <a:p>
            <a:r>
              <a:rPr lang="en-US" sz="2800" dirty="0" smtClean="0">
                <a:solidFill>
                  <a:schemeClr val="accent6"/>
                </a:solidFill>
              </a:rPr>
              <a:t>Recommendations | </a:t>
            </a:r>
            <a:r>
              <a:rPr lang="en-US" sz="2800" dirty="0" smtClean="0">
                <a:solidFill>
                  <a:schemeClr val="bg1"/>
                </a:solidFill>
              </a:rPr>
              <a:t>Overall Thoughts</a:t>
            </a:r>
            <a:endParaRPr lang="en-US" sz="2800" dirty="0">
              <a:solidFill>
                <a:schemeClr val="bg1"/>
              </a:solidFill>
            </a:endParaRPr>
          </a:p>
        </p:txBody>
      </p:sp>
      <p:sp>
        <p:nvSpPr>
          <p:cNvPr id="10" name="TextBox 9"/>
          <p:cNvSpPr txBox="1"/>
          <p:nvPr/>
        </p:nvSpPr>
        <p:spPr>
          <a:xfrm>
            <a:off x="1143000" y="1371600"/>
            <a:ext cx="4267200" cy="369332"/>
          </a:xfrm>
          <a:prstGeom prst="rect">
            <a:avLst/>
          </a:prstGeom>
          <a:noFill/>
        </p:spPr>
        <p:txBody>
          <a:bodyPr wrap="square" rtlCol="0">
            <a:spAutoFit/>
          </a:bodyPr>
          <a:lstStyle/>
          <a:p>
            <a:r>
              <a:rPr lang="en-US" b="1" dirty="0" smtClean="0">
                <a:solidFill>
                  <a:schemeClr val="bg1"/>
                </a:solidFill>
              </a:rPr>
              <a:t>| Prefabricated Exterior Wall Panels</a:t>
            </a:r>
            <a:endParaRPr lang="en-US" b="1" dirty="0">
              <a:solidFill>
                <a:schemeClr val="bg1"/>
              </a:solidFill>
            </a:endParaRPr>
          </a:p>
        </p:txBody>
      </p:sp>
      <p:sp>
        <p:nvSpPr>
          <p:cNvPr id="11" name="Oval 10"/>
          <p:cNvSpPr/>
          <p:nvPr/>
        </p:nvSpPr>
        <p:spPr>
          <a:xfrm>
            <a:off x="762000" y="1371600"/>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p:cNvSpPr txBox="1"/>
          <p:nvPr/>
        </p:nvSpPr>
        <p:spPr>
          <a:xfrm>
            <a:off x="1143000" y="1893332"/>
            <a:ext cx="3657600" cy="369332"/>
          </a:xfrm>
          <a:prstGeom prst="rect">
            <a:avLst/>
          </a:prstGeom>
          <a:noFill/>
        </p:spPr>
        <p:txBody>
          <a:bodyPr wrap="square" rtlCol="0">
            <a:spAutoFit/>
          </a:bodyPr>
          <a:lstStyle/>
          <a:p>
            <a:r>
              <a:rPr lang="en-US" b="1" dirty="0" smtClean="0">
                <a:solidFill>
                  <a:schemeClr val="bg1"/>
                </a:solidFill>
              </a:rPr>
              <a:t>|</a:t>
            </a:r>
            <a:r>
              <a:rPr lang="en-US" b="1" dirty="0" smtClean="0">
                <a:solidFill>
                  <a:schemeClr val="accent6"/>
                </a:solidFill>
              </a:rPr>
              <a:t> </a:t>
            </a:r>
            <a:r>
              <a:rPr lang="en-US" b="1" dirty="0" smtClean="0">
                <a:solidFill>
                  <a:schemeClr val="bg1"/>
                </a:solidFill>
              </a:rPr>
              <a:t>Detailed Sequencing</a:t>
            </a:r>
            <a:endParaRPr lang="en-US" b="1" dirty="0">
              <a:solidFill>
                <a:schemeClr val="bg1"/>
              </a:solidFill>
            </a:endParaRPr>
          </a:p>
        </p:txBody>
      </p:sp>
      <p:sp>
        <p:nvSpPr>
          <p:cNvPr id="13" name="Oval 12"/>
          <p:cNvSpPr/>
          <p:nvPr/>
        </p:nvSpPr>
        <p:spPr>
          <a:xfrm>
            <a:off x="762000" y="1893332"/>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TextBox 13"/>
          <p:cNvSpPr txBox="1"/>
          <p:nvPr/>
        </p:nvSpPr>
        <p:spPr>
          <a:xfrm>
            <a:off x="1143000" y="2415064"/>
            <a:ext cx="3657600" cy="369332"/>
          </a:xfrm>
          <a:prstGeom prst="rect">
            <a:avLst/>
          </a:prstGeom>
          <a:noFill/>
        </p:spPr>
        <p:txBody>
          <a:bodyPr wrap="square" rtlCol="0">
            <a:spAutoFit/>
          </a:bodyPr>
          <a:lstStyle/>
          <a:p>
            <a:r>
              <a:rPr lang="en-US" b="1" dirty="0" smtClean="0">
                <a:solidFill>
                  <a:schemeClr val="bg1"/>
                </a:solidFill>
              </a:rPr>
              <a:t>| Sizing of Rigging Beam</a:t>
            </a:r>
            <a:endParaRPr lang="en-US" b="1" dirty="0">
              <a:solidFill>
                <a:schemeClr val="bg1"/>
              </a:solidFill>
            </a:endParaRPr>
          </a:p>
        </p:txBody>
      </p:sp>
      <p:sp>
        <p:nvSpPr>
          <p:cNvPr id="15" name="Oval 14"/>
          <p:cNvSpPr/>
          <p:nvPr/>
        </p:nvSpPr>
        <p:spPr>
          <a:xfrm>
            <a:off x="762000" y="2415064"/>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TextBox 15"/>
          <p:cNvSpPr txBox="1"/>
          <p:nvPr/>
        </p:nvSpPr>
        <p:spPr>
          <a:xfrm>
            <a:off x="1143000" y="2919413"/>
            <a:ext cx="4495800" cy="369332"/>
          </a:xfrm>
          <a:prstGeom prst="rect">
            <a:avLst/>
          </a:prstGeom>
          <a:noFill/>
        </p:spPr>
        <p:txBody>
          <a:bodyPr wrap="square" rtlCol="0">
            <a:spAutoFit/>
          </a:bodyPr>
          <a:lstStyle/>
          <a:p>
            <a:r>
              <a:rPr lang="en-US" b="1" dirty="0" smtClean="0">
                <a:solidFill>
                  <a:schemeClr val="bg1"/>
                </a:solidFill>
              </a:rPr>
              <a:t>| Solar Panel Installation at Roof Level</a:t>
            </a:r>
            <a:endParaRPr lang="en-US" b="1" dirty="0">
              <a:solidFill>
                <a:schemeClr val="bg1"/>
              </a:solidFill>
            </a:endParaRPr>
          </a:p>
        </p:txBody>
      </p:sp>
      <p:sp>
        <p:nvSpPr>
          <p:cNvPr id="17" name="Oval 16"/>
          <p:cNvSpPr/>
          <p:nvPr/>
        </p:nvSpPr>
        <p:spPr>
          <a:xfrm>
            <a:off x="762000" y="2919413"/>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TextBox 17"/>
          <p:cNvSpPr txBox="1"/>
          <p:nvPr/>
        </p:nvSpPr>
        <p:spPr>
          <a:xfrm>
            <a:off x="1143000" y="3440668"/>
            <a:ext cx="5867400" cy="369332"/>
          </a:xfrm>
          <a:prstGeom prst="rect">
            <a:avLst/>
          </a:prstGeom>
          <a:noFill/>
        </p:spPr>
        <p:txBody>
          <a:bodyPr wrap="square" rtlCol="0">
            <a:spAutoFit/>
          </a:bodyPr>
          <a:lstStyle/>
          <a:p>
            <a:r>
              <a:rPr lang="en-US" b="1" dirty="0" smtClean="0">
                <a:solidFill>
                  <a:schemeClr val="bg1"/>
                </a:solidFill>
              </a:rPr>
              <a:t>| Mobile Technology Integration- Tablet Computers</a:t>
            </a:r>
            <a:endParaRPr lang="en-US" b="1" dirty="0">
              <a:solidFill>
                <a:schemeClr val="bg1"/>
              </a:solidFill>
            </a:endParaRPr>
          </a:p>
        </p:txBody>
      </p:sp>
      <p:sp>
        <p:nvSpPr>
          <p:cNvPr id="19" name="Oval 18"/>
          <p:cNvSpPr/>
          <p:nvPr/>
        </p:nvSpPr>
        <p:spPr>
          <a:xfrm>
            <a:off x="762000" y="3440668"/>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TextBox 20"/>
          <p:cNvSpPr txBox="1"/>
          <p:nvPr/>
        </p:nvSpPr>
        <p:spPr>
          <a:xfrm>
            <a:off x="1143000" y="3962400"/>
            <a:ext cx="5867400" cy="369332"/>
          </a:xfrm>
          <a:prstGeom prst="rect">
            <a:avLst/>
          </a:prstGeom>
          <a:noFill/>
        </p:spPr>
        <p:txBody>
          <a:bodyPr wrap="square" rtlCol="0">
            <a:spAutoFit/>
          </a:bodyPr>
          <a:lstStyle/>
          <a:p>
            <a:r>
              <a:rPr lang="en-US" b="1" dirty="0" smtClean="0">
                <a:solidFill>
                  <a:schemeClr val="accent6"/>
                </a:solidFill>
              </a:rPr>
              <a:t>| Recommendations</a:t>
            </a:r>
            <a:endParaRPr lang="en-US" b="1" dirty="0">
              <a:solidFill>
                <a:schemeClr val="accent6"/>
              </a:solidFill>
            </a:endParaRPr>
          </a:p>
        </p:txBody>
      </p:sp>
      <p:sp>
        <p:nvSpPr>
          <p:cNvPr id="22" name="Oval 21"/>
          <p:cNvSpPr/>
          <p:nvPr/>
        </p:nvSpPr>
        <p:spPr>
          <a:xfrm>
            <a:off x="762000" y="3962400"/>
            <a:ext cx="381000" cy="369332"/>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TextBox 22"/>
          <p:cNvSpPr txBox="1"/>
          <p:nvPr/>
        </p:nvSpPr>
        <p:spPr>
          <a:xfrm>
            <a:off x="1143000" y="4510564"/>
            <a:ext cx="5867400" cy="369332"/>
          </a:xfrm>
          <a:prstGeom prst="rect">
            <a:avLst/>
          </a:prstGeom>
          <a:noFill/>
        </p:spPr>
        <p:txBody>
          <a:bodyPr wrap="square" rtlCol="0">
            <a:spAutoFit/>
          </a:bodyPr>
          <a:lstStyle/>
          <a:p>
            <a:r>
              <a:rPr lang="en-US" b="1" dirty="0" smtClean="0">
                <a:solidFill>
                  <a:schemeClr val="bg1"/>
                </a:solidFill>
              </a:rPr>
              <a:t>| Concluding Remarks</a:t>
            </a:r>
            <a:endParaRPr lang="en-US" b="1" dirty="0">
              <a:solidFill>
                <a:schemeClr val="bg1"/>
              </a:solidFill>
            </a:endParaRPr>
          </a:p>
        </p:txBody>
      </p:sp>
      <p:sp>
        <p:nvSpPr>
          <p:cNvPr id="24" name="Oval 23"/>
          <p:cNvSpPr/>
          <p:nvPr/>
        </p:nvSpPr>
        <p:spPr>
          <a:xfrm>
            <a:off x="762000" y="4510564"/>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26" name="Picture 25"/>
          <p:cNvPicPr/>
          <p:nvPr/>
        </p:nvPicPr>
        <p:blipFill rotWithShape="1">
          <a:blip r:embed="rId3" cstate="print">
            <a:extLst>
              <a:ext uri="{28A0092B-C50C-407E-A947-70E740481C1C}">
                <a14:useLocalDpi xmlns:a14="http://schemas.microsoft.com/office/drawing/2010/main" val="0"/>
              </a:ext>
            </a:extLst>
          </a:blip>
          <a:srcRect b="28799"/>
          <a:stretch/>
        </p:blipFill>
        <p:spPr bwMode="auto">
          <a:xfrm>
            <a:off x="4076700" y="3993595"/>
            <a:ext cx="4514641" cy="2400896"/>
          </a:xfrm>
          <a:prstGeom prst="rect">
            <a:avLst/>
          </a:prstGeom>
          <a:ln>
            <a:noFill/>
          </a:ln>
          <a:extLst>
            <a:ext uri="{53640926-AAD7-44D8-BBD7-CCE9431645EC}">
              <a14:shadowObscured xmlns:a14="http://schemas.microsoft.com/office/drawing/2010/main"/>
            </a:ext>
          </a:extLst>
        </p:spPr>
      </p:pic>
      <p:sp>
        <p:nvSpPr>
          <p:cNvPr id="27" name="TextBox 26"/>
          <p:cNvSpPr txBox="1"/>
          <p:nvPr/>
        </p:nvSpPr>
        <p:spPr>
          <a:xfrm>
            <a:off x="10210800" y="1834277"/>
            <a:ext cx="7086600" cy="3139321"/>
          </a:xfrm>
          <a:prstGeom prst="rect">
            <a:avLst/>
          </a:prstGeom>
          <a:noFill/>
        </p:spPr>
        <p:txBody>
          <a:bodyPr wrap="square" rtlCol="0">
            <a:spAutoFit/>
          </a:bodyPr>
          <a:lstStyle/>
          <a:p>
            <a:pPr marL="342900" indent="-342900"/>
            <a:r>
              <a:rPr lang="en-US" b="1" dirty="0" smtClean="0">
                <a:solidFill>
                  <a:schemeClr val="bg1"/>
                </a:solidFill>
              </a:rPr>
              <a:t>1.  Implement Partially Prefabricated Wall Panel Strategy as opposed to original stick-built construction.</a:t>
            </a:r>
          </a:p>
          <a:p>
            <a:pPr marL="342900" indent="-342900"/>
            <a:endParaRPr lang="en-US" b="1" dirty="0">
              <a:solidFill>
                <a:schemeClr val="bg1"/>
              </a:solidFill>
            </a:endParaRPr>
          </a:p>
          <a:p>
            <a:pPr marL="342900" indent="-342900"/>
            <a:endParaRPr lang="en-US" b="1" dirty="0" smtClean="0">
              <a:solidFill>
                <a:schemeClr val="bg1"/>
              </a:solidFill>
            </a:endParaRPr>
          </a:p>
          <a:p>
            <a:pPr marL="342900" indent="-342900"/>
            <a:r>
              <a:rPr lang="en-US" b="1" dirty="0" smtClean="0">
                <a:solidFill>
                  <a:schemeClr val="bg1"/>
                </a:solidFill>
              </a:rPr>
              <a:t>2</a:t>
            </a:r>
            <a:r>
              <a:rPr lang="en-US" b="1" dirty="0">
                <a:solidFill>
                  <a:schemeClr val="bg1"/>
                </a:solidFill>
              </a:rPr>
              <a:t>. </a:t>
            </a:r>
            <a:r>
              <a:rPr lang="en-US" b="1" dirty="0" smtClean="0">
                <a:solidFill>
                  <a:schemeClr val="bg1"/>
                </a:solidFill>
              </a:rPr>
              <a:t> Do </a:t>
            </a:r>
            <a:r>
              <a:rPr lang="en-US" b="1" dirty="0">
                <a:solidFill>
                  <a:schemeClr val="bg1"/>
                </a:solidFill>
              </a:rPr>
              <a:t>not install solar panels at roof level.</a:t>
            </a:r>
          </a:p>
          <a:p>
            <a:pPr marL="342900" indent="-342900"/>
            <a:endParaRPr lang="en-US" b="1" dirty="0" smtClean="0">
              <a:solidFill>
                <a:schemeClr val="bg1"/>
              </a:solidFill>
            </a:endParaRPr>
          </a:p>
          <a:p>
            <a:pPr marL="342900" indent="-342900"/>
            <a:endParaRPr lang="en-US" b="1" dirty="0" smtClean="0">
              <a:solidFill>
                <a:schemeClr val="bg1"/>
              </a:solidFill>
            </a:endParaRPr>
          </a:p>
          <a:p>
            <a:pPr marL="342900" indent="-342900"/>
            <a:r>
              <a:rPr lang="en-US" b="1" dirty="0" smtClean="0">
                <a:solidFill>
                  <a:schemeClr val="bg1"/>
                </a:solidFill>
              </a:rPr>
              <a:t>3.  Implement </a:t>
            </a:r>
            <a:r>
              <a:rPr lang="en-US" b="1" dirty="0">
                <a:solidFill>
                  <a:schemeClr val="bg1"/>
                </a:solidFill>
              </a:rPr>
              <a:t>tablet computers at RFCS.</a:t>
            </a:r>
          </a:p>
          <a:p>
            <a:pPr marL="342900" indent="-342900"/>
            <a:endParaRPr lang="en-US" b="1" dirty="0" smtClean="0">
              <a:solidFill>
                <a:schemeClr val="bg1"/>
              </a:solidFill>
            </a:endParaRPr>
          </a:p>
          <a:p>
            <a:endParaRPr lang="en-US" b="1" dirty="0">
              <a:solidFill>
                <a:schemeClr val="bg1"/>
              </a:solidFill>
            </a:endParaRPr>
          </a:p>
          <a:p>
            <a:endParaRPr lang="en-US" b="1" dirty="0">
              <a:solidFill>
                <a:schemeClr val="bg1"/>
              </a:solidFill>
            </a:endParaRPr>
          </a:p>
        </p:txBody>
      </p:sp>
      <p:sp>
        <p:nvSpPr>
          <p:cNvPr id="28" name="TextBox 27"/>
          <p:cNvSpPr txBox="1"/>
          <p:nvPr/>
        </p:nvSpPr>
        <p:spPr>
          <a:xfrm>
            <a:off x="9144000" y="417493"/>
            <a:ext cx="8991600" cy="954107"/>
          </a:xfrm>
          <a:prstGeom prst="rect">
            <a:avLst/>
          </a:prstGeom>
          <a:noFill/>
        </p:spPr>
        <p:txBody>
          <a:bodyPr wrap="square" rtlCol="0">
            <a:spAutoFit/>
          </a:bodyPr>
          <a:lstStyle/>
          <a:p>
            <a:pPr algn="ctr"/>
            <a:r>
              <a:rPr lang="en-US" sz="3600" b="1" dirty="0" smtClean="0">
                <a:solidFill>
                  <a:schemeClr val="bg1"/>
                </a:solidFill>
              </a:rPr>
              <a:t>Final Recommendations</a:t>
            </a:r>
          </a:p>
          <a:p>
            <a:pPr algn="ctr"/>
            <a:endParaRPr lang="en-US" sz="2000" dirty="0">
              <a:solidFill>
                <a:schemeClr val="bg1"/>
              </a:solidFill>
            </a:endParaRPr>
          </a:p>
        </p:txBody>
      </p:sp>
    </p:spTree>
    <p:extLst>
      <p:ext uri="{BB962C8B-B14F-4D97-AF65-F5344CB8AC3E}">
        <p14:creationId xmlns:p14="http://schemas.microsoft.com/office/powerpoint/2010/main" val="25772048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9067800" y="0"/>
            <a:ext cx="76200" cy="685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18288000" y="-31531"/>
            <a:ext cx="76200" cy="6858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9315450" y="531793"/>
            <a:ext cx="8991600" cy="892552"/>
          </a:xfrm>
          <a:prstGeom prst="rect">
            <a:avLst/>
          </a:prstGeom>
          <a:noFill/>
        </p:spPr>
        <p:txBody>
          <a:bodyPr wrap="square" rtlCol="0">
            <a:spAutoFit/>
          </a:bodyPr>
          <a:lstStyle/>
          <a:p>
            <a:r>
              <a:rPr lang="en-US" sz="3200" b="1" dirty="0" smtClean="0">
                <a:solidFill>
                  <a:schemeClr val="bg1"/>
                </a:solidFill>
              </a:rPr>
              <a:t>Design Goal</a:t>
            </a:r>
          </a:p>
          <a:p>
            <a:endParaRPr lang="en-US" sz="2000" dirty="0">
              <a:solidFill>
                <a:schemeClr val="bg1"/>
              </a:solidFill>
            </a:endParaRPr>
          </a:p>
        </p:txBody>
      </p:sp>
      <p:sp>
        <p:nvSpPr>
          <p:cNvPr id="7" name="TextBox 6"/>
          <p:cNvSpPr txBox="1"/>
          <p:nvPr/>
        </p:nvSpPr>
        <p:spPr>
          <a:xfrm>
            <a:off x="1143000" y="849868"/>
            <a:ext cx="3657600" cy="369332"/>
          </a:xfrm>
          <a:prstGeom prst="rect">
            <a:avLst/>
          </a:prstGeom>
          <a:noFill/>
        </p:spPr>
        <p:txBody>
          <a:bodyPr wrap="square" rtlCol="0">
            <a:spAutoFit/>
          </a:bodyPr>
          <a:lstStyle/>
          <a:p>
            <a:r>
              <a:rPr lang="en-US" b="1" dirty="0" smtClean="0">
                <a:solidFill>
                  <a:schemeClr val="accent6"/>
                </a:solidFill>
              </a:rPr>
              <a:t>| Introduction</a:t>
            </a:r>
            <a:endParaRPr lang="en-US" b="1" dirty="0">
              <a:solidFill>
                <a:schemeClr val="accent6"/>
              </a:solidFill>
            </a:endParaRPr>
          </a:p>
        </p:txBody>
      </p:sp>
      <p:sp>
        <p:nvSpPr>
          <p:cNvPr id="8" name="Oval 7"/>
          <p:cNvSpPr/>
          <p:nvPr/>
        </p:nvSpPr>
        <p:spPr>
          <a:xfrm>
            <a:off x="762000" y="849868"/>
            <a:ext cx="381000" cy="369332"/>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75000"/>
                </a:schemeClr>
              </a:solidFill>
            </a:endParaRPr>
          </a:p>
        </p:txBody>
      </p:sp>
      <p:sp>
        <p:nvSpPr>
          <p:cNvPr id="9" name="TextBox 8"/>
          <p:cNvSpPr txBox="1"/>
          <p:nvPr/>
        </p:nvSpPr>
        <p:spPr>
          <a:xfrm>
            <a:off x="381000" y="220414"/>
            <a:ext cx="6172200" cy="523220"/>
          </a:xfrm>
          <a:prstGeom prst="rect">
            <a:avLst/>
          </a:prstGeom>
          <a:noFill/>
        </p:spPr>
        <p:txBody>
          <a:bodyPr wrap="square" rtlCol="0">
            <a:spAutoFit/>
          </a:bodyPr>
          <a:lstStyle/>
          <a:p>
            <a:r>
              <a:rPr lang="en-US" sz="2800" dirty="0" smtClean="0">
                <a:solidFill>
                  <a:schemeClr val="accent6"/>
                </a:solidFill>
              </a:rPr>
              <a:t>Introduction | </a:t>
            </a:r>
            <a:r>
              <a:rPr lang="en-US" sz="2800" dirty="0" smtClean="0">
                <a:solidFill>
                  <a:schemeClr val="bg1"/>
                </a:solidFill>
              </a:rPr>
              <a:t>Design Goal</a:t>
            </a:r>
            <a:endParaRPr lang="en-US" sz="2800" dirty="0">
              <a:solidFill>
                <a:schemeClr val="bg1"/>
              </a:solidFill>
            </a:endParaRPr>
          </a:p>
        </p:txBody>
      </p:sp>
      <p:sp>
        <p:nvSpPr>
          <p:cNvPr id="10" name="TextBox 9"/>
          <p:cNvSpPr txBox="1"/>
          <p:nvPr/>
        </p:nvSpPr>
        <p:spPr>
          <a:xfrm>
            <a:off x="1143000" y="1371600"/>
            <a:ext cx="4267200" cy="369332"/>
          </a:xfrm>
          <a:prstGeom prst="rect">
            <a:avLst/>
          </a:prstGeom>
          <a:noFill/>
        </p:spPr>
        <p:txBody>
          <a:bodyPr wrap="square" rtlCol="0">
            <a:spAutoFit/>
          </a:bodyPr>
          <a:lstStyle/>
          <a:p>
            <a:r>
              <a:rPr lang="en-US" b="1" dirty="0" smtClean="0">
                <a:solidFill>
                  <a:schemeClr val="bg1"/>
                </a:solidFill>
              </a:rPr>
              <a:t>| Prefabricated Exterior Wall Panels</a:t>
            </a:r>
            <a:endParaRPr lang="en-US" b="1" dirty="0">
              <a:solidFill>
                <a:schemeClr val="bg1"/>
              </a:solidFill>
            </a:endParaRPr>
          </a:p>
        </p:txBody>
      </p:sp>
      <p:sp>
        <p:nvSpPr>
          <p:cNvPr id="11" name="Oval 10"/>
          <p:cNvSpPr/>
          <p:nvPr/>
        </p:nvSpPr>
        <p:spPr>
          <a:xfrm>
            <a:off x="762000" y="1371600"/>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p:cNvSpPr txBox="1"/>
          <p:nvPr/>
        </p:nvSpPr>
        <p:spPr>
          <a:xfrm>
            <a:off x="1143000" y="1893332"/>
            <a:ext cx="3657600" cy="369332"/>
          </a:xfrm>
          <a:prstGeom prst="rect">
            <a:avLst/>
          </a:prstGeom>
          <a:noFill/>
        </p:spPr>
        <p:txBody>
          <a:bodyPr wrap="square" rtlCol="0">
            <a:spAutoFit/>
          </a:bodyPr>
          <a:lstStyle/>
          <a:p>
            <a:r>
              <a:rPr lang="en-US" b="1" dirty="0" smtClean="0">
                <a:solidFill>
                  <a:schemeClr val="bg1"/>
                </a:solidFill>
              </a:rPr>
              <a:t>| Detailed Sequencing</a:t>
            </a:r>
            <a:endParaRPr lang="en-US" b="1" dirty="0">
              <a:solidFill>
                <a:schemeClr val="bg1"/>
              </a:solidFill>
            </a:endParaRPr>
          </a:p>
        </p:txBody>
      </p:sp>
      <p:sp>
        <p:nvSpPr>
          <p:cNvPr id="13" name="Oval 12"/>
          <p:cNvSpPr/>
          <p:nvPr/>
        </p:nvSpPr>
        <p:spPr>
          <a:xfrm>
            <a:off x="762000" y="1893332"/>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TextBox 13"/>
          <p:cNvSpPr txBox="1"/>
          <p:nvPr/>
        </p:nvSpPr>
        <p:spPr>
          <a:xfrm>
            <a:off x="1143000" y="2415064"/>
            <a:ext cx="3657600" cy="369332"/>
          </a:xfrm>
          <a:prstGeom prst="rect">
            <a:avLst/>
          </a:prstGeom>
          <a:noFill/>
        </p:spPr>
        <p:txBody>
          <a:bodyPr wrap="square" rtlCol="0">
            <a:spAutoFit/>
          </a:bodyPr>
          <a:lstStyle/>
          <a:p>
            <a:r>
              <a:rPr lang="en-US" b="1" dirty="0" smtClean="0">
                <a:solidFill>
                  <a:schemeClr val="bg1"/>
                </a:solidFill>
              </a:rPr>
              <a:t>| Sizing of Rigging Beam</a:t>
            </a:r>
            <a:endParaRPr lang="en-US" b="1" dirty="0">
              <a:solidFill>
                <a:schemeClr val="bg1"/>
              </a:solidFill>
            </a:endParaRPr>
          </a:p>
        </p:txBody>
      </p:sp>
      <p:sp>
        <p:nvSpPr>
          <p:cNvPr id="15" name="Oval 14"/>
          <p:cNvSpPr/>
          <p:nvPr/>
        </p:nvSpPr>
        <p:spPr>
          <a:xfrm>
            <a:off x="762000" y="2415064"/>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TextBox 15"/>
          <p:cNvSpPr txBox="1"/>
          <p:nvPr/>
        </p:nvSpPr>
        <p:spPr>
          <a:xfrm>
            <a:off x="1143000" y="2919413"/>
            <a:ext cx="4495800" cy="369332"/>
          </a:xfrm>
          <a:prstGeom prst="rect">
            <a:avLst/>
          </a:prstGeom>
          <a:noFill/>
        </p:spPr>
        <p:txBody>
          <a:bodyPr wrap="square" rtlCol="0">
            <a:spAutoFit/>
          </a:bodyPr>
          <a:lstStyle/>
          <a:p>
            <a:r>
              <a:rPr lang="en-US" b="1" dirty="0" smtClean="0">
                <a:solidFill>
                  <a:schemeClr val="bg1"/>
                </a:solidFill>
              </a:rPr>
              <a:t>| Solar Panel Installation at Roof Level</a:t>
            </a:r>
            <a:endParaRPr lang="en-US" b="1" dirty="0">
              <a:solidFill>
                <a:schemeClr val="bg1"/>
              </a:solidFill>
            </a:endParaRPr>
          </a:p>
        </p:txBody>
      </p:sp>
      <p:sp>
        <p:nvSpPr>
          <p:cNvPr id="17" name="Oval 16"/>
          <p:cNvSpPr/>
          <p:nvPr/>
        </p:nvSpPr>
        <p:spPr>
          <a:xfrm>
            <a:off x="762000" y="2919413"/>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TextBox 17"/>
          <p:cNvSpPr txBox="1"/>
          <p:nvPr/>
        </p:nvSpPr>
        <p:spPr>
          <a:xfrm>
            <a:off x="1143000" y="3440668"/>
            <a:ext cx="5867400" cy="369332"/>
          </a:xfrm>
          <a:prstGeom prst="rect">
            <a:avLst/>
          </a:prstGeom>
          <a:noFill/>
        </p:spPr>
        <p:txBody>
          <a:bodyPr wrap="square" rtlCol="0">
            <a:spAutoFit/>
          </a:bodyPr>
          <a:lstStyle/>
          <a:p>
            <a:r>
              <a:rPr lang="en-US" b="1" dirty="0" smtClean="0">
                <a:solidFill>
                  <a:schemeClr val="bg1"/>
                </a:solidFill>
              </a:rPr>
              <a:t>| Mobile Technology Integration- Tablet Computers</a:t>
            </a:r>
            <a:endParaRPr lang="en-US" b="1" dirty="0">
              <a:solidFill>
                <a:schemeClr val="bg1"/>
              </a:solidFill>
            </a:endParaRPr>
          </a:p>
        </p:txBody>
      </p:sp>
      <p:sp>
        <p:nvSpPr>
          <p:cNvPr id="19" name="Oval 18"/>
          <p:cNvSpPr/>
          <p:nvPr/>
        </p:nvSpPr>
        <p:spPr>
          <a:xfrm>
            <a:off x="762000" y="3440668"/>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TextBox 20"/>
          <p:cNvSpPr txBox="1"/>
          <p:nvPr/>
        </p:nvSpPr>
        <p:spPr>
          <a:xfrm>
            <a:off x="1143000" y="3962400"/>
            <a:ext cx="5867400" cy="369332"/>
          </a:xfrm>
          <a:prstGeom prst="rect">
            <a:avLst/>
          </a:prstGeom>
          <a:noFill/>
        </p:spPr>
        <p:txBody>
          <a:bodyPr wrap="square" rtlCol="0">
            <a:spAutoFit/>
          </a:bodyPr>
          <a:lstStyle/>
          <a:p>
            <a:r>
              <a:rPr lang="en-US" b="1" dirty="0" smtClean="0">
                <a:solidFill>
                  <a:schemeClr val="bg1"/>
                </a:solidFill>
              </a:rPr>
              <a:t>| Recommendations</a:t>
            </a:r>
            <a:endParaRPr lang="en-US" b="1" dirty="0">
              <a:solidFill>
                <a:schemeClr val="bg1"/>
              </a:solidFill>
            </a:endParaRPr>
          </a:p>
        </p:txBody>
      </p:sp>
      <p:sp>
        <p:nvSpPr>
          <p:cNvPr id="22" name="Oval 21"/>
          <p:cNvSpPr/>
          <p:nvPr/>
        </p:nvSpPr>
        <p:spPr>
          <a:xfrm>
            <a:off x="762000" y="3962400"/>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TextBox 22"/>
          <p:cNvSpPr txBox="1"/>
          <p:nvPr/>
        </p:nvSpPr>
        <p:spPr>
          <a:xfrm>
            <a:off x="1143000" y="4510564"/>
            <a:ext cx="5867400" cy="369332"/>
          </a:xfrm>
          <a:prstGeom prst="rect">
            <a:avLst/>
          </a:prstGeom>
          <a:noFill/>
        </p:spPr>
        <p:txBody>
          <a:bodyPr wrap="square" rtlCol="0">
            <a:spAutoFit/>
          </a:bodyPr>
          <a:lstStyle/>
          <a:p>
            <a:r>
              <a:rPr lang="en-US" b="1" dirty="0" smtClean="0">
                <a:solidFill>
                  <a:schemeClr val="bg1"/>
                </a:solidFill>
              </a:rPr>
              <a:t>| Concluding Remarks</a:t>
            </a:r>
            <a:endParaRPr lang="en-US" b="1" dirty="0">
              <a:solidFill>
                <a:schemeClr val="bg1"/>
              </a:solidFill>
            </a:endParaRPr>
          </a:p>
        </p:txBody>
      </p:sp>
      <p:sp>
        <p:nvSpPr>
          <p:cNvPr id="24" name="Oval 23"/>
          <p:cNvSpPr/>
          <p:nvPr/>
        </p:nvSpPr>
        <p:spPr>
          <a:xfrm>
            <a:off x="762000" y="4510564"/>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TextBox 19"/>
          <p:cNvSpPr txBox="1"/>
          <p:nvPr/>
        </p:nvSpPr>
        <p:spPr>
          <a:xfrm>
            <a:off x="10248900" y="3115270"/>
            <a:ext cx="7086600" cy="923330"/>
          </a:xfrm>
          <a:prstGeom prst="rect">
            <a:avLst/>
          </a:prstGeom>
          <a:noFill/>
        </p:spPr>
        <p:txBody>
          <a:bodyPr wrap="square" rtlCol="0">
            <a:spAutoFit/>
          </a:bodyPr>
          <a:lstStyle/>
          <a:p>
            <a:pPr algn="ctr"/>
            <a:r>
              <a:rPr lang="en-US" b="1" dirty="0" smtClean="0">
                <a:solidFill>
                  <a:schemeClr val="bg1"/>
                </a:solidFill>
              </a:rPr>
              <a:t>Increase value through innovative and efficient construction.</a:t>
            </a:r>
          </a:p>
          <a:p>
            <a:endParaRPr lang="en-US" b="1" dirty="0">
              <a:solidFill>
                <a:schemeClr val="bg1"/>
              </a:solidFill>
            </a:endParaRPr>
          </a:p>
          <a:p>
            <a:endParaRPr lang="en-US" b="1" dirty="0">
              <a:solidFill>
                <a:schemeClr val="bg1"/>
              </a:solidFill>
            </a:endParaRPr>
          </a:p>
        </p:txBody>
      </p:sp>
      <p:pic>
        <p:nvPicPr>
          <p:cNvPr id="25" name="Picture 24"/>
          <p:cNvPicPr/>
          <p:nvPr/>
        </p:nvPicPr>
        <p:blipFill rotWithShape="1">
          <a:blip r:embed="rId3" cstate="print">
            <a:extLst>
              <a:ext uri="{28A0092B-C50C-407E-A947-70E740481C1C}">
                <a14:useLocalDpi xmlns:a14="http://schemas.microsoft.com/office/drawing/2010/main" val="0"/>
              </a:ext>
            </a:extLst>
          </a:blip>
          <a:srcRect b="28799"/>
          <a:stretch/>
        </p:blipFill>
        <p:spPr bwMode="auto">
          <a:xfrm>
            <a:off x="4076700" y="3993595"/>
            <a:ext cx="4514641" cy="240089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9692698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9067800" y="0"/>
            <a:ext cx="76200" cy="685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18288000" y="-31531"/>
            <a:ext cx="76200" cy="685800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143000" y="849868"/>
            <a:ext cx="3657600" cy="369332"/>
          </a:xfrm>
          <a:prstGeom prst="rect">
            <a:avLst/>
          </a:prstGeom>
          <a:noFill/>
        </p:spPr>
        <p:txBody>
          <a:bodyPr wrap="square" rtlCol="0">
            <a:spAutoFit/>
          </a:bodyPr>
          <a:lstStyle/>
          <a:p>
            <a:r>
              <a:rPr lang="en-US" b="1" dirty="0" smtClean="0">
                <a:solidFill>
                  <a:schemeClr val="bg1"/>
                </a:solidFill>
              </a:rPr>
              <a:t>| Introduction</a:t>
            </a:r>
            <a:endParaRPr lang="en-US" b="1" dirty="0">
              <a:solidFill>
                <a:schemeClr val="bg1"/>
              </a:solidFill>
            </a:endParaRPr>
          </a:p>
        </p:txBody>
      </p:sp>
      <p:sp>
        <p:nvSpPr>
          <p:cNvPr id="8" name="Oval 7"/>
          <p:cNvSpPr/>
          <p:nvPr/>
        </p:nvSpPr>
        <p:spPr>
          <a:xfrm>
            <a:off x="762000" y="849868"/>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75000"/>
                </a:schemeClr>
              </a:solidFill>
            </a:endParaRPr>
          </a:p>
        </p:txBody>
      </p:sp>
      <p:sp>
        <p:nvSpPr>
          <p:cNvPr id="9" name="TextBox 8"/>
          <p:cNvSpPr txBox="1"/>
          <p:nvPr/>
        </p:nvSpPr>
        <p:spPr>
          <a:xfrm>
            <a:off x="381000" y="220414"/>
            <a:ext cx="8686800" cy="523220"/>
          </a:xfrm>
          <a:prstGeom prst="rect">
            <a:avLst/>
          </a:prstGeom>
          <a:noFill/>
        </p:spPr>
        <p:txBody>
          <a:bodyPr wrap="square" rtlCol="0">
            <a:spAutoFit/>
          </a:bodyPr>
          <a:lstStyle/>
          <a:p>
            <a:r>
              <a:rPr lang="en-US" sz="2800" dirty="0" smtClean="0">
                <a:solidFill>
                  <a:schemeClr val="accent6"/>
                </a:solidFill>
              </a:rPr>
              <a:t>Concluding Remarks | </a:t>
            </a:r>
            <a:r>
              <a:rPr lang="en-US" sz="2800" dirty="0" smtClean="0">
                <a:solidFill>
                  <a:schemeClr val="bg1"/>
                </a:solidFill>
              </a:rPr>
              <a:t>Overview</a:t>
            </a:r>
            <a:endParaRPr lang="en-US" sz="2800" dirty="0">
              <a:solidFill>
                <a:schemeClr val="bg1"/>
              </a:solidFill>
            </a:endParaRPr>
          </a:p>
        </p:txBody>
      </p:sp>
      <p:sp>
        <p:nvSpPr>
          <p:cNvPr id="10" name="TextBox 9"/>
          <p:cNvSpPr txBox="1"/>
          <p:nvPr/>
        </p:nvSpPr>
        <p:spPr>
          <a:xfrm>
            <a:off x="1143000" y="1371600"/>
            <a:ext cx="4267200" cy="369332"/>
          </a:xfrm>
          <a:prstGeom prst="rect">
            <a:avLst/>
          </a:prstGeom>
          <a:noFill/>
        </p:spPr>
        <p:txBody>
          <a:bodyPr wrap="square" rtlCol="0">
            <a:spAutoFit/>
          </a:bodyPr>
          <a:lstStyle/>
          <a:p>
            <a:r>
              <a:rPr lang="en-US" b="1" dirty="0" smtClean="0">
                <a:solidFill>
                  <a:schemeClr val="bg1"/>
                </a:solidFill>
              </a:rPr>
              <a:t>| Prefabricated Exterior Wall Panels</a:t>
            </a:r>
            <a:endParaRPr lang="en-US" b="1" dirty="0">
              <a:solidFill>
                <a:schemeClr val="bg1"/>
              </a:solidFill>
            </a:endParaRPr>
          </a:p>
        </p:txBody>
      </p:sp>
      <p:sp>
        <p:nvSpPr>
          <p:cNvPr id="11" name="Oval 10"/>
          <p:cNvSpPr/>
          <p:nvPr/>
        </p:nvSpPr>
        <p:spPr>
          <a:xfrm>
            <a:off x="762000" y="1371600"/>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p:cNvSpPr txBox="1"/>
          <p:nvPr/>
        </p:nvSpPr>
        <p:spPr>
          <a:xfrm>
            <a:off x="1143000" y="1893332"/>
            <a:ext cx="3657600" cy="369332"/>
          </a:xfrm>
          <a:prstGeom prst="rect">
            <a:avLst/>
          </a:prstGeom>
          <a:noFill/>
        </p:spPr>
        <p:txBody>
          <a:bodyPr wrap="square" rtlCol="0">
            <a:spAutoFit/>
          </a:bodyPr>
          <a:lstStyle/>
          <a:p>
            <a:r>
              <a:rPr lang="en-US" b="1" dirty="0" smtClean="0">
                <a:solidFill>
                  <a:schemeClr val="bg1"/>
                </a:solidFill>
              </a:rPr>
              <a:t>|</a:t>
            </a:r>
            <a:r>
              <a:rPr lang="en-US" b="1" dirty="0" smtClean="0">
                <a:solidFill>
                  <a:schemeClr val="accent6"/>
                </a:solidFill>
              </a:rPr>
              <a:t> </a:t>
            </a:r>
            <a:r>
              <a:rPr lang="en-US" b="1" dirty="0" smtClean="0">
                <a:solidFill>
                  <a:schemeClr val="bg1"/>
                </a:solidFill>
              </a:rPr>
              <a:t>Detailed Sequencing</a:t>
            </a:r>
            <a:endParaRPr lang="en-US" b="1" dirty="0">
              <a:solidFill>
                <a:schemeClr val="bg1"/>
              </a:solidFill>
            </a:endParaRPr>
          </a:p>
        </p:txBody>
      </p:sp>
      <p:sp>
        <p:nvSpPr>
          <p:cNvPr id="13" name="Oval 12"/>
          <p:cNvSpPr/>
          <p:nvPr/>
        </p:nvSpPr>
        <p:spPr>
          <a:xfrm>
            <a:off x="762000" y="1893332"/>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TextBox 13"/>
          <p:cNvSpPr txBox="1"/>
          <p:nvPr/>
        </p:nvSpPr>
        <p:spPr>
          <a:xfrm>
            <a:off x="1143000" y="2415064"/>
            <a:ext cx="3657600" cy="369332"/>
          </a:xfrm>
          <a:prstGeom prst="rect">
            <a:avLst/>
          </a:prstGeom>
          <a:noFill/>
        </p:spPr>
        <p:txBody>
          <a:bodyPr wrap="square" rtlCol="0">
            <a:spAutoFit/>
          </a:bodyPr>
          <a:lstStyle/>
          <a:p>
            <a:r>
              <a:rPr lang="en-US" b="1" dirty="0" smtClean="0">
                <a:solidFill>
                  <a:schemeClr val="bg1"/>
                </a:solidFill>
              </a:rPr>
              <a:t>| Sizing of Rigging Beam</a:t>
            </a:r>
            <a:endParaRPr lang="en-US" b="1" dirty="0">
              <a:solidFill>
                <a:schemeClr val="bg1"/>
              </a:solidFill>
            </a:endParaRPr>
          </a:p>
        </p:txBody>
      </p:sp>
      <p:sp>
        <p:nvSpPr>
          <p:cNvPr id="15" name="Oval 14"/>
          <p:cNvSpPr/>
          <p:nvPr/>
        </p:nvSpPr>
        <p:spPr>
          <a:xfrm>
            <a:off x="762000" y="2415064"/>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TextBox 15"/>
          <p:cNvSpPr txBox="1"/>
          <p:nvPr/>
        </p:nvSpPr>
        <p:spPr>
          <a:xfrm>
            <a:off x="1143000" y="2919413"/>
            <a:ext cx="4495800" cy="369332"/>
          </a:xfrm>
          <a:prstGeom prst="rect">
            <a:avLst/>
          </a:prstGeom>
          <a:noFill/>
        </p:spPr>
        <p:txBody>
          <a:bodyPr wrap="square" rtlCol="0">
            <a:spAutoFit/>
          </a:bodyPr>
          <a:lstStyle/>
          <a:p>
            <a:r>
              <a:rPr lang="en-US" b="1" dirty="0" smtClean="0">
                <a:solidFill>
                  <a:schemeClr val="bg1"/>
                </a:solidFill>
              </a:rPr>
              <a:t>| Solar Panel Installation at Roof Level</a:t>
            </a:r>
            <a:endParaRPr lang="en-US" b="1" dirty="0">
              <a:solidFill>
                <a:schemeClr val="bg1"/>
              </a:solidFill>
            </a:endParaRPr>
          </a:p>
        </p:txBody>
      </p:sp>
      <p:sp>
        <p:nvSpPr>
          <p:cNvPr id="17" name="Oval 16"/>
          <p:cNvSpPr/>
          <p:nvPr/>
        </p:nvSpPr>
        <p:spPr>
          <a:xfrm>
            <a:off x="762000" y="2919413"/>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TextBox 17"/>
          <p:cNvSpPr txBox="1"/>
          <p:nvPr/>
        </p:nvSpPr>
        <p:spPr>
          <a:xfrm>
            <a:off x="1143000" y="3440668"/>
            <a:ext cx="5867400" cy="369332"/>
          </a:xfrm>
          <a:prstGeom prst="rect">
            <a:avLst/>
          </a:prstGeom>
          <a:noFill/>
        </p:spPr>
        <p:txBody>
          <a:bodyPr wrap="square" rtlCol="0">
            <a:spAutoFit/>
          </a:bodyPr>
          <a:lstStyle/>
          <a:p>
            <a:r>
              <a:rPr lang="en-US" b="1" dirty="0" smtClean="0">
                <a:solidFill>
                  <a:schemeClr val="bg1"/>
                </a:solidFill>
              </a:rPr>
              <a:t>| Mobile Technology Integration- Tablet Computers</a:t>
            </a:r>
            <a:endParaRPr lang="en-US" b="1" dirty="0">
              <a:solidFill>
                <a:schemeClr val="bg1"/>
              </a:solidFill>
            </a:endParaRPr>
          </a:p>
        </p:txBody>
      </p:sp>
      <p:sp>
        <p:nvSpPr>
          <p:cNvPr id="19" name="Oval 18"/>
          <p:cNvSpPr/>
          <p:nvPr/>
        </p:nvSpPr>
        <p:spPr>
          <a:xfrm>
            <a:off x="762000" y="3440668"/>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TextBox 20"/>
          <p:cNvSpPr txBox="1"/>
          <p:nvPr/>
        </p:nvSpPr>
        <p:spPr>
          <a:xfrm>
            <a:off x="1143000" y="3962400"/>
            <a:ext cx="5867400" cy="369332"/>
          </a:xfrm>
          <a:prstGeom prst="rect">
            <a:avLst/>
          </a:prstGeom>
          <a:noFill/>
        </p:spPr>
        <p:txBody>
          <a:bodyPr wrap="square" rtlCol="0">
            <a:spAutoFit/>
          </a:bodyPr>
          <a:lstStyle/>
          <a:p>
            <a:r>
              <a:rPr lang="en-US" b="1" dirty="0" smtClean="0">
                <a:solidFill>
                  <a:schemeClr val="bg1"/>
                </a:solidFill>
              </a:rPr>
              <a:t>| Recommendations</a:t>
            </a:r>
            <a:endParaRPr lang="en-US" b="1" dirty="0">
              <a:solidFill>
                <a:schemeClr val="bg1"/>
              </a:solidFill>
            </a:endParaRPr>
          </a:p>
        </p:txBody>
      </p:sp>
      <p:sp>
        <p:nvSpPr>
          <p:cNvPr id="22" name="Oval 21"/>
          <p:cNvSpPr/>
          <p:nvPr/>
        </p:nvSpPr>
        <p:spPr>
          <a:xfrm>
            <a:off x="762000" y="3962400"/>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TextBox 22"/>
          <p:cNvSpPr txBox="1"/>
          <p:nvPr/>
        </p:nvSpPr>
        <p:spPr>
          <a:xfrm>
            <a:off x="1143000" y="4510564"/>
            <a:ext cx="5867400" cy="369332"/>
          </a:xfrm>
          <a:prstGeom prst="rect">
            <a:avLst/>
          </a:prstGeom>
          <a:noFill/>
        </p:spPr>
        <p:txBody>
          <a:bodyPr wrap="square" rtlCol="0">
            <a:spAutoFit/>
          </a:bodyPr>
          <a:lstStyle/>
          <a:p>
            <a:r>
              <a:rPr lang="en-US" b="1" dirty="0" smtClean="0">
                <a:solidFill>
                  <a:schemeClr val="accent6"/>
                </a:solidFill>
              </a:rPr>
              <a:t>| Concluding Remarks</a:t>
            </a:r>
            <a:endParaRPr lang="en-US" b="1" dirty="0">
              <a:solidFill>
                <a:schemeClr val="accent6"/>
              </a:solidFill>
            </a:endParaRPr>
          </a:p>
        </p:txBody>
      </p:sp>
      <p:sp>
        <p:nvSpPr>
          <p:cNvPr id="24" name="Oval 23"/>
          <p:cNvSpPr/>
          <p:nvPr/>
        </p:nvSpPr>
        <p:spPr>
          <a:xfrm>
            <a:off x="762000" y="4510564"/>
            <a:ext cx="381000" cy="369332"/>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TextBox 24"/>
          <p:cNvSpPr txBox="1"/>
          <p:nvPr/>
        </p:nvSpPr>
        <p:spPr>
          <a:xfrm>
            <a:off x="9277350" y="2671227"/>
            <a:ext cx="8991600" cy="954107"/>
          </a:xfrm>
          <a:prstGeom prst="rect">
            <a:avLst/>
          </a:prstGeom>
          <a:noFill/>
        </p:spPr>
        <p:txBody>
          <a:bodyPr wrap="square" rtlCol="0">
            <a:spAutoFit/>
          </a:bodyPr>
          <a:lstStyle/>
          <a:p>
            <a:pPr algn="ctr"/>
            <a:r>
              <a:rPr lang="en-US" sz="3600" b="1" dirty="0" smtClean="0">
                <a:solidFill>
                  <a:schemeClr val="bg1"/>
                </a:solidFill>
              </a:rPr>
              <a:t>Concluding Remarks</a:t>
            </a:r>
          </a:p>
          <a:p>
            <a:pPr algn="ctr"/>
            <a:endParaRPr lang="en-US" sz="2000" dirty="0">
              <a:solidFill>
                <a:schemeClr val="bg1"/>
              </a:solidFill>
            </a:endParaRPr>
          </a:p>
        </p:txBody>
      </p:sp>
      <p:pic>
        <p:nvPicPr>
          <p:cNvPr id="26" name="Picture 25"/>
          <p:cNvPicPr/>
          <p:nvPr/>
        </p:nvPicPr>
        <p:blipFill rotWithShape="1">
          <a:blip r:embed="rId3" cstate="print">
            <a:extLst>
              <a:ext uri="{28A0092B-C50C-407E-A947-70E740481C1C}">
                <a14:useLocalDpi xmlns:a14="http://schemas.microsoft.com/office/drawing/2010/main" val="0"/>
              </a:ext>
            </a:extLst>
          </a:blip>
          <a:srcRect b="28799"/>
          <a:stretch/>
        </p:blipFill>
        <p:spPr bwMode="auto">
          <a:xfrm>
            <a:off x="4076700" y="3993595"/>
            <a:ext cx="4514641" cy="240089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6648771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9067800" y="0"/>
            <a:ext cx="76200" cy="685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18288000" y="-31531"/>
            <a:ext cx="76200" cy="685800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143000" y="849868"/>
            <a:ext cx="3657600" cy="369332"/>
          </a:xfrm>
          <a:prstGeom prst="rect">
            <a:avLst/>
          </a:prstGeom>
          <a:noFill/>
        </p:spPr>
        <p:txBody>
          <a:bodyPr wrap="square" rtlCol="0">
            <a:spAutoFit/>
          </a:bodyPr>
          <a:lstStyle/>
          <a:p>
            <a:r>
              <a:rPr lang="en-US" b="1" dirty="0" smtClean="0">
                <a:solidFill>
                  <a:schemeClr val="bg1"/>
                </a:solidFill>
              </a:rPr>
              <a:t>| Introduction</a:t>
            </a:r>
            <a:endParaRPr lang="en-US" b="1" dirty="0">
              <a:solidFill>
                <a:schemeClr val="bg1"/>
              </a:solidFill>
            </a:endParaRPr>
          </a:p>
        </p:txBody>
      </p:sp>
      <p:sp>
        <p:nvSpPr>
          <p:cNvPr id="8" name="Oval 7"/>
          <p:cNvSpPr/>
          <p:nvPr/>
        </p:nvSpPr>
        <p:spPr>
          <a:xfrm>
            <a:off x="762000" y="849868"/>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75000"/>
                </a:schemeClr>
              </a:solidFill>
            </a:endParaRPr>
          </a:p>
        </p:txBody>
      </p:sp>
      <p:sp>
        <p:nvSpPr>
          <p:cNvPr id="9" name="TextBox 8"/>
          <p:cNvSpPr txBox="1"/>
          <p:nvPr/>
        </p:nvSpPr>
        <p:spPr>
          <a:xfrm>
            <a:off x="381000" y="220414"/>
            <a:ext cx="8686800" cy="523220"/>
          </a:xfrm>
          <a:prstGeom prst="rect">
            <a:avLst/>
          </a:prstGeom>
          <a:noFill/>
        </p:spPr>
        <p:txBody>
          <a:bodyPr wrap="square" rtlCol="0">
            <a:spAutoFit/>
          </a:bodyPr>
          <a:lstStyle/>
          <a:p>
            <a:r>
              <a:rPr lang="en-US" sz="2800" dirty="0" smtClean="0">
                <a:solidFill>
                  <a:schemeClr val="accent6"/>
                </a:solidFill>
              </a:rPr>
              <a:t>Concluding Remarks | </a:t>
            </a:r>
            <a:r>
              <a:rPr lang="en-US" sz="2800" dirty="0" smtClean="0">
                <a:solidFill>
                  <a:schemeClr val="bg1"/>
                </a:solidFill>
              </a:rPr>
              <a:t>Reflection</a:t>
            </a:r>
            <a:endParaRPr lang="en-US" sz="2800" dirty="0">
              <a:solidFill>
                <a:schemeClr val="bg1"/>
              </a:solidFill>
            </a:endParaRPr>
          </a:p>
        </p:txBody>
      </p:sp>
      <p:sp>
        <p:nvSpPr>
          <p:cNvPr id="10" name="TextBox 9"/>
          <p:cNvSpPr txBox="1"/>
          <p:nvPr/>
        </p:nvSpPr>
        <p:spPr>
          <a:xfrm>
            <a:off x="1143000" y="1371600"/>
            <a:ext cx="4267200" cy="369332"/>
          </a:xfrm>
          <a:prstGeom prst="rect">
            <a:avLst/>
          </a:prstGeom>
          <a:noFill/>
        </p:spPr>
        <p:txBody>
          <a:bodyPr wrap="square" rtlCol="0">
            <a:spAutoFit/>
          </a:bodyPr>
          <a:lstStyle/>
          <a:p>
            <a:r>
              <a:rPr lang="en-US" b="1" dirty="0" smtClean="0">
                <a:solidFill>
                  <a:schemeClr val="bg1"/>
                </a:solidFill>
              </a:rPr>
              <a:t>| Prefabricated Exterior Wall Panels</a:t>
            </a:r>
            <a:endParaRPr lang="en-US" b="1" dirty="0">
              <a:solidFill>
                <a:schemeClr val="bg1"/>
              </a:solidFill>
            </a:endParaRPr>
          </a:p>
        </p:txBody>
      </p:sp>
      <p:sp>
        <p:nvSpPr>
          <p:cNvPr id="11" name="Oval 10"/>
          <p:cNvSpPr/>
          <p:nvPr/>
        </p:nvSpPr>
        <p:spPr>
          <a:xfrm>
            <a:off x="762000" y="1371600"/>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p:cNvSpPr txBox="1"/>
          <p:nvPr/>
        </p:nvSpPr>
        <p:spPr>
          <a:xfrm>
            <a:off x="1143000" y="1893332"/>
            <a:ext cx="3657600" cy="369332"/>
          </a:xfrm>
          <a:prstGeom prst="rect">
            <a:avLst/>
          </a:prstGeom>
          <a:noFill/>
        </p:spPr>
        <p:txBody>
          <a:bodyPr wrap="square" rtlCol="0">
            <a:spAutoFit/>
          </a:bodyPr>
          <a:lstStyle/>
          <a:p>
            <a:r>
              <a:rPr lang="en-US" b="1" dirty="0" smtClean="0">
                <a:solidFill>
                  <a:schemeClr val="bg1"/>
                </a:solidFill>
              </a:rPr>
              <a:t>|</a:t>
            </a:r>
            <a:r>
              <a:rPr lang="en-US" b="1" dirty="0" smtClean="0">
                <a:solidFill>
                  <a:schemeClr val="accent6"/>
                </a:solidFill>
              </a:rPr>
              <a:t> </a:t>
            </a:r>
            <a:r>
              <a:rPr lang="en-US" b="1" dirty="0" smtClean="0">
                <a:solidFill>
                  <a:schemeClr val="bg1"/>
                </a:solidFill>
              </a:rPr>
              <a:t>Detailed Sequencing</a:t>
            </a:r>
            <a:endParaRPr lang="en-US" b="1" dirty="0">
              <a:solidFill>
                <a:schemeClr val="bg1"/>
              </a:solidFill>
            </a:endParaRPr>
          </a:p>
        </p:txBody>
      </p:sp>
      <p:sp>
        <p:nvSpPr>
          <p:cNvPr id="13" name="Oval 12"/>
          <p:cNvSpPr/>
          <p:nvPr/>
        </p:nvSpPr>
        <p:spPr>
          <a:xfrm>
            <a:off x="762000" y="1893332"/>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TextBox 13"/>
          <p:cNvSpPr txBox="1"/>
          <p:nvPr/>
        </p:nvSpPr>
        <p:spPr>
          <a:xfrm>
            <a:off x="1143000" y="2415064"/>
            <a:ext cx="3657600" cy="369332"/>
          </a:xfrm>
          <a:prstGeom prst="rect">
            <a:avLst/>
          </a:prstGeom>
          <a:noFill/>
        </p:spPr>
        <p:txBody>
          <a:bodyPr wrap="square" rtlCol="0">
            <a:spAutoFit/>
          </a:bodyPr>
          <a:lstStyle/>
          <a:p>
            <a:r>
              <a:rPr lang="en-US" b="1" dirty="0" smtClean="0">
                <a:solidFill>
                  <a:schemeClr val="bg1"/>
                </a:solidFill>
              </a:rPr>
              <a:t>| Sizing of Rigging Beam</a:t>
            </a:r>
            <a:endParaRPr lang="en-US" b="1" dirty="0">
              <a:solidFill>
                <a:schemeClr val="bg1"/>
              </a:solidFill>
            </a:endParaRPr>
          </a:p>
        </p:txBody>
      </p:sp>
      <p:sp>
        <p:nvSpPr>
          <p:cNvPr id="15" name="Oval 14"/>
          <p:cNvSpPr/>
          <p:nvPr/>
        </p:nvSpPr>
        <p:spPr>
          <a:xfrm>
            <a:off x="762000" y="2415064"/>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TextBox 15"/>
          <p:cNvSpPr txBox="1"/>
          <p:nvPr/>
        </p:nvSpPr>
        <p:spPr>
          <a:xfrm>
            <a:off x="1143000" y="2919413"/>
            <a:ext cx="4495800" cy="369332"/>
          </a:xfrm>
          <a:prstGeom prst="rect">
            <a:avLst/>
          </a:prstGeom>
          <a:noFill/>
        </p:spPr>
        <p:txBody>
          <a:bodyPr wrap="square" rtlCol="0">
            <a:spAutoFit/>
          </a:bodyPr>
          <a:lstStyle/>
          <a:p>
            <a:r>
              <a:rPr lang="en-US" b="1" dirty="0" smtClean="0">
                <a:solidFill>
                  <a:schemeClr val="bg1"/>
                </a:solidFill>
              </a:rPr>
              <a:t>| Solar Panel Installation at Roof Level</a:t>
            </a:r>
            <a:endParaRPr lang="en-US" b="1" dirty="0">
              <a:solidFill>
                <a:schemeClr val="bg1"/>
              </a:solidFill>
            </a:endParaRPr>
          </a:p>
        </p:txBody>
      </p:sp>
      <p:sp>
        <p:nvSpPr>
          <p:cNvPr id="17" name="Oval 16"/>
          <p:cNvSpPr/>
          <p:nvPr/>
        </p:nvSpPr>
        <p:spPr>
          <a:xfrm>
            <a:off x="762000" y="2919413"/>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TextBox 17"/>
          <p:cNvSpPr txBox="1"/>
          <p:nvPr/>
        </p:nvSpPr>
        <p:spPr>
          <a:xfrm>
            <a:off x="1143000" y="3440668"/>
            <a:ext cx="5867400" cy="369332"/>
          </a:xfrm>
          <a:prstGeom prst="rect">
            <a:avLst/>
          </a:prstGeom>
          <a:noFill/>
        </p:spPr>
        <p:txBody>
          <a:bodyPr wrap="square" rtlCol="0">
            <a:spAutoFit/>
          </a:bodyPr>
          <a:lstStyle/>
          <a:p>
            <a:r>
              <a:rPr lang="en-US" b="1" dirty="0" smtClean="0">
                <a:solidFill>
                  <a:schemeClr val="bg1"/>
                </a:solidFill>
              </a:rPr>
              <a:t>| Mobile Technology Integration- Tablet Computers</a:t>
            </a:r>
            <a:endParaRPr lang="en-US" b="1" dirty="0">
              <a:solidFill>
                <a:schemeClr val="bg1"/>
              </a:solidFill>
            </a:endParaRPr>
          </a:p>
        </p:txBody>
      </p:sp>
      <p:sp>
        <p:nvSpPr>
          <p:cNvPr id="19" name="Oval 18"/>
          <p:cNvSpPr/>
          <p:nvPr/>
        </p:nvSpPr>
        <p:spPr>
          <a:xfrm>
            <a:off x="762000" y="3440668"/>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TextBox 20"/>
          <p:cNvSpPr txBox="1"/>
          <p:nvPr/>
        </p:nvSpPr>
        <p:spPr>
          <a:xfrm>
            <a:off x="1143000" y="3962400"/>
            <a:ext cx="5867400" cy="369332"/>
          </a:xfrm>
          <a:prstGeom prst="rect">
            <a:avLst/>
          </a:prstGeom>
          <a:noFill/>
        </p:spPr>
        <p:txBody>
          <a:bodyPr wrap="square" rtlCol="0">
            <a:spAutoFit/>
          </a:bodyPr>
          <a:lstStyle/>
          <a:p>
            <a:r>
              <a:rPr lang="en-US" b="1" dirty="0" smtClean="0">
                <a:solidFill>
                  <a:schemeClr val="bg1"/>
                </a:solidFill>
              </a:rPr>
              <a:t>| Recommendations</a:t>
            </a:r>
            <a:endParaRPr lang="en-US" b="1" dirty="0">
              <a:solidFill>
                <a:schemeClr val="bg1"/>
              </a:solidFill>
            </a:endParaRPr>
          </a:p>
        </p:txBody>
      </p:sp>
      <p:sp>
        <p:nvSpPr>
          <p:cNvPr id="22" name="Oval 21"/>
          <p:cNvSpPr/>
          <p:nvPr/>
        </p:nvSpPr>
        <p:spPr>
          <a:xfrm>
            <a:off x="762000" y="3962400"/>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TextBox 22"/>
          <p:cNvSpPr txBox="1"/>
          <p:nvPr/>
        </p:nvSpPr>
        <p:spPr>
          <a:xfrm>
            <a:off x="1143000" y="4510564"/>
            <a:ext cx="5867400" cy="369332"/>
          </a:xfrm>
          <a:prstGeom prst="rect">
            <a:avLst/>
          </a:prstGeom>
          <a:noFill/>
        </p:spPr>
        <p:txBody>
          <a:bodyPr wrap="square" rtlCol="0">
            <a:spAutoFit/>
          </a:bodyPr>
          <a:lstStyle/>
          <a:p>
            <a:r>
              <a:rPr lang="en-US" b="1" dirty="0" smtClean="0">
                <a:solidFill>
                  <a:schemeClr val="accent6"/>
                </a:solidFill>
              </a:rPr>
              <a:t>| Concluding Remarks</a:t>
            </a:r>
            <a:endParaRPr lang="en-US" b="1" dirty="0">
              <a:solidFill>
                <a:schemeClr val="accent6"/>
              </a:solidFill>
            </a:endParaRPr>
          </a:p>
        </p:txBody>
      </p:sp>
      <p:sp>
        <p:nvSpPr>
          <p:cNvPr id="24" name="Oval 23"/>
          <p:cNvSpPr/>
          <p:nvPr/>
        </p:nvSpPr>
        <p:spPr>
          <a:xfrm>
            <a:off x="762000" y="4510564"/>
            <a:ext cx="381000" cy="369332"/>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26" name="Picture 25"/>
          <p:cNvPicPr/>
          <p:nvPr/>
        </p:nvPicPr>
        <p:blipFill rotWithShape="1">
          <a:blip r:embed="rId3" cstate="print">
            <a:extLst>
              <a:ext uri="{28A0092B-C50C-407E-A947-70E740481C1C}">
                <a14:useLocalDpi xmlns:a14="http://schemas.microsoft.com/office/drawing/2010/main" val="0"/>
              </a:ext>
            </a:extLst>
          </a:blip>
          <a:srcRect b="28799"/>
          <a:stretch/>
        </p:blipFill>
        <p:spPr bwMode="auto">
          <a:xfrm>
            <a:off x="4076700" y="3993595"/>
            <a:ext cx="4514641" cy="2400896"/>
          </a:xfrm>
          <a:prstGeom prst="rect">
            <a:avLst/>
          </a:prstGeom>
          <a:ln>
            <a:noFill/>
          </a:ln>
          <a:extLst>
            <a:ext uri="{53640926-AAD7-44D8-BBD7-CCE9431645EC}">
              <a14:shadowObscured xmlns:a14="http://schemas.microsoft.com/office/drawing/2010/main"/>
            </a:ext>
          </a:extLst>
        </p:spPr>
      </p:pic>
      <p:sp>
        <p:nvSpPr>
          <p:cNvPr id="27" name="TextBox 26"/>
          <p:cNvSpPr txBox="1"/>
          <p:nvPr/>
        </p:nvSpPr>
        <p:spPr>
          <a:xfrm>
            <a:off x="10287000" y="2180749"/>
            <a:ext cx="7086600" cy="923330"/>
          </a:xfrm>
          <a:prstGeom prst="rect">
            <a:avLst/>
          </a:prstGeom>
          <a:noFill/>
        </p:spPr>
        <p:txBody>
          <a:bodyPr wrap="square" rtlCol="0">
            <a:spAutoFit/>
          </a:bodyPr>
          <a:lstStyle/>
          <a:p>
            <a:pPr algn="ctr"/>
            <a:r>
              <a:rPr lang="en-US" b="1" dirty="0" smtClean="0">
                <a:solidFill>
                  <a:schemeClr val="bg1"/>
                </a:solidFill>
              </a:rPr>
              <a:t>Increase value through innovative and efficient construction.</a:t>
            </a:r>
          </a:p>
          <a:p>
            <a:endParaRPr lang="en-US" b="1" dirty="0">
              <a:solidFill>
                <a:schemeClr val="bg1"/>
              </a:solidFill>
            </a:endParaRPr>
          </a:p>
          <a:p>
            <a:endParaRPr lang="en-US" b="1" dirty="0">
              <a:solidFill>
                <a:schemeClr val="bg1"/>
              </a:solidFill>
            </a:endParaRPr>
          </a:p>
        </p:txBody>
      </p:sp>
      <p:sp>
        <p:nvSpPr>
          <p:cNvPr id="28" name="TextBox 27"/>
          <p:cNvSpPr txBox="1"/>
          <p:nvPr/>
        </p:nvSpPr>
        <p:spPr>
          <a:xfrm>
            <a:off x="9144000" y="417493"/>
            <a:ext cx="8991600" cy="954107"/>
          </a:xfrm>
          <a:prstGeom prst="rect">
            <a:avLst/>
          </a:prstGeom>
          <a:noFill/>
        </p:spPr>
        <p:txBody>
          <a:bodyPr wrap="square" rtlCol="0">
            <a:spAutoFit/>
          </a:bodyPr>
          <a:lstStyle/>
          <a:p>
            <a:pPr algn="ctr"/>
            <a:r>
              <a:rPr lang="en-US" sz="3600" b="1" dirty="0" smtClean="0">
                <a:solidFill>
                  <a:schemeClr val="bg1"/>
                </a:solidFill>
              </a:rPr>
              <a:t>Reflection</a:t>
            </a:r>
          </a:p>
          <a:p>
            <a:pPr algn="ctr"/>
            <a:endParaRPr lang="en-US" sz="2000" dirty="0">
              <a:solidFill>
                <a:schemeClr val="bg1"/>
              </a:solidFill>
            </a:endParaRPr>
          </a:p>
        </p:txBody>
      </p:sp>
      <p:sp>
        <p:nvSpPr>
          <p:cNvPr id="29" name="TextBox 28"/>
          <p:cNvSpPr txBox="1"/>
          <p:nvPr/>
        </p:nvSpPr>
        <p:spPr>
          <a:xfrm>
            <a:off x="9315450" y="1515309"/>
            <a:ext cx="8991600" cy="892552"/>
          </a:xfrm>
          <a:prstGeom prst="rect">
            <a:avLst/>
          </a:prstGeom>
          <a:noFill/>
        </p:spPr>
        <p:txBody>
          <a:bodyPr wrap="square" rtlCol="0">
            <a:spAutoFit/>
          </a:bodyPr>
          <a:lstStyle/>
          <a:p>
            <a:r>
              <a:rPr lang="en-US" sz="3200" b="1" dirty="0" smtClean="0">
                <a:solidFill>
                  <a:schemeClr val="accent6"/>
                </a:solidFill>
              </a:rPr>
              <a:t>Design Goal</a:t>
            </a:r>
          </a:p>
          <a:p>
            <a:endParaRPr lang="en-US" sz="2000" dirty="0">
              <a:solidFill>
                <a:schemeClr val="bg1"/>
              </a:solidFill>
            </a:endParaRPr>
          </a:p>
        </p:txBody>
      </p:sp>
      <p:sp>
        <p:nvSpPr>
          <p:cNvPr id="30" name="TextBox 29"/>
          <p:cNvSpPr txBox="1"/>
          <p:nvPr/>
        </p:nvSpPr>
        <p:spPr>
          <a:xfrm>
            <a:off x="9372600" y="2994392"/>
            <a:ext cx="8991600" cy="892552"/>
          </a:xfrm>
          <a:prstGeom prst="rect">
            <a:avLst/>
          </a:prstGeom>
          <a:noFill/>
        </p:spPr>
        <p:txBody>
          <a:bodyPr wrap="square" rtlCol="0">
            <a:spAutoFit/>
          </a:bodyPr>
          <a:lstStyle/>
          <a:p>
            <a:r>
              <a:rPr lang="en-US" sz="3200" b="1" dirty="0" smtClean="0">
                <a:solidFill>
                  <a:schemeClr val="accent6"/>
                </a:solidFill>
              </a:rPr>
              <a:t>Outcome</a:t>
            </a:r>
          </a:p>
          <a:p>
            <a:endParaRPr lang="en-US" sz="2000" dirty="0">
              <a:solidFill>
                <a:schemeClr val="bg1"/>
              </a:solidFill>
            </a:endParaRPr>
          </a:p>
        </p:txBody>
      </p:sp>
      <p:sp>
        <p:nvSpPr>
          <p:cNvPr id="31" name="TextBox 30"/>
          <p:cNvSpPr txBox="1"/>
          <p:nvPr/>
        </p:nvSpPr>
        <p:spPr>
          <a:xfrm>
            <a:off x="10439400" y="3648670"/>
            <a:ext cx="7086600" cy="2862322"/>
          </a:xfrm>
          <a:prstGeom prst="rect">
            <a:avLst/>
          </a:prstGeom>
          <a:noFill/>
        </p:spPr>
        <p:txBody>
          <a:bodyPr wrap="square" rtlCol="0">
            <a:spAutoFit/>
          </a:bodyPr>
          <a:lstStyle/>
          <a:p>
            <a:r>
              <a:rPr lang="en-US" b="1" dirty="0" smtClean="0">
                <a:solidFill>
                  <a:schemeClr val="bg1"/>
                </a:solidFill>
              </a:rPr>
              <a:t>Schedule savings through innovative panel prefabrication.</a:t>
            </a:r>
          </a:p>
          <a:p>
            <a:endParaRPr lang="en-US" b="1" dirty="0">
              <a:solidFill>
                <a:schemeClr val="bg1"/>
              </a:solidFill>
            </a:endParaRPr>
          </a:p>
          <a:p>
            <a:r>
              <a:rPr lang="en-US" b="1" dirty="0" smtClean="0">
                <a:solidFill>
                  <a:schemeClr val="bg1"/>
                </a:solidFill>
              </a:rPr>
              <a:t>Alternative energy system analyzed</a:t>
            </a:r>
          </a:p>
          <a:p>
            <a:endParaRPr lang="en-US" b="1" dirty="0">
              <a:solidFill>
                <a:schemeClr val="bg1"/>
              </a:solidFill>
            </a:endParaRPr>
          </a:p>
          <a:p>
            <a:r>
              <a:rPr lang="en-US" b="1" dirty="0" smtClean="0">
                <a:solidFill>
                  <a:schemeClr val="bg1"/>
                </a:solidFill>
              </a:rPr>
              <a:t>Comprehensive and beneficial study of mobile technology integration</a:t>
            </a:r>
          </a:p>
          <a:p>
            <a:pPr algn="ctr"/>
            <a:endParaRPr lang="en-US" b="1" dirty="0">
              <a:solidFill>
                <a:schemeClr val="bg1"/>
              </a:solidFill>
            </a:endParaRPr>
          </a:p>
          <a:p>
            <a:pPr algn="ctr"/>
            <a:endParaRPr lang="en-US" b="1" dirty="0" smtClean="0">
              <a:solidFill>
                <a:schemeClr val="bg1"/>
              </a:solidFill>
            </a:endParaRPr>
          </a:p>
          <a:p>
            <a:endParaRPr lang="en-US" b="1" dirty="0">
              <a:solidFill>
                <a:schemeClr val="bg1"/>
              </a:solidFill>
            </a:endParaRPr>
          </a:p>
          <a:p>
            <a:endParaRPr lang="en-US" b="1" dirty="0">
              <a:solidFill>
                <a:schemeClr val="bg1"/>
              </a:solidFill>
            </a:endParaRPr>
          </a:p>
        </p:txBody>
      </p:sp>
      <p:sp>
        <p:nvSpPr>
          <p:cNvPr id="32" name="TextBox 31"/>
          <p:cNvSpPr txBox="1"/>
          <p:nvPr/>
        </p:nvSpPr>
        <p:spPr>
          <a:xfrm>
            <a:off x="9144000" y="5440384"/>
            <a:ext cx="8991600" cy="954107"/>
          </a:xfrm>
          <a:prstGeom prst="rect">
            <a:avLst/>
          </a:prstGeom>
          <a:noFill/>
        </p:spPr>
        <p:txBody>
          <a:bodyPr wrap="square" rtlCol="0">
            <a:spAutoFit/>
          </a:bodyPr>
          <a:lstStyle/>
          <a:p>
            <a:pPr algn="ctr"/>
            <a:r>
              <a:rPr lang="en-US" sz="3600" b="1" u="sng" dirty="0" smtClean="0">
                <a:solidFill>
                  <a:schemeClr val="bg1"/>
                </a:solidFill>
              </a:rPr>
              <a:t>Successful Study</a:t>
            </a:r>
          </a:p>
          <a:p>
            <a:pPr algn="ctr"/>
            <a:endParaRPr lang="en-US" sz="2000" dirty="0">
              <a:solidFill>
                <a:schemeClr val="bg1"/>
              </a:solidFill>
            </a:endParaRPr>
          </a:p>
        </p:txBody>
      </p:sp>
    </p:spTree>
    <p:extLst>
      <p:ext uri="{BB962C8B-B14F-4D97-AF65-F5344CB8AC3E}">
        <p14:creationId xmlns:p14="http://schemas.microsoft.com/office/powerpoint/2010/main" val="150009998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9067800" y="0"/>
            <a:ext cx="76200" cy="685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18288000" y="-31531"/>
            <a:ext cx="76200" cy="685800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143000" y="849868"/>
            <a:ext cx="3657600" cy="369332"/>
          </a:xfrm>
          <a:prstGeom prst="rect">
            <a:avLst/>
          </a:prstGeom>
          <a:noFill/>
        </p:spPr>
        <p:txBody>
          <a:bodyPr wrap="square" rtlCol="0">
            <a:spAutoFit/>
          </a:bodyPr>
          <a:lstStyle/>
          <a:p>
            <a:r>
              <a:rPr lang="en-US" b="1" dirty="0" smtClean="0">
                <a:solidFill>
                  <a:schemeClr val="bg1"/>
                </a:solidFill>
              </a:rPr>
              <a:t>| Introduction</a:t>
            </a:r>
            <a:endParaRPr lang="en-US" b="1" dirty="0">
              <a:solidFill>
                <a:schemeClr val="bg1"/>
              </a:solidFill>
            </a:endParaRPr>
          </a:p>
        </p:txBody>
      </p:sp>
      <p:sp>
        <p:nvSpPr>
          <p:cNvPr id="8" name="Oval 7"/>
          <p:cNvSpPr/>
          <p:nvPr/>
        </p:nvSpPr>
        <p:spPr>
          <a:xfrm>
            <a:off x="762000" y="849868"/>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75000"/>
                </a:schemeClr>
              </a:solidFill>
            </a:endParaRPr>
          </a:p>
        </p:txBody>
      </p:sp>
      <p:sp>
        <p:nvSpPr>
          <p:cNvPr id="9" name="TextBox 8"/>
          <p:cNvSpPr txBox="1"/>
          <p:nvPr/>
        </p:nvSpPr>
        <p:spPr>
          <a:xfrm>
            <a:off x="381000" y="220414"/>
            <a:ext cx="8686800" cy="523220"/>
          </a:xfrm>
          <a:prstGeom prst="rect">
            <a:avLst/>
          </a:prstGeom>
          <a:noFill/>
        </p:spPr>
        <p:txBody>
          <a:bodyPr wrap="square" rtlCol="0">
            <a:spAutoFit/>
          </a:bodyPr>
          <a:lstStyle/>
          <a:p>
            <a:r>
              <a:rPr lang="en-US" sz="2800" dirty="0" smtClean="0">
                <a:solidFill>
                  <a:schemeClr val="accent6"/>
                </a:solidFill>
              </a:rPr>
              <a:t>Concluding Remarks | </a:t>
            </a:r>
            <a:r>
              <a:rPr lang="en-US" sz="2800" dirty="0" smtClean="0">
                <a:solidFill>
                  <a:schemeClr val="bg1"/>
                </a:solidFill>
              </a:rPr>
              <a:t>Acknowledgements</a:t>
            </a:r>
            <a:endParaRPr lang="en-US" sz="2800" dirty="0">
              <a:solidFill>
                <a:schemeClr val="bg1"/>
              </a:solidFill>
            </a:endParaRPr>
          </a:p>
        </p:txBody>
      </p:sp>
      <p:sp>
        <p:nvSpPr>
          <p:cNvPr id="10" name="TextBox 9"/>
          <p:cNvSpPr txBox="1"/>
          <p:nvPr/>
        </p:nvSpPr>
        <p:spPr>
          <a:xfrm>
            <a:off x="1143000" y="1371600"/>
            <a:ext cx="4267200" cy="369332"/>
          </a:xfrm>
          <a:prstGeom prst="rect">
            <a:avLst/>
          </a:prstGeom>
          <a:noFill/>
        </p:spPr>
        <p:txBody>
          <a:bodyPr wrap="square" rtlCol="0">
            <a:spAutoFit/>
          </a:bodyPr>
          <a:lstStyle/>
          <a:p>
            <a:r>
              <a:rPr lang="en-US" b="1" dirty="0" smtClean="0">
                <a:solidFill>
                  <a:schemeClr val="bg1"/>
                </a:solidFill>
              </a:rPr>
              <a:t>| Prefabricated Exterior Wall Panels</a:t>
            </a:r>
            <a:endParaRPr lang="en-US" b="1" dirty="0">
              <a:solidFill>
                <a:schemeClr val="bg1"/>
              </a:solidFill>
            </a:endParaRPr>
          </a:p>
        </p:txBody>
      </p:sp>
      <p:sp>
        <p:nvSpPr>
          <p:cNvPr id="11" name="Oval 10"/>
          <p:cNvSpPr/>
          <p:nvPr/>
        </p:nvSpPr>
        <p:spPr>
          <a:xfrm>
            <a:off x="762000" y="1371600"/>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p:cNvSpPr txBox="1"/>
          <p:nvPr/>
        </p:nvSpPr>
        <p:spPr>
          <a:xfrm>
            <a:off x="1143000" y="1893332"/>
            <a:ext cx="3657600" cy="369332"/>
          </a:xfrm>
          <a:prstGeom prst="rect">
            <a:avLst/>
          </a:prstGeom>
          <a:noFill/>
        </p:spPr>
        <p:txBody>
          <a:bodyPr wrap="square" rtlCol="0">
            <a:spAutoFit/>
          </a:bodyPr>
          <a:lstStyle/>
          <a:p>
            <a:r>
              <a:rPr lang="en-US" b="1" dirty="0" smtClean="0">
                <a:solidFill>
                  <a:schemeClr val="bg1"/>
                </a:solidFill>
              </a:rPr>
              <a:t>|</a:t>
            </a:r>
            <a:r>
              <a:rPr lang="en-US" b="1" dirty="0" smtClean="0">
                <a:solidFill>
                  <a:schemeClr val="accent6"/>
                </a:solidFill>
              </a:rPr>
              <a:t> </a:t>
            </a:r>
            <a:r>
              <a:rPr lang="en-US" b="1" dirty="0" smtClean="0">
                <a:solidFill>
                  <a:schemeClr val="bg1"/>
                </a:solidFill>
              </a:rPr>
              <a:t>Detailed Sequencing</a:t>
            </a:r>
            <a:endParaRPr lang="en-US" b="1" dirty="0">
              <a:solidFill>
                <a:schemeClr val="bg1"/>
              </a:solidFill>
            </a:endParaRPr>
          </a:p>
        </p:txBody>
      </p:sp>
      <p:sp>
        <p:nvSpPr>
          <p:cNvPr id="13" name="Oval 12"/>
          <p:cNvSpPr/>
          <p:nvPr/>
        </p:nvSpPr>
        <p:spPr>
          <a:xfrm>
            <a:off x="762000" y="1893332"/>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TextBox 13"/>
          <p:cNvSpPr txBox="1"/>
          <p:nvPr/>
        </p:nvSpPr>
        <p:spPr>
          <a:xfrm>
            <a:off x="1143000" y="2415064"/>
            <a:ext cx="3657600" cy="369332"/>
          </a:xfrm>
          <a:prstGeom prst="rect">
            <a:avLst/>
          </a:prstGeom>
          <a:noFill/>
        </p:spPr>
        <p:txBody>
          <a:bodyPr wrap="square" rtlCol="0">
            <a:spAutoFit/>
          </a:bodyPr>
          <a:lstStyle/>
          <a:p>
            <a:r>
              <a:rPr lang="en-US" b="1" dirty="0" smtClean="0">
                <a:solidFill>
                  <a:schemeClr val="bg1"/>
                </a:solidFill>
              </a:rPr>
              <a:t>| Sizing of Rigging Beam</a:t>
            </a:r>
            <a:endParaRPr lang="en-US" b="1" dirty="0">
              <a:solidFill>
                <a:schemeClr val="bg1"/>
              </a:solidFill>
            </a:endParaRPr>
          </a:p>
        </p:txBody>
      </p:sp>
      <p:sp>
        <p:nvSpPr>
          <p:cNvPr id="15" name="Oval 14"/>
          <p:cNvSpPr/>
          <p:nvPr/>
        </p:nvSpPr>
        <p:spPr>
          <a:xfrm>
            <a:off x="762000" y="2415064"/>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TextBox 15"/>
          <p:cNvSpPr txBox="1"/>
          <p:nvPr/>
        </p:nvSpPr>
        <p:spPr>
          <a:xfrm>
            <a:off x="1143000" y="2919413"/>
            <a:ext cx="4495800" cy="369332"/>
          </a:xfrm>
          <a:prstGeom prst="rect">
            <a:avLst/>
          </a:prstGeom>
          <a:noFill/>
        </p:spPr>
        <p:txBody>
          <a:bodyPr wrap="square" rtlCol="0">
            <a:spAutoFit/>
          </a:bodyPr>
          <a:lstStyle/>
          <a:p>
            <a:r>
              <a:rPr lang="en-US" b="1" dirty="0" smtClean="0">
                <a:solidFill>
                  <a:schemeClr val="bg1"/>
                </a:solidFill>
              </a:rPr>
              <a:t>| Solar Panel Installation at Roof Level</a:t>
            </a:r>
            <a:endParaRPr lang="en-US" b="1" dirty="0">
              <a:solidFill>
                <a:schemeClr val="bg1"/>
              </a:solidFill>
            </a:endParaRPr>
          </a:p>
        </p:txBody>
      </p:sp>
      <p:sp>
        <p:nvSpPr>
          <p:cNvPr id="17" name="Oval 16"/>
          <p:cNvSpPr/>
          <p:nvPr/>
        </p:nvSpPr>
        <p:spPr>
          <a:xfrm>
            <a:off x="762000" y="2919413"/>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TextBox 17"/>
          <p:cNvSpPr txBox="1"/>
          <p:nvPr/>
        </p:nvSpPr>
        <p:spPr>
          <a:xfrm>
            <a:off x="1143000" y="3440668"/>
            <a:ext cx="5867400" cy="369332"/>
          </a:xfrm>
          <a:prstGeom prst="rect">
            <a:avLst/>
          </a:prstGeom>
          <a:noFill/>
        </p:spPr>
        <p:txBody>
          <a:bodyPr wrap="square" rtlCol="0">
            <a:spAutoFit/>
          </a:bodyPr>
          <a:lstStyle/>
          <a:p>
            <a:r>
              <a:rPr lang="en-US" b="1" dirty="0" smtClean="0">
                <a:solidFill>
                  <a:schemeClr val="bg1"/>
                </a:solidFill>
              </a:rPr>
              <a:t>| Mobile Technology Integration- Tablet Computers</a:t>
            </a:r>
            <a:endParaRPr lang="en-US" b="1" dirty="0">
              <a:solidFill>
                <a:schemeClr val="bg1"/>
              </a:solidFill>
            </a:endParaRPr>
          </a:p>
        </p:txBody>
      </p:sp>
      <p:sp>
        <p:nvSpPr>
          <p:cNvPr id="19" name="Oval 18"/>
          <p:cNvSpPr/>
          <p:nvPr/>
        </p:nvSpPr>
        <p:spPr>
          <a:xfrm>
            <a:off x="762000" y="3440668"/>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TextBox 20"/>
          <p:cNvSpPr txBox="1"/>
          <p:nvPr/>
        </p:nvSpPr>
        <p:spPr>
          <a:xfrm>
            <a:off x="1143000" y="3962400"/>
            <a:ext cx="5867400" cy="369332"/>
          </a:xfrm>
          <a:prstGeom prst="rect">
            <a:avLst/>
          </a:prstGeom>
          <a:noFill/>
        </p:spPr>
        <p:txBody>
          <a:bodyPr wrap="square" rtlCol="0">
            <a:spAutoFit/>
          </a:bodyPr>
          <a:lstStyle/>
          <a:p>
            <a:r>
              <a:rPr lang="en-US" b="1" dirty="0" smtClean="0">
                <a:solidFill>
                  <a:schemeClr val="bg1"/>
                </a:solidFill>
              </a:rPr>
              <a:t>| Recommendations</a:t>
            </a:r>
            <a:endParaRPr lang="en-US" b="1" dirty="0">
              <a:solidFill>
                <a:schemeClr val="bg1"/>
              </a:solidFill>
            </a:endParaRPr>
          </a:p>
        </p:txBody>
      </p:sp>
      <p:sp>
        <p:nvSpPr>
          <p:cNvPr id="22" name="Oval 21"/>
          <p:cNvSpPr/>
          <p:nvPr/>
        </p:nvSpPr>
        <p:spPr>
          <a:xfrm>
            <a:off x="762000" y="3962400"/>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TextBox 22"/>
          <p:cNvSpPr txBox="1"/>
          <p:nvPr/>
        </p:nvSpPr>
        <p:spPr>
          <a:xfrm>
            <a:off x="1143000" y="4510564"/>
            <a:ext cx="5867400" cy="369332"/>
          </a:xfrm>
          <a:prstGeom prst="rect">
            <a:avLst/>
          </a:prstGeom>
          <a:noFill/>
        </p:spPr>
        <p:txBody>
          <a:bodyPr wrap="square" rtlCol="0">
            <a:spAutoFit/>
          </a:bodyPr>
          <a:lstStyle/>
          <a:p>
            <a:r>
              <a:rPr lang="en-US" b="1" dirty="0" smtClean="0">
                <a:solidFill>
                  <a:schemeClr val="accent6"/>
                </a:solidFill>
              </a:rPr>
              <a:t>| Concluding Remarks</a:t>
            </a:r>
            <a:endParaRPr lang="en-US" b="1" dirty="0">
              <a:solidFill>
                <a:schemeClr val="accent6"/>
              </a:solidFill>
            </a:endParaRPr>
          </a:p>
        </p:txBody>
      </p:sp>
      <p:sp>
        <p:nvSpPr>
          <p:cNvPr id="24" name="Oval 23"/>
          <p:cNvSpPr/>
          <p:nvPr/>
        </p:nvSpPr>
        <p:spPr>
          <a:xfrm>
            <a:off x="762000" y="4510564"/>
            <a:ext cx="381000" cy="369332"/>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26" name="Picture 25"/>
          <p:cNvPicPr/>
          <p:nvPr/>
        </p:nvPicPr>
        <p:blipFill rotWithShape="1">
          <a:blip r:embed="rId3" cstate="print">
            <a:extLst>
              <a:ext uri="{28A0092B-C50C-407E-A947-70E740481C1C}">
                <a14:useLocalDpi xmlns:a14="http://schemas.microsoft.com/office/drawing/2010/main" val="0"/>
              </a:ext>
            </a:extLst>
          </a:blip>
          <a:srcRect b="28799"/>
          <a:stretch/>
        </p:blipFill>
        <p:spPr bwMode="auto">
          <a:xfrm>
            <a:off x="4076700" y="3993595"/>
            <a:ext cx="4514641" cy="2400896"/>
          </a:xfrm>
          <a:prstGeom prst="rect">
            <a:avLst/>
          </a:prstGeom>
          <a:ln>
            <a:noFill/>
          </a:ln>
          <a:extLst>
            <a:ext uri="{53640926-AAD7-44D8-BBD7-CCE9431645EC}">
              <a14:shadowObscured xmlns:a14="http://schemas.microsoft.com/office/drawing/2010/main"/>
            </a:ext>
          </a:extLst>
        </p:spPr>
      </p:pic>
      <p:sp>
        <p:nvSpPr>
          <p:cNvPr id="27" name="TextBox 26"/>
          <p:cNvSpPr txBox="1"/>
          <p:nvPr/>
        </p:nvSpPr>
        <p:spPr>
          <a:xfrm>
            <a:off x="9315450" y="531793"/>
            <a:ext cx="8991600" cy="892552"/>
          </a:xfrm>
          <a:prstGeom prst="rect">
            <a:avLst/>
          </a:prstGeom>
          <a:noFill/>
        </p:spPr>
        <p:txBody>
          <a:bodyPr wrap="square" rtlCol="0">
            <a:spAutoFit/>
          </a:bodyPr>
          <a:lstStyle/>
          <a:p>
            <a:r>
              <a:rPr lang="en-US" sz="3200" b="1" dirty="0" smtClean="0">
                <a:solidFill>
                  <a:schemeClr val="bg1"/>
                </a:solidFill>
              </a:rPr>
              <a:t>Thank you!</a:t>
            </a:r>
          </a:p>
          <a:p>
            <a:endParaRPr lang="en-US" sz="2000" dirty="0">
              <a:solidFill>
                <a:schemeClr val="bg1"/>
              </a:solidFill>
            </a:endParaRPr>
          </a:p>
        </p:txBody>
      </p:sp>
      <p:sp>
        <p:nvSpPr>
          <p:cNvPr id="28" name="TextBox 27"/>
          <p:cNvSpPr txBox="1"/>
          <p:nvPr/>
        </p:nvSpPr>
        <p:spPr>
          <a:xfrm>
            <a:off x="9372600" y="1867793"/>
            <a:ext cx="8991600" cy="3847207"/>
          </a:xfrm>
          <a:prstGeom prst="rect">
            <a:avLst/>
          </a:prstGeom>
          <a:noFill/>
        </p:spPr>
        <p:txBody>
          <a:bodyPr wrap="square" rtlCol="0">
            <a:spAutoFit/>
          </a:bodyPr>
          <a:lstStyle/>
          <a:p>
            <a:pPr algn="ctr"/>
            <a:r>
              <a:rPr lang="en-US" sz="3200" b="1" dirty="0" smtClean="0">
                <a:solidFill>
                  <a:schemeClr val="bg1"/>
                </a:solidFill>
              </a:rPr>
              <a:t>DPR Construction</a:t>
            </a:r>
          </a:p>
          <a:p>
            <a:pPr algn="ctr"/>
            <a:endParaRPr lang="en-US" sz="3200" b="1" dirty="0" smtClean="0">
              <a:solidFill>
                <a:schemeClr val="bg1"/>
              </a:solidFill>
            </a:endParaRPr>
          </a:p>
          <a:p>
            <a:pPr algn="ctr"/>
            <a:r>
              <a:rPr lang="en-US" sz="3200" b="1" dirty="0" smtClean="0">
                <a:solidFill>
                  <a:schemeClr val="bg1"/>
                </a:solidFill>
              </a:rPr>
              <a:t>AE Faculty</a:t>
            </a:r>
          </a:p>
          <a:p>
            <a:pPr algn="ctr"/>
            <a:endParaRPr lang="en-US" sz="3200" b="1" dirty="0">
              <a:solidFill>
                <a:schemeClr val="bg1"/>
              </a:solidFill>
            </a:endParaRPr>
          </a:p>
          <a:p>
            <a:pPr algn="ctr"/>
            <a:r>
              <a:rPr lang="en-US" sz="3200" b="1" dirty="0" smtClean="0">
                <a:solidFill>
                  <a:schemeClr val="bg1"/>
                </a:solidFill>
              </a:rPr>
              <a:t>PSU Department of Sustainability</a:t>
            </a:r>
          </a:p>
          <a:p>
            <a:pPr algn="ctr"/>
            <a:endParaRPr lang="en-US" sz="3200" b="1" dirty="0">
              <a:solidFill>
                <a:schemeClr val="bg1"/>
              </a:solidFill>
            </a:endParaRPr>
          </a:p>
          <a:p>
            <a:pPr algn="ctr"/>
            <a:r>
              <a:rPr lang="en-US" sz="3200" b="1" dirty="0" smtClean="0">
                <a:solidFill>
                  <a:schemeClr val="bg1"/>
                </a:solidFill>
              </a:rPr>
              <a:t>Audience</a:t>
            </a:r>
          </a:p>
          <a:p>
            <a:endParaRPr lang="en-US" sz="2000" dirty="0">
              <a:solidFill>
                <a:schemeClr val="bg1"/>
              </a:solidFill>
            </a:endParaRPr>
          </a:p>
        </p:txBody>
      </p:sp>
    </p:spTree>
    <p:extLst>
      <p:ext uri="{BB962C8B-B14F-4D97-AF65-F5344CB8AC3E}">
        <p14:creationId xmlns:p14="http://schemas.microsoft.com/office/powerpoint/2010/main" val="186562544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9067800" y="0"/>
            <a:ext cx="76200" cy="685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18288000" y="-31531"/>
            <a:ext cx="76200" cy="685800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143000" y="849868"/>
            <a:ext cx="3657600" cy="369332"/>
          </a:xfrm>
          <a:prstGeom prst="rect">
            <a:avLst/>
          </a:prstGeom>
          <a:noFill/>
        </p:spPr>
        <p:txBody>
          <a:bodyPr wrap="square" rtlCol="0">
            <a:spAutoFit/>
          </a:bodyPr>
          <a:lstStyle/>
          <a:p>
            <a:r>
              <a:rPr lang="en-US" b="1" dirty="0" smtClean="0">
                <a:solidFill>
                  <a:schemeClr val="bg1"/>
                </a:solidFill>
              </a:rPr>
              <a:t>| Introduction</a:t>
            </a:r>
            <a:endParaRPr lang="en-US" b="1" dirty="0">
              <a:solidFill>
                <a:schemeClr val="bg1"/>
              </a:solidFill>
            </a:endParaRPr>
          </a:p>
        </p:txBody>
      </p:sp>
      <p:sp>
        <p:nvSpPr>
          <p:cNvPr id="8" name="Oval 7"/>
          <p:cNvSpPr/>
          <p:nvPr/>
        </p:nvSpPr>
        <p:spPr>
          <a:xfrm>
            <a:off x="762000" y="849868"/>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75000"/>
                </a:schemeClr>
              </a:solidFill>
            </a:endParaRPr>
          </a:p>
        </p:txBody>
      </p:sp>
      <p:sp>
        <p:nvSpPr>
          <p:cNvPr id="9" name="TextBox 8"/>
          <p:cNvSpPr txBox="1"/>
          <p:nvPr/>
        </p:nvSpPr>
        <p:spPr>
          <a:xfrm>
            <a:off x="381000" y="220414"/>
            <a:ext cx="8686800" cy="523220"/>
          </a:xfrm>
          <a:prstGeom prst="rect">
            <a:avLst/>
          </a:prstGeom>
          <a:noFill/>
        </p:spPr>
        <p:txBody>
          <a:bodyPr wrap="square" rtlCol="0">
            <a:spAutoFit/>
          </a:bodyPr>
          <a:lstStyle/>
          <a:p>
            <a:r>
              <a:rPr lang="en-US" sz="2800" dirty="0" smtClean="0">
                <a:solidFill>
                  <a:schemeClr val="accent6"/>
                </a:solidFill>
              </a:rPr>
              <a:t>Concluding Remarks | </a:t>
            </a:r>
            <a:r>
              <a:rPr lang="en-US" sz="2800" dirty="0" smtClean="0">
                <a:solidFill>
                  <a:schemeClr val="bg1"/>
                </a:solidFill>
              </a:rPr>
              <a:t>Appendix</a:t>
            </a:r>
            <a:endParaRPr lang="en-US" sz="2800" dirty="0">
              <a:solidFill>
                <a:schemeClr val="bg1"/>
              </a:solidFill>
            </a:endParaRPr>
          </a:p>
        </p:txBody>
      </p:sp>
      <p:sp>
        <p:nvSpPr>
          <p:cNvPr id="10" name="TextBox 9"/>
          <p:cNvSpPr txBox="1"/>
          <p:nvPr/>
        </p:nvSpPr>
        <p:spPr>
          <a:xfrm>
            <a:off x="1143000" y="1371600"/>
            <a:ext cx="4267200" cy="369332"/>
          </a:xfrm>
          <a:prstGeom prst="rect">
            <a:avLst/>
          </a:prstGeom>
          <a:noFill/>
        </p:spPr>
        <p:txBody>
          <a:bodyPr wrap="square" rtlCol="0">
            <a:spAutoFit/>
          </a:bodyPr>
          <a:lstStyle/>
          <a:p>
            <a:r>
              <a:rPr lang="en-US" b="1" dirty="0" smtClean="0">
                <a:solidFill>
                  <a:schemeClr val="bg1"/>
                </a:solidFill>
              </a:rPr>
              <a:t>| Prefabricated Exterior Wall Panels</a:t>
            </a:r>
            <a:endParaRPr lang="en-US" b="1" dirty="0">
              <a:solidFill>
                <a:schemeClr val="bg1"/>
              </a:solidFill>
            </a:endParaRPr>
          </a:p>
        </p:txBody>
      </p:sp>
      <p:sp>
        <p:nvSpPr>
          <p:cNvPr id="11" name="Oval 10"/>
          <p:cNvSpPr/>
          <p:nvPr/>
        </p:nvSpPr>
        <p:spPr>
          <a:xfrm>
            <a:off x="762000" y="1371600"/>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p:cNvSpPr txBox="1"/>
          <p:nvPr/>
        </p:nvSpPr>
        <p:spPr>
          <a:xfrm>
            <a:off x="1143000" y="1893332"/>
            <a:ext cx="3657600" cy="369332"/>
          </a:xfrm>
          <a:prstGeom prst="rect">
            <a:avLst/>
          </a:prstGeom>
          <a:noFill/>
        </p:spPr>
        <p:txBody>
          <a:bodyPr wrap="square" rtlCol="0">
            <a:spAutoFit/>
          </a:bodyPr>
          <a:lstStyle/>
          <a:p>
            <a:r>
              <a:rPr lang="en-US" b="1" dirty="0" smtClean="0">
                <a:solidFill>
                  <a:schemeClr val="bg1"/>
                </a:solidFill>
              </a:rPr>
              <a:t>|</a:t>
            </a:r>
            <a:r>
              <a:rPr lang="en-US" b="1" dirty="0" smtClean="0">
                <a:solidFill>
                  <a:schemeClr val="accent6"/>
                </a:solidFill>
              </a:rPr>
              <a:t> </a:t>
            </a:r>
            <a:r>
              <a:rPr lang="en-US" b="1" dirty="0" smtClean="0">
                <a:solidFill>
                  <a:schemeClr val="bg1"/>
                </a:solidFill>
              </a:rPr>
              <a:t>Detailed Sequencing</a:t>
            </a:r>
            <a:endParaRPr lang="en-US" b="1" dirty="0">
              <a:solidFill>
                <a:schemeClr val="bg1"/>
              </a:solidFill>
            </a:endParaRPr>
          </a:p>
        </p:txBody>
      </p:sp>
      <p:sp>
        <p:nvSpPr>
          <p:cNvPr id="13" name="Oval 12"/>
          <p:cNvSpPr/>
          <p:nvPr/>
        </p:nvSpPr>
        <p:spPr>
          <a:xfrm>
            <a:off x="762000" y="1893332"/>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TextBox 13"/>
          <p:cNvSpPr txBox="1"/>
          <p:nvPr/>
        </p:nvSpPr>
        <p:spPr>
          <a:xfrm>
            <a:off x="1143000" y="2415064"/>
            <a:ext cx="3657600" cy="369332"/>
          </a:xfrm>
          <a:prstGeom prst="rect">
            <a:avLst/>
          </a:prstGeom>
          <a:noFill/>
        </p:spPr>
        <p:txBody>
          <a:bodyPr wrap="square" rtlCol="0">
            <a:spAutoFit/>
          </a:bodyPr>
          <a:lstStyle/>
          <a:p>
            <a:r>
              <a:rPr lang="en-US" b="1" dirty="0" smtClean="0">
                <a:solidFill>
                  <a:schemeClr val="bg1"/>
                </a:solidFill>
              </a:rPr>
              <a:t>| Sizing of Rigging Beam</a:t>
            </a:r>
            <a:endParaRPr lang="en-US" b="1" dirty="0">
              <a:solidFill>
                <a:schemeClr val="bg1"/>
              </a:solidFill>
            </a:endParaRPr>
          </a:p>
        </p:txBody>
      </p:sp>
      <p:sp>
        <p:nvSpPr>
          <p:cNvPr id="15" name="Oval 14"/>
          <p:cNvSpPr/>
          <p:nvPr/>
        </p:nvSpPr>
        <p:spPr>
          <a:xfrm>
            <a:off x="762000" y="2415064"/>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TextBox 15"/>
          <p:cNvSpPr txBox="1"/>
          <p:nvPr/>
        </p:nvSpPr>
        <p:spPr>
          <a:xfrm>
            <a:off x="1143000" y="2919413"/>
            <a:ext cx="4495800" cy="369332"/>
          </a:xfrm>
          <a:prstGeom prst="rect">
            <a:avLst/>
          </a:prstGeom>
          <a:noFill/>
        </p:spPr>
        <p:txBody>
          <a:bodyPr wrap="square" rtlCol="0">
            <a:spAutoFit/>
          </a:bodyPr>
          <a:lstStyle/>
          <a:p>
            <a:r>
              <a:rPr lang="en-US" b="1" dirty="0" smtClean="0">
                <a:solidFill>
                  <a:schemeClr val="bg1"/>
                </a:solidFill>
              </a:rPr>
              <a:t>| Solar Panel Installation at Roof Level</a:t>
            </a:r>
            <a:endParaRPr lang="en-US" b="1" dirty="0">
              <a:solidFill>
                <a:schemeClr val="bg1"/>
              </a:solidFill>
            </a:endParaRPr>
          </a:p>
        </p:txBody>
      </p:sp>
      <p:sp>
        <p:nvSpPr>
          <p:cNvPr id="17" name="Oval 16"/>
          <p:cNvSpPr/>
          <p:nvPr/>
        </p:nvSpPr>
        <p:spPr>
          <a:xfrm>
            <a:off x="762000" y="2919413"/>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TextBox 17"/>
          <p:cNvSpPr txBox="1"/>
          <p:nvPr/>
        </p:nvSpPr>
        <p:spPr>
          <a:xfrm>
            <a:off x="1143000" y="3440668"/>
            <a:ext cx="5867400" cy="369332"/>
          </a:xfrm>
          <a:prstGeom prst="rect">
            <a:avLst/>
          </a:prstGeom>
          <a:noFill/>
        </p:spPr>
        <p:txBody>
          <a:bodyPr wrap="square" rtlCol="0">
            <a:spAutoFit/>
          </a:bodyPr>
          <a:lstStyle/>
          <a:p>
            <a:r>
              <a:rPr lang="en-US" b="1" dirty="0" smtClean="0">
                <a:solidFill>
                  <a:schemeClr val="bg1"/>
                </a:solidFill>
              </a:rPr>
              <a:t>| Mobile Technology Integration- Tablet Computers</a:t>
            </a:r>
            <a:endParaRPr lang="en-US" b="1" dirty="0">
              <a:solidFill>
                <a:schemeClr val="bg1"/>
              </a:solidFill>
            </a:endParaRPr>
          </a:p>
        </p:txBody>
      </p:sp>
      <p:sp>
        <p:nvSpPr>
          <p:cNvPr id="19" name="Oval 18"/>
          <p:cNvSpPr/>
          <p:nvPr/>
        </p:nvSpPr>
        <p:spPr>
          <a:xfrm>
            <a:off x="762000" y="3440668"/>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TextBox 20"/>
          <p:cNvSpPr txBox="1"/>
          <p:nvPr/>
        </p:nvSpPr>
        <p:spPr>
          <a:xfrm>
            <a:off x="1143000" y="3962400"/>
            <a:ext cx="5867400" cy="369332"/>
          </a:xfrm>
          <a:prstGeom prst="rect">
            <a:avLst/>
          </a:prstGeom>
          <a:noFill/>
        </p:spPr>
        <p:txBody>
          <a:bodyPr wrap="square" rtlCol="0">
            <a:spAutoFit/>
          </a:bodyPr>
          <a:lstStyle/>
          <a:p>
            <a:r>
              <a:rPr lang="en-US" b="1" dirty="0" smtClean="0">
                <a:solidFill>
                  <a:schemeClr val="bg1"/>
                </a:solidFill>
              </a:rPr>
              <a:t>| Recommendations</a:t>
            </a:r>
            <a:endParaRPr lang="en-US" b="1" dirty="0">
              <a:solidFill>
                <a:schemeClr val="bg1"/>
              </a:solidFill>
            </a:endParaRPr>
          </a:p>
        </p:txBody>
      </p:sp>
      <p:sp>
        <p:nvSpPr>
          <p:cNvPr id="22" name="Oval 21"/>
          <p:cNvSpPr/>
          <p:nvPr/>
        </p:nvSpPr>
        <p:spPr>
          <a:xfrm>
            <a:off x="762000" y="3962400"/>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TextBox 22"/>
          <p:cNvSpPr txBox="1"/>
          <p:nvPr/>
        </p:nvSpPr>
        <p:spPr>
          <a:xfrm>
            <a:off x="1143000" y="4510564"/>
            <a:ext cx="5867400" cy="369332"/>
          </a:xfrm>
          <a:prstGeom prst="rect">
            <a:avLst/>
          </a:prstGeom>
          <a:noFill/>
        </p:spPr>
        <p:txBody>
          <a:bodyPr wrap="square" rtlCol="0">
            <a:spAutoFit/>
          </a:bodyPr>
          <a:lstStyle/>
          <a:p>
            <a:r>
              <a:rPr lang="en-US" b="1" dirty="0" smtClean="0">
                <a:solidFill>
                  <a:schemeClr val="accent6"/>
                </a:solidFill>
              </a:rPr>
              <a:t>| Concluding Remarks</a:t>
            </a:r>
            <a:endParaRPr lang="en-US" b="1" dirty="0">
              <a:solidFill>
                <a:schemeClr val="accent6"/>
              </a:solidFill>
            </a:endParaRPr>
          </a:p>
        </p:txBody>
      </p:sp>
      <p:sp>
        <p:nvSpPr>
          <p:cNvPr id="24" name="Oval 23"/>
          <p:cNvSpPr/>
          <p:nvPr/>
        </p:nvSpPr>
        <p:spPr>
          <a:xfrm>
            <a:off x="762000" y="4510564"/>
            <a:ext cx="381000" cy="369332"/>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26" name="Picture 25"/>
          <p:cNvPicPr/>
          <p:nvPr/>
        </p:nvPicPr>
        <p:blipFill rotWithShape="1">
          <a:blip r:embed="rId3" cstate="print">
            <a:extLst>
              <a:ext uri="{28A0092B-C50C-407E-A947-70E740481C1C}">
                <a14:useLocalDpi xmlns:a14="http://schemas.microsoft.com/office/drawing/2010/main" val="0"/>
              </a:ext>
            </a:extLst>
          </a:blip>
          <a:srcRect b="28799"/>
          <a:stretch/>
        </p:blipFill>
        <p:spPr bwMode="auto">
          <a:xfrm>
            <a:off x="4076700" y="3993595"/>
            <a:ext cx="4514641" cy="2400896"/>
          </a:xfrm>
          <a:prstGeom prst="rect">
            <a:avLst/>
          </a:prstGeom>
          <a:ln>
            <a:noFill/>
          </a:ln>
          <a:extLst>
            <a:ext uri="{53640926-AAD7-44D8-BBD7-CCE9431645EC}">
              <a14:shadowObscured xmlns:a14="http://schemas.microsoft.com/office/drawing/2010/main"/>
            </a:ext>
          </a:extLst>
        </p:spPr>
      </p:pic>
      <p:graphicFrame>
        <p:nvGraphicFramePr>
          <p:cNvPr id="2" name="Table 1"/>
          <p:cNvGraphicFramePr>
            <a:graphicFrameLocks noGrp="1"/>
          </p:cNvGraphicFramePr>
          <p:nvPr/>
        </p:nvGraphicFramePr>
        <p:xfrm>
          <a:off x="10675620" y="2765901"/>
          <a:ext cx="6080760" cy="2468880"/>
        </p:xfrm>
        <a:graphic>
          <a:graphicData uri="http://schemas.openxmlformats.org/drawingml/2006/table">
            <a:tbl>
              <a:tblPr firstRow="1" firstCol="1" bandRow="1">
                <a:tableStyleId>{5C22544A-7EE6-4342-B048-85BDC9FD1C3A}</a:tableStyleId>
              </a:tblPr>
              <a:tblGrid>
                <a:gridCol w="2583180"/>
                <a:gridCol w="857250"/>
                <a:gridCol w="1853565"/>
                <a:gridCol w="786765"/>
              </a:tblGrid>
              <a:tr h="0">
                <a:tc gridSpan="4">
                  <a:txBody>
                    <a:bodyPr/>
                    <a:lstStyle/>
                    <a:p>
                      <a:pPr marL="0" marR="0" algn="ctr">
                        <a:lnSpc>
                          <a:spcPct val="150000"/>
                        </a:lnSpc>
                        <a:spcBef>
                          <a:spcPts val="0"/>
                        </a:spcBef>
                        <a:spcAft>
                          <a:spcPts val="0"/>
                        </a:spcAft>
                      </a:pPr>
                      <a:r>
                        <a:rPr lang="en-US" sz="1200" dirty="0">
                          <a:effectLst/>
                        </a:rPr>
                        <a:t>Quote on C-CAPP Prefabricated Panel System</a:t>
                      </a:r>
                      <a:endParaRPr lang="en-US" sz="1100" dirty="0">
                        <a:effectLst/>
                        <a:latin typeface="Calibr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r>
              <a:tr h="0">
                <a:tc gridSpan="2">
                  <a:txBody>
                    <a:bodyPr/>
                    <a:lstStyle/>
                    <a:p>
                      <a:pPr marL="0" marR="0" algn="ctr">
                        <a:lnSpc>
                          <a:spcPct val="150000"/>
                        </a:lnSpc>
                        <a:spcBef>
                          <a:spcPts val="0"/>
                        </a:spcBef>
                        <a:spcAft>
                          <a:spcPts val="0"/>
                        </a:spcAft>
                      </a:pPr>
                      <a:r>
                        <a:rPr lang="en-US" sz="1200" dirty="0">
                          <a:effectLst/>
                        </a:rPr>
                        <a:t>Cost Breakdown ($)</a:t>
                      </a:r>
                      <a:endParaRPr lang="en-US" sz="1100" dirty="0">
                        <a:effectLst/>
                        <a:latin typeface="Calibri"/>
                        <a:ea typeface="Calibri"/>
                        <a:cs typeface="Times New Roman"/>
                      </a:endParaRPr>
                    </a:p>
                  </a:txBody>
                  <a:tcPr marL="68580" marR="68580" marT="0" marB="0"/>
                </a:tc>
                <a:tc hMerge="1">
                  <a:txBody>
                    <a:bodyPr/>
                    <a:lstStyle/>
                    <a:p>
                      <a:endParaRPr lang="en-US"/>
                    </a:p>
                  </a:txBody>
                  <a:tcPr/>
                </a:tc>
                <a:tc gridSpan="2">
                  <a:txBody>
                    <a:bodyPr/>
                    <a:lstStyle/>
                    <a:p>
                      <a:pPr marL="0" marR="0" algn="ctr">
                        <a:lnSpc>
                          <a:spcPct val="150000"/>
                        </a:lnSpc>
                        <a:spcBef>
                          <a:spcPts val="0"/>
                        </a:spcBef>
                        <a:spcAft>
                          <a:spcPts val="0"/>
                        </a:spcAft>
                      </a:pPr>
                      <a:r>
                        <a:rPr lang="en-US" sz="1200">
                          <a:effectLst/>
                        </a:rPr>
                        <a:t>Schedule (Duration)</a:t>
                      </a:r>
                      <a:endParaRPr lang="en-US" sz="1100">
                        <a:effectLst/>
                        <a:latin typeface="Calibri"/>
                        <a:ea typeface="Calibri"/>
                        <a:cs typeface="Times New Roman"/>
                      </a:endParaRPr>
                    </a:p>
                  </a:txBody>
                  <a:tcPr marL="68580" marR="68580" marT="0" marB="0"/>
                </a:tc>
                <a:tc hMerge="1">
                  <a:txBody>
                    <a:bodyPr/>
                    <a:lstStyle/>
                    <a:p>
                      <a:endParaRPr lang="en-US"/>
                    </a:p>
                  </a:txBody>
                  <a:tcPr/>
                </a:tc>
              </a:tr>
              <a:tr h="0">
                <a:tc>
                  <a:txBody>
                    <a:bodyPr/>
                    <a:lstStyle/>
                    <a:p>
                      <a:pPr marL="0" marR="0">
                        <a:lnSpc>
                          <a:spcPct val="150000"/>
                        </a:lnSpc>
                        <a:spcBef>
                          <a:spcPts val="0"/>
                        </a:spcBef>
                        <a:spcAft>
                          <a:spcPts val="0"/>
                        </a:spcAft>
                      </a:pPr>
                      <a:r>
                        <a:rPr lang="en-US" sz="1200" dirty="0">
                          <a:effectLst/>
                        </a:rPr>
                        <a:t>Base Budget</a:t>
                      </a:r>
                      <a:endParaRPr lang="en-US" sz="1100" dirty="0">
                        <a:effectLst/>
                        <a:latin typeface="Calibri"/>
                        <a:ea typeface="Calibri"/>
                        <a:cs typeface="Times New Roman"/>
                      </a:endParaRPr>
                    </a:p>
                  </a:txBody>
                  <a:tcPr marL="68580" marR="68580" marT="0" marB="0"/>
                </a:tc>
                <a:tc>
                  <a:txBody>
                    <a:bodyPr/>
                    <a:lstStyle/>
                    <a:p>
                      <a:pPr marL="0" marR="0">
                        <a:lnSpc>
                          <a:spcPct val="150000"/>
                        </a:lnSpc>
                        <a:spcBef>
                          <a:spcPts val="0"/>
                        </a:spcBef>
                        <a:spcAft>
                          <a:spcPts val="0"/>
                        </a:spcAft>
                      </a:pPr>
                      <a:r>
                        <a:rPr lang="en-US" sz="1200">
                          <a:effectLst/>
                        </a:rPr>
                        <a:t>$907,500</a:t>
                      </a:r>
                      <a:endParaRPr lang="en-US" sz="1100">
                        <a:effectLst/>
                        <a:latin typeface="Calibri"/>
                        <a:ea typeface="Calibri"/>
                        <a:cs typeface="Times New Roman"/>
                      </a:endParaRPr>
                    </a:p>
                  </a:txBody>
                  <a:tcPr marL="68580" marR="68580" marT="0" marB="0"/>
                </a:tc>
                <a:tc rowSpan="2">
                  <a:txBody>
                    <a:bodyPr/>
                    <a:lstStyle/>
                    <a:p>
                      <a:pPr marL="0" marR="0" algn="ctr">
                        <a:lnSpc>
                          <a:spcPct val="150000"/>
                        </a:lnSpc>
                        <a:spcBef>
                          <a:spcPts val="0"/>
                        </a:spcBef>
                        <a:spcAft>
                          <a:spcPts val="0"/>
                        </a:spcAft>
                      </a:pPr>
                      <a:r>
                        <a:rPr lang="en-US" sz="1200">
                          <a:effectLst/>
                        </a:rPr>
                        <a:t>Preliminary</a:t>
                      </a:r>
                      <a:endParaRPr lang="en-US" sz="1100">
                        <a:effectLst/>
                        <a:latin typeface="Calibri"/>
                        <a:ea typeface="Calibri"/>
                        <a:cs typeface="Times New Roman"/>
                      </a:endParaRPr>
                    </a:p>
                  </a:txBody>
                  <a:tcPr marL="68580" marR="68580" marT="0" marB="0" anchor="ctr"/>
                </a:tc>
                <a:tc rowSpan="2">
                  <a:txBody>
                    <a:bodyPr/>
                    <a:lstStyle/>
                    <a:p>
                      <a:pPr marL="0" marR="0" algn="ctr">
                        <a:lnSpc>
                          <a:spcPct val="150000"/>
                        </a:lnSpc>
                        <a:spcBef>
                          <a:spcPts val="0"/>
                        </a:spcBef>
                        <a:spcAft>
                          <a:spcPts val="0"/>
                        </a:spcAft>
                      </a:pPr>
                      <a:r>
                        <a:rPr lang="en-US" sz="1200">
                          <a:effectLst/>
                        </a:rPr>
                        <a:t>Variable</a:t>
                      </a:r>
                      <a:endParaRPr lang="en-US" sz="1100">
                        <a:effectLst/>
                        <a:latin typeface="Calibri"/>
                        <a:ea typeface="Calibri"/>
                        <a:cs typeface="Times New Roman"/>
                      </a:endParaRPr>
                    </a:p>
                  </a:txBody>
                  <a:tcPr marL="68580" marR="68580" marT="0" marB="0" anchor="ctr"/>
                </a:tc>
              </a:tr>
              <a:tr h="0">
                <a:tc>
                  <a:txBody>
                    <a:bodyPr/>
                    <a:lstStyle/>
                    <a:p>
                      <a:pPr marL="0" marR="0">
                        <a:lnSpc>
                          <a:spcPct val="150000"/>
                        </a:lnSpc>
                        <a:spcBef>
                          <a:spcPts val="0"/>
                        </a:spcBef>
                        <a:spcAft>
                          <a:spcPts val="0"/>
                        </a:spcAft>
                      </a:pPr>
                      <a:r>
                        <a:rPr lang="en-US" sz="1200">
                          <a:effectLst/>
                        </a:rPr>
                        <a:t>Staining Panels</a:t>
                      </a:r>
                      <a:endParaRPr lang="en-US" sz="1100">
                        <a:effectLst/>
                        <a:latin typeface="Calibri"/>
                        <a:ea typeface="Calibri"/>
                        <a:cs typeface="Times New Roman"/>
                      </a:endParaRPr>
                    </a:p>
                  </a:txBody>
                  <a:tcPr marL="68580" marR="68580" marT="0" marB="0"/>
                </a:tc>
                <a:tc>
                  <a:txBody>
                    <a:bodyPr/>
                    <a:lstStyle/>
                    <a:p>
                      <a:pPr marL="0" marR="0">
                        <a:lnSpc>
                          <a:spcPct val="150000"/>
                        </a:lnSpc>
                        <a:spcBef>
                          <a:spcPts val="0"/>
                        </a:spcBef>
                        <a:spcAft>
                          <a:spcPts val="0"/>
                        </a:spcAft>
                      </a:pPr>
                      <a:r>
                        <a:rPr lang="en-US" sz="1200">
                          <a:effectLst/>
                        </a:rPr>
                        <a:t>$99,500</a:t>
                      </a:r>
                      <a:endParaRPr lang="en-US" sz="1100">
                        <a:effectLst/>
                        <a:latin typeface="Calibri"/>
                        <a:ea typeface="Calibri"/>
                        <a:cs typeface="Times New Roman"/>
                      </a:endParaRPr>
                    </a:p>
                  </a:txBody>
                  <a:tcPr marL="68580" marR="68580" marT="0" marB="0"/>
                </a:tc>
                <a:tc vMerge="1">
                  <a:txBody>
                    <a:bodyPr/>
                    <a:lstStyle/>
                    <a:p>
                      <a:endParaRPr lang="en-US"/>
                    </a:p>
                  </a:txBody>
                  <a:tcPr/>
                </a:tc>
                <a:tc vMerge="1">
                  <a:txBody>
                    <a:bodyPr/>
                    <a:lstStyle/>
                    <a:p>
                      <a:endParaRPr lang="en-US"/>
                    </a:p>
                  </a:txBody>
                  <a:tcPr/>
                </a:tc>
              </a:tr>
              <a:tr h="0">
                <a:tc>
                  <a:txBody>
                    <a:bodyPr/>
                    <a:lstStyle/>
                    <a:p>
                      <a:pPr marL="0" marR="0">
                        <a:lnSpc>
                          <a:spcPct val="150000"/>
                        </a:lnSpc>
                        <a:spcBef>
                          <a:spcPts val="0"/>
                        </a:spcBef>
                        <a:spcAft>
                          <a:spcPts val="0"/>
                        </a:spcAft>
                      </a:pPr>
                      <a:r>
                        <a:rPr lang="en-US" sz="1200">
                          <a:effectLst/>
                        </a:rPr>
                        <a:t>Preweld Connections to Steel Structure</a:t>
                      </a:r>
                      <a:endParaRPr lang="en-US" sz="1100">
                        <a:effectLst/>
                        <a:latin typeface="Calibri"/>
                        <a:ea typeface="Calibri"/>
                        <a:cs typeface="Times New Roman"/>
                      </a:endParaRPr>
                    </a:p>
                  </a:txBody>
                  <a:tcPr marL="68580" marR="68580" marT="0" marB="0"/>
                </a:tc>
                <a:tc>
                  <a:txBody>
                    <a:bodyPr/>
                    <a:lstStyle/>
                    <a:p>
                      <a:pPr marL="0" marR="0">
                        <a:lnSpc>
                          <a:spcPct val="150000"/>
                        </a:lnSpc>
                        <a:spcBef>
                          <a:spcPts val="0"/>
                        </a:spcBef>
                        <a:spcAft>
                          <a:spcPts val="0"/>
                        </a:spcAft>
                      </a:pPr>
                      <a:r>
                        <a:rPr lang="en-US" sz="1200">
                          <a:effectLst/>
                        </a:rPr>
                        <a:t>$75,000</a:t>
                      </a:r>
                      <a:endParaRPr lang="en-US" sz="1100">
                        <a:effectLst/>
                        <a:latin typeface="Calibri"/>
                        <a:ea typeface="Calibri"/>
                        <a:cs typeface="Times New Roman"/>
                      </a:endParaRPr>
                    </a:p>
                  </a:txBody>
                  <a:tcPr marL="68580" marR="68580" marT="0" marB="0"/>
                </a:tc>
                <a:tc>
                  <a:txBody>
                    <a:bodyPr/>
                    <a:lstStyle/>
                    <a:p>
                      <a:pPr marL="0" marR="0">
                        <a:lnSpc>
                          <a:spcPct val="150000"/>
                        </a:lnSpc>
                        <a:spcBef>
                          <a:spcPts val="0"/>
                        </a:spcBef>
                        <a:spcAft>
                          <a:spcPts val="0"/>
                        </a:spcAft>
                      </a:pPr>
                      <a:r>
                        <a:rPr lang="en-US" sz="1200">
                          <a:effectLst/>
                        </a:rPr>
                        <a:t>Layout and Preweld</a:t>
                      </a:r>
                      <a:endParaRPr lang="en-US" sz="1100">
                        <a:effectLst/>
                        <a:latin typeface="Calibri"/>
                        <a:ea typeface="Calibri"/>
                        <a:cs typeface="Times New Roman"/>
                      </a:endParaRPr>
                    </a:p>
                  </a:txBody>
                  <a:tcPr marL="68580" marR="68580" marT="0" marB="0"/>
                </a:tc>
                <a:tc>
                  <a:txBody>
                    <a:bodyPr/>
                    <a:lstStyle/>
                    <a:p>
                      <a:pPr marL="0" marR="0">
                        <a:lnSpc>
                          <a:spcPct val="150000"/>
                        </a:lnSpc>
                        <a:spcBef>
                          <a:spcPts val="0"/>
                        </a:spcBef>
                        <a:spcAft>
                          <a:spcPts val="0"/>
                        </a:spcAft>
                      </a:pPr>
                      <a:r>
                        <a:rPr lang="en-US" sz="1200">
                          <a:effectLst/>
                        </a:rPr>
                        <a:t>3 weeks</a:t>
                      </a:r>
                      <a:endParaRPr lang="en-US" sz="1100">
                        <a:effectLst/>
                        <a:latin typeface="Calibri"/>
                        <a:ea typeface="Calibri"/>
                        <a:cs typeface="Times New Roman"/>
                      </a:endParaRPr>
                    </a:p>
                  </a:txBody>
                  <a:tcPr marL="68580" marR="68580" marT="0" marB="0"/>
                </a:tc>
              </a:tr>
              <a:tr h="0">
                <a:tc>
                  <a:txBody>
                    <a:bodyPr/>
                    <a:lstStyle/>
                    <a:p>
                      <a:pPr marL="0" marR="0">
                        <a:lnSpc>
                          <a:spcPct val="150000"/>
                        </a:lnSpc>
                        <a:spcBef>
                          <a:spcPts val="0"/>
                        </a:spcBef>
                        <a:spcAft>
                          <a:spcPts val="0"/>
                        </a:spcAft>
                      </a:pPr>
                      <a:r>
                        <a:rPr lang="en-US" sz="1200">
                          <a:effectLst/>
                        </a:rPr>
                        <a:t>Caulking</a:t>
                      </a:r>
                      <a:endParaRPr lang="en-US" sz="1100">
                        <a:effectLst/>
                        <a:latin typeface="Calibri"/>
                        <a:ea typeface="Calibri"/>
                        <a:cs typeface="Times New Roman"/>
                      </a:endParaRPr>
                    </a:p>
                  </a:txBody>
                  <a:tcPr marL="68580" marR="68580" marT="0" marB="0"/>
                </a:tc>
                <a:tc>
                  <a:txBody>
                    <a:bodyPr/>
                    <a:lstStyle/>
                    <a:p>
                      <a:pPr marL="0" marR="0">
                        <a:lnSpc>
                          <a:spcPct val="150000"/>
                        </a:lnSpc>
                        <a:spcBef>
                          <a:spcPts val="0"/>
                        </a:spcBef>
                        <a:spcAft>
                          <a:spcPts val="0"/>
                        </a:spcAft>
                      </a:pPr>
                      <a:r>
                        <a:rPr lang="en-US" sz="1200">
                          <a:effectLst/>
                        </a:rPr>
                        <a:t>$33,000</a:t>
                      </a:r>
                      <a:endParaRPr lang="en-US" sz="1100">
                        <a:effectLst/>
                        <a:latin typeface="Calibri"/>
                        <a:ea typeface="Calibri"/>
                        <a:cs typeface="Times New Roman"/>
                      </a:endParaRPr>
                    </a:p>
                  </a:txBody>
                  <a:tcPr marL="68580" marR="68580" marT="0" marB="0"/>
                </a:tc>
                <a:tc>
                  <a:txBody>
                    <a:bodyPr/>
                    <a:lstStyle/>
                    <a:p>
                      <a:pPr marL="0" marR="0">
                        <a:lnSpc>
                          <a:spcPct val="150000"/>
                        </a:lnSpc>
                        <a:spcBef>
                          <a:spcPts val="0"/>
                        </a:spcBef>
                        <a:spcAft>
                          <a:spcPts val="0"/>
                        </a:spcAft>
                      </a:pPr>
                      <a:r>
                        <a:rPr lang="en-US" sz="1200">
                          <a:effectLst/>
                        </a:rPr>
                        <a:t>Hanging Panels</a:t>
                      </a:r>
                      <a:endParaRPr lang="en-US" sz="1100">
                        <a:effectLst/>
                        <a:latin typeface="Calibri"/>
                        <a:ea typeface="Calibri"/>
                        <a:cs typeface="Times New Roman"/>
                      </a:endParaRPr>
                    </a:p>
                  </a:txBody>
                  <a:tcPr marL="68580" marR="68580" marT="0" marB="0"/>
                </a:tc>
                <a:tc>
                  <a:txBody>
                    <a:bodyPr/>
                    <a:lstStyle/>
                    <a:p>
                      <a:pPr marL="0" marR="0">
                        <a:lnSpc>
                          <a:spcPct val="150000"/>
                        </a:lnSpc>
                        <a:spcBef>
                          <a:spcPts val="0"/>
                        </a:spcBef>
                        <a:spcAft>
                          <a:spcPts val="0"/>
                        </a:spcAft>
                      </a:pPr>
                      <a:r>
                        <a:rPr lang="en-US" sz="1200">
                          <a:effectLst/>
                        </a:rPr>
                        <a:t>1 week</a:t>
                      </a:r>
                      <a:endParaRPr lang="en-US" sz="1100">
                        <a:effectLst/>
                        <a:latin typeface="Calibri"/>
                        <a:ea typeface="Calibri"/>
                        <a:cs typeface="Times New Roman"/>
                      </a:endParaRPr>
                    </a:p>
                  </a:txBody>
                  <a:tcPr marL="68580" marR="68580" marT="0" marB="0"/>
                </a:tc>
              </a:tr>
              <a:tr h="0">
                <a:tc>
                  <a:txBody>
                    <a:bodyPr/>
                    <a:lstStyle/>
                    <a:p>
                      <a:pPr marL="0" marR="0">
                        <a:lnSpc>
                          <a:spcPct val="150000"/>
                        </a:lnSpc>
                        <a:spcBef>
                          <a:spcPts val="0"/>
                        </a:spcBef>
                        <a:spcAft>
                          <a:spcPts val="0"/>
                        </a:spcAft>
                      </a:pPr>
                      <a:r>
                        <a:rPr lang="en-US" sz="1200">
                          <a:effectLst/>
                        </a:rPr>
                        <a:t>-----------------------------------------------</a:t>
                      </a:r>
                      <a:endParaRPr lang="en-US" sz="1100">
                        <a:effectLst/>
                        <a:latin typeface="Calibri"/>
                        <a:ea typeface="Calibri"/>
                        <a:cs typeface="Times New Roman"/>
                      </a:endParaRPr>
                    </a:p>
                  </a:txBody>
                  <a:tcPr marL="68580" marR="68580" marT="0" marB="0"/>
                </a:tc>
                <a:tc>
                  <a:txBody>
                    <a:bodyPr/>
                    <a:lstStyle/>
                    <a:p>
                      <a:pPr marL="0" marR="0">
                        <a:lnSpc>
                          <a:spcPct val="150000"/>
                        </a:lnSpc>
                        <a:spcBef>
                          <a:spcPts val="0"/>
                        </a:spcBef>
                        <a:spcAft>
                          <a:spcPts val="0"/>
                        </a:spcAft>
                      </a:pPr>
                      <a:r>
                        <a:rPr lang="en-US" sz="1200">
                          <a:effectLst/>
                        </a:rPr>
                        <a:t>--------------</a:t>
                      </a:r>
                      <a:endParaRPr lang="en-US" sz="1100">
                        <a:effectLst/>
                        <a:latin typeface="Calibri"/>
                        <a:ea typeface="Calibri"/>
                        <a:cs typeface="Times New Roman"/>
                      </a:endParaRPr>
                    </a:p>
                  </a:txBody>
                  <a:tcPr marL="68580" marR="68580" marT="0" marB="0"/>
                </a:tc>
                <a:tc>
                  <a:txBody>
                    <a:bodyPr/>
                    <a:lstStyle/>
                    <a:p>
                      <a:pPr marL="0" marR="0">
                        <a:lnSpc>
                          <a:spcPct val="150000"/>
                        </a:lnSpc>
                        <a:spcBef>
                          <a:spcPts val="0"/>
                        </a:spcBef>
                        <a:spcAft>
                          <a:spcPts val="0"/>
                        </a:spcAft>
                      </a:pPr>
                      <a:r>
                        <a:rPr lang="en-US" sz="1200">
                          <a:effectLst/>
                        </a:rPr>
                        <a:t>Final Aligning and Welding</a:t>
                      </a:r>
                      <a:endParaRPr lang="en-US" sz="1100">
                        <a:effectLst/>
                        <a:latin typeface="Calibri"/>
                        <a:ea typeface="Calibri"/>
                        <a:cs typeface="Times New Roman"/>
                      </a:endParaRPr>
                    </a:p>
                  </a:txBody>
                  <a:tcPr marL="68580" marR="68580" marT="0" marB="0"/>
                </a:tc>
                <a:tc>
                  <a:txBody>
                    <a:bodyPr/>
                    <a:lstStyle/>
                    <a:p>
                      <a:pPr marL="0" marR="0">
                        <a:lnSpc>
                          <a:spcPct val="150000"/>
                        </a:lnSpc>
                        <a:spcBef>
                          <a:spcPts val="0"/>
                        </a:spcBef>
                        <a:spcAft>
                          <a:spcPts val="0"/>
                        </a:spcAft>
                      </a:pPr>
                      <a:r>
                        <a:rPr lang="en-US" sz="1200">
                          <a:effectLst/>
                        </a:rPr>
                        <a:t>3 weeks</a:t>
                      </a:r>
                      <a:endParaRPr lang="en-US" sz="1100">
                        <a:effectLst/>
                        <a:latin typeface="Calibri"/>
                        <a:ea typeface="Calibri"/>
                        <a:cs typeface="Times New Roman"/>
                      </a:endParaRPr>
                    </a:p>
                  </a:txBody>
                  <a:tcPr marL="68580" marR="68580" marT="0" marB="0"/>
                </a:tc>
              </a:tr>
              <a:tr h="0">
                <a:tc>
                  <a:txBody>
                    <a:bodyPr/>
                    <a:lstStyle/>
                    <a:p>
                      <a:pPr marL="0" marR="0">
                        <a:lnSpc>
                          <a:spcPct val="150000"/>
                        </a:lnSpc>
                        <a:spcBef>
                          <a:spcPts val="0"/>
                        </a:spcBef>
                        <a:spcAft>
                          <a:spcPts val="0"/>
                        </a:spcAft>
                      </a:pPr>
                      <a:r>
                        <a:rPr lang="en-US" sz="1200" dirty="0">
                          <a:effectLst/>
                        </a:rPr>
                        <a:t>Total Cost of System</a:t>
                      </a:r>
                      <a:endParaRPr lang="en-US" sz="1100" dirty="0">
                        <a:effectLst/>
                        <a:latin typeface="Calibri"/>
                        <a:ea typeface="Calibri"/>
                        <a:cs typeface="Times New Roman"/>
                      </a:endParaRPr>
                    </a:p>
                  </a:txBody>
                  <a:tcPr marL="68580" marR="68580" marT="0" marB="0"/>
                </a:tc>
                <a:tc>
                  <a:txBody>
                    <a:bodyPr/>
                    <a:lstStyle/>
                    <a:p>
                      <a:pPr marL="0" marR="0">
                        <a:lnSpc>
                          <a:spcPct val="150000"/>
                        </a:lnSpc>
                        <a:spcBef>
                          <a:spcPts val="0"/>
                        </a:spcBef>
                        <a:spcAft>
                          <a:spcPts val="0"/>
                        </a:spcAft>
                      </a:pPr>
                      <a:r>
                        <a:rPr lang="en-US" sz="1200">
                          <a:effectLst/>
                        </a:rPr>
                        <a:t>$1,115,000</a:t>
                      </a:r>
                      <a:endParaRPr lang="en-US" sz="1100">
                        <a:effectLst/>
                        <a:latin typeface="Calibri"/>
                        <a:ea typeface="Calibri"/>
                        <a:cs typeface="Times New Roman"/>
                      </a:endParaRPr>
                    </a:p>
                  </a:txBody>
                  <a:tcPr marL="68580" marR="68580" marT="0" marB="0"/>
                </a:tc>
                <a:tc>
                  <a:txBody>
                    <a:bodyPr/>
                    <a:lstStyle/>
                    <a:p>
                      <a:pPr marL="0" marR="0">
                        <a:lnSpc>
                          <a:spcPct val="150000"/>
                        </a:lnSpc>
                        <a:spcBef>
                          <a:spcPts val="0"/>
                        </a:spcBef>
                        <a:spcAft>
                          <a:spcPts val="0"/>
                        </a:spcAft>
                      </a:pPr>
                      <a:r>
                        <a:rPr lang="en-US" sz="1200">
                          <a:effectLst/>
                        </a:rPr>
                        <a:t>Total Duration on site</a:t>
                      </a:r>
                      <a:endParaRPr lang="en-US" sz="1100">
                        <a:effectLst/>
                        <a:latin typeface="Calibri"/>
                        <a:ea typeface="Calibri"/>
                        <a:cs typeface="Times New Roman"/>
                      </a:endParaRPr>
                    </a:p>
                  </a:txBody>
                  <a:tcPr marL="68580" marR="68580" marT="0" marB="0"/>
                </a:tc>
                <a:tc>
                  <a:txBody>
                    <a:bodyPr/>
                    <a:lstStyle/>
                    <a:p>
                      <a:pPr marL="0" marR="0">
                        <a:lnSpc>
                          <a:spcPct val="150000"/>
                        </a:lnSpc>
                        <a:spcBef>
                          <a:spcPts val="0"/>
                        </a:spcBef>
                        <a:spcAft>
                          <a:spcPts val="0"/>
                        </a:spcAft>
                      </a:pPr>
                      <a:r>
                        <a:rPr lang="en-US" sz="1200" dirty="0">
                          <a:effectLst/>
                        </a:rPr>
                        <a:t>7 weeks</a:t>
                      </a:r>
                      <a:endParaRPr lang="en-US" sz="1100" dirty="0">
                        <a:effectLst/>
                        <a:latin typeface="Calibri"/>
                        <a:ea typeface="Calibri"/>
                        <a:cs typeface="Times New Roman"/>
                      </a:endParaRPr>
                    </a:p>
                  </a:txBody>
                  <a:tcPr marL="68580" marR="68580" marT="0" marB="0"/>
                </a:tc>
              </a:tr>
            </a:tbl>
          </a:graphicData>
        </a:graphic>
      </p:graphicFrame>
      <p:sp>
        <p:nvSpPr>
          <p:cNvPr id="27" name="TextBox 26"/>
          <p:cNvSpPr txBox="1"/>
          <p:nvPr/>
        </p:nvSpPr>
        <p:spPr>
          <a:xfrm>
            <a:off x="9315450" y="531793"/>
            <a:ext cx="8991600" cy="892552"/>
          </a:xfrm>
          <a:prstGeom prst="rect">
            <a:avLst/>
          </a:prstGeom>
          <a:noFill/>
        </p:spPr>
        <p:txBody>
          <a:bodyPr wrap="square" rtlCol="0">
            <a:spAutoFit/>
          </a:bodyPr>
          <a:lstStyle/>
          <a:p>
            <a:r>
              <a:rPr lang="en-US" sz="3200" b="1" dirty="0" smtClean="0">
                <a:solidFill>
                  <a:schemeClr val="bg1"/>
                </a:solidFill>
              </a:rPr>
              <a:t>C-CAPP Estimate</a:t>
            </a:r>
          </a:p>
          <a:p>
            <a:endParaRPr lang="en-US" sz="2000" dirty="0">
              <a:solidFill>
                <a:schemeClr val="bg1"/>
              </a:solidFill>
            </a:endParaRPr>
          </a:p>
        </p:txBody>
      </p:sp>
      <p:sp>
        <p:nvSpPr>
          <p:cNvPr id="28" name="TextBox 27"/>
          <p:cNvSpPr txBox="1"/>
          <p:nvPr/>
        </p:nvSpPr>
        <p:spPr>
          <a:xfrm>
            <a:off x="18449365" y="531793"/>
            <a:ext cx="8991600" cy="892552"/>
          </a:xfrm>
          <a:prstGeom prst="rect">
            <a:avLst/>
          </a:prstGeom>
          <a:noFill/>
        </p:spPr>
        <p:txBody>
          <a:bodyPr wrap="square" rtlCol="0">
            <a:spAutoFit/>
          </a:bodyPr>
          <a:lstStyle/>
          <a:p>
            <a:r>
              <a:rPr lang="en-US" sz="3200" b="1" dirty="0" smtClean="0">
                <a:solidFill>
                  <a:schemeClr val="bg1"/>
                </a:solidFill>
              </a:rPr>
              <a:t>Partial Panel Prefabrication Estimate</a:t>
            </a:r>
          </a:p>
          <a:p>
            <a:endParaRPr lang="en-US" sz="2000" dirty="0">
              <a:solidFill>
                <a:schemeClr val="bg1"/>
              </a:solidFill>
            </a:endParaRPr>
          </a:p>
        </p:txBody>
      </p:sp>
      <p:pic>
        <p:nvPicPr>
          <p:cNvPr id="29" name="Picture 28"/>
          <p:cNvPicPr/>
          <p:nvPr/>
        </p:nvPicPr>
        <p:blipFill>
          <a:blip r:embed="rId4">
            <a:extLst>
              <a:ext uri="{28A0092B-C50C-407E-A947-70E740481C1C}">
                <a14:useLocalDpi xmlns:a14="http://schemas.microsoft.com/office/drawing/2010/main" val="0"/>
              </a:ext>
            </a:extLst>
          </a:blip>
          <a:srcRect/>
          <a:stretch>
            <a:fillRect/>
          </a:stretch>
        </p:blipFill>
        <p:spPr bwMode="auto">
          <a:xfrm>
            <a:off x="19735800" y="2784396"/>
            <a:ext cx="5943600" cy="2216785"/>
          </a:xfrm>
          <a:prstGeom prst="rect">
            <a:avLst/>
          </a:prstGeom>
          <a:noFill/>
          <a:ln>
            <a:noFill/>
          </a:ln>
        </p:spPr>
      </p:pic>
    </p:spTree>
    <p:extLst>
      <p:ext uri="{BB962C8B-B14F-4D97-AF65-F5344CB8AC3E}">
        <p14:creationId xmlns:p14="http://schemas.microsoft.com/office/powerpoint/2010/main" val="115834428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9067800" y="0"/>
            <a:ext cx="76200" cy="685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18288000" y="-31531"/>
            <a:ext cx="76200" cy="685800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143000" y="849868"/>
            <a:ext cx="3657600" cy="369332"/>
          </a:xfrm>
          <a:prstGeom prst="rect">
            <a:avLst/>
          </a:prstGeom>
          <a:noFill/>
        </p:spPr>
        <p:txBody>
          <a:bodyPr wrap="square" rtlCol="0">
            <a:spAutoFit/>
          </a:bodyPr>
          <a:lstStyle/>
          <a:p>
            <a:r>
              <a:rPr lang="en-US" b="1" dirty="0" smtClean="0">
                <a:solidFill>
                  <a:schemeClr val="bg1"/>
                </a:solidFill>
              </a:rPr>
              <a:t>| Introduction</a:t>
            </a:r>
            <a:endParaRPr lang="en-US" b="1" dirty="0">
              <a:solidFill>
                <a:schemeClr val="bg1"/>
              </a:solidFill>
            </a:endParaRPr>
          </a:p>
        </p:txBody>
      </p:sp>
      <p:sp>
        <p:nvSpPr>
          <p:cNvPr id="8" name="Oval 7"/>
          <p:cNvSpPr/>
          <p:nvPr/>
        </p:nvSpPr>
        <p:spPr>
          <a:xfrm>
            <a:off x="762000" y="849868"/>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75000"/>
                </a:schemeClr>
              </a:solidFill>
            </a:endParaRPr>
          </a:p>
        </p:txBody>
      </p:sp>
      <p:sp>
        <p:nvSpPr>
          <p:cNvPr id="9" name="TextBox 8"/>
          <p:cNvSpPr txBox="1"/>
          <p:nvPr/>
        </p:nvSpPr>
        <p:spPr>
          <a:xfrm>
            <a:off x="381000" y="220414"/>
            <a:ext cx="8686800" cy="523220"/>
          </a:xfrm>
          <a:prstGeom prst="rect">
            <a:avLst/>
          </a:prstGeom>
          <a:noFill/>
        </p:spPr>
        <p:txBody>
          <a:bodyPr wrap="square" rtlCol="0">
            <a:spAutoFit/>
          </a:bodyPr>
          <a:lstStyle/>
          <a:p>
            <a:r>
              <a:rPr lang="en-US" sz="2800" dirty="0" smtClean="0">
                <a:solidFill>
                  <a:schemeClr val="accent6"/>
                </a:solidFill>
              </a:rPr>
              <a:t>Concluding Remarks | </a:t>
            </a:r>
            <a:r>
              <a:rPr lang="en-US" sz="2800" dirty="0" smtClean="0">
                <a:solidFill>
                  <a:schemeClr val="bg1"/>
                </a:solidFill>
              </a:rPr>
              <a:t>Appendix</a:t>
            </a:r>
            <a:endParaRPr lang="en-US" sz="2800" dirty="0">
              <a:solidFill>
                <a:schemeClr val="bg1"/>
              </a:solidFill>
            </a:endParaRPr>
          </a:p>
        </p:txBody>
      </p:sp>
      <p:sp>
        <p:nvSpPr>
          <p:cNvPr id="10" name="TextBox 9"/>
          <p:cNvSpPr txBox="1"/>
          <p:nvPr/>
        </p:nvSpPr>
        <p:spPr>
          <a:xfrm>
            <a:off x="1143000" y="1371600"/>
            <a:ext cx="4267200" cy="369332"/>
          </a:xfrm>
          <a:prstGeom prst="rect">
            <a:avLst/>
          </a:prstGeom>
          <a:noFill/>
        </p:spPr>
        <p:txBody>
          <a:bodyPr wrap="square" rtlCol="0">
            <a:spAutoFit/>
          </a:bodyPr>
          <a:lstStyle/>
          <a:p>
            <a:r>
              <a:rPr lang="en-US" b="1" dirty="0" smtClean="0">
                <a:solidFill>
                  <a:schemeClr val="bg1"/>
                </a:solidFill>
              </a:rPr>
              <a:t>| Prefabricated Exterior Wall Panels</a:t>
            </a:r>
            <a:endParaRPr lang="en-US" b="1" dirty="0">
              <a:solidFill>
                <a:schemeClr val="bg1"/>
              </a:solidFill>
            </a:endParaRPr>
          </a:p>
        </p:txBody>
      </p:sp>
      <p:sp>
        <p:nvSpPr>
          <p:cNvPr id="11" name="Oval 10"/>
          <p:cNvSpPr/>
          <p:nvPr/>
        </p:nvSpPr>
        <p:spPr>
          <a:xfrm>
            <a:off x="762000" y="1371600"/>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p:cNvSpPr txBox="1"/>
          <p:nvPr/>
        </p:nvSpPr>
        <p:spPr>
          <a:xfrm>
            <a:off x="1143000" y="1893332"/>
            <a:ext cx="3657600" cy="369332"/>
          </a:xfrm>
          <a:prstGeom prst="rect">
            <a:avLst/>
          </a:prstGeom>
          <a:noFill/>
        </p:spPr>
        <p:txBody>
          <a:bodyPr wrap="square" rtlCol="0">
            <a:spAutoFit/>
          </a:bodyPr>
          <a:lstStyle/>
          <a:p>
            <a:r>
              <a:rPr lang="en-US" b="1" dirty="0" smtClean="0">
                <a:solidFill>
                  <a:schemeClr val="bg1"/>
                </a:solidFill>
              </a:rPr>
              <a:t>|</a:t>
            </a:r>
            <a:r>
              <a:rPr lang="en-US" b="1" dirty="0" smtClean="0">
                <a:solidFill>
                  <a:schemeClr val="accent6"/>
                </a:solidFill>
              </a:rPr>
              <a:t> </a:t>
            </a:r>
            <a:r>
              <a:rPr lang="en-US" b="1" dirty="0" smtClean="0">
                <a:solidFill>
                  <a:schemeClr val="bg1"/>
                </a:solidFill>
              </a:rPr>
              <a:t>Detailed Sequencing</a:t>
            </a:r>
            <a:endParaRPr lang="en-US" b="1" dirty="0">
              <a:solidFill>
                <a:schemeClr val="bg1"/>
              </a:solidFill>
            </a:endParaRPr>
          </a:p>
        </p:txBody>
      </p:sp>
      <p:sp>
        <p:nvSpPr>
          <p:cNvPr id="13" name="Oval 12"/>
          <p:cNvSpPr/>
          <p:nvPr/>
        </p:nvSpPr>
        <p:spPr>
          <a:xfrm>
            <a:off x="762000" y="1893332"/>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TextBox 13"/>
          <p:cNvSpPr txBox="1"/>
          <p:nvPr/>
        </p:nvSpPr>
        <p:spPr>
          <a:xfrm>
            <a:off x="1143000" y="2415064"/>
            <a:ext cx="3657600" cy="369332"/>
          </a:xfrm>
          <a:prstGeom prst="rect">
            <a:avLst/>
          </a:prstGeom>
          <a:noFill/>
        </p:spPr>
        <p:txBody>
          <a:bodyPr wrap="square" rtlCol="0">
            <a:spAutoFit/>
          </a:bodyPr>
          <a:lstStyle/>
          <a:p>
            <a:r>
              <a:rPr lang="en-US" b="1" dirty="0" smtClean="0">
                <a:solidFill>
                  <a:schemeClr val="bg1"/>
                </a:solidFill>
              </a:rPr>
              <a:t>| Sizing of Rigging Beam</a:t>
            </a:r>
            <a:endParaRPr lang="en-US" b="1" dirty="0">
              <a:solidFill>
                <a:schemeClr val="bg1"/>
              </a:solidFill>
            </a:endParaRPr>
          </a:p>
        </p:txBody>
      </p:sp>
      <p:sp>
        <p:nvSpPr>
          <p:cNvPr id="15" name="Oval 14"/>
          <p:cNvSpPr/>
          <p:nvPr/>
        </p:nvSpPr>
        <p:spPr>
          <a:xfrm>
            <a:off x="762000" y="2415064"/>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TextBox 15"/>
          <p:cNvSpPr txBox="1"/>
          <p:nvPr/>
        </p:nvSpPr>
        <p:spPr>
          <a:xfrm>
            <a:off x="1143000" y="2919413"/>
            <a:ext cx="4495800" cy="369332"/>
          </a:xfrm>
          <a:prstGeom prst="rect">
            <a:avLst/>
          </a:prstGeom>
          <a:noFill/>
        </p:spPr>
        <p:txBody>
          <a:bodyPr wrap="square" rtlCol="0">
            <a:spAutoFit/>
          </a:bodyPr>
          <a:lstStyle/>
          <a:p>
            <a:r>
              <a:rPr lang="en-US" b="1" dirty="0" smtClean="0">
                <a:solidFill>
                  <a:schemeClr val="bg1"/>
                </a:solidFill>
              </a:rPr>
              <a:t>| Solar Panel Installation at Roof Level</a:t>
            </a:r>
            <a:endParaRPr lang="en-US" b="1" dirty="0">
              <a:solidFill>
                <a:schemeClr val="bg1"/>
              </a:solidFill>
            </a:endParaRPr>
          </a:p>
        </p:txBody>
      </p:sp>
      <p:sp>
        <p:nvSpPr>
          <p:cNvPr id="17" name="Oval 16"/>
          <p:cNvSpPr/>
          <p:nvPr/>
        </p:nvSpPr>
        <p:spPr>
          <a:xfrm>
            <a:off x="762000" y="2919413"/>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TextBox 17"/>
          <p:cNvSpPr txBox="1"/>
          <p:nvPr/>
        </p:nvSpPr>
        <p:spPr>
          <a:xfrm>
            <a:off x="1143000" y="3440668"/>
            <a:ext cx="5867400" cy="369332"/>
          </a:xfrm>
          <a:prstGeom prst="rect">
            <a:avLst/>
          </a:prstGeom>
          <a:noFill/>
        </p:spPr>
        <p:txBody>
          <a:bodyPr wrap="square" rtlCol="0">
            <a:spAutoFit/>
          </a:bodyPr>
          <a:lstStyle/>
          <a:p>
            <a:r>
              <a:rPr lang="en-US" b="1" dirty="0" smtClean="0">
                <a:solidFill>
                  <a:schemeClr val="bg1"/>
                </a:solidFill>
              </a:rPr>
              <a:t>| Mobile Technology Integration- Tablet Computers</a:t>
            </a:r>
            <a:endParaRPr lang="en-US" b="1" dirty="0">
              <a:solidFill>
                <a:schemeClr val="bg1"/>
              </a:solidFill>
            </a:endParaRPr>
          </a:p>
        </p:txBody>
      </p:sp>
      <p:sp>
        <p:nvSpPr>
          <p:cNvPr id="19" name="Oval 18"/>
          <p:cNvSpPr/>
          <p:nvPr/>
        </p:nvSpPr>
        <p:spPr>
          <a:xfrm>
            <a:off x="762000" y="3440668"/>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TextBox 20"/>
          <p:cNvSpPr txBox="1"/>
          <p:nvPr/>
        </p:nvSpPr>
        <p:spPr>
          <a:xfrm>
            <a:off x="1143000" y="3962400"/>
            <a:ext cx="5867400" cy="369332"/>
          </a:xfrm>
          <a:prstGeom prst="rect">
            <a:avLst/>
          </a:prstGeom>
          <a:noFill/>
        </p:spPr>
        <p:txBody>
          <a:bodyPr wrap="square" rtlCol="0">
            <a:spAutoFit/>
          </a:bodyPr>
          <a:lstStyle/>
          <a:p>
            <a:r>
              <a:rPr lang="en-US" b="1" dirty="0" smtClean="0">
                <a:solidFill>
                  <a:schemeClr val="bg1"/>
                </a:solidFill>
              </a:rPr>
              <a:t>| Recommendations</a:t>
            </a:r>
            <a:endParaRPr lang="en-US" b="1" dirty="0">
              <a:solidFill>
                <a:schemeClr val="bg1"/>
              </a:solidFill>
            </a:endParaRPr>
          </a:p>
        </p:txBody>
      </p:sp>
      <p:sp>
        <p:nvSpPr>
          <p:cNvPr id="22" name="Oval 21"/>
          <p:cNvSpPr/>
          <p:nvPr/>
        </p:nvSpPr>
        <p:spPr>
          <a:xfrm>
            <a:off x="762000" y="3962400"/>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TextBox 22"/>
          <p:cNvSpPr txBox="1"/>
          <p:nvPr/>
        </p:nvSpPr>
        <p:spPr>
          <a:xfrm>
            <a:off x="1143000" y="4510564"/>
            <a:ext cx="5867400" cy="369332"/>
          </a:xfrm>
          <a:prstGeom prst="rect">
            <a:avLst/>
          </a:prstGeom>
          <a:noFill/>
        </p:spPr>
        <p:txBody>
          <a:bodyPr wrap="square" rtlCol="0">
            <a:spAutoFit/>
          </a:bodyPr>
          <a:lstStyle/>
          <a:p>
            <a:r>
              <a:rPr lang="en-US" b="1" dirty="0" smtClean="0">
                <a:solidFill>
                  <a:schemeClr val="accent6"/>
                </a:solidFill>
              </a:rPr>
              <a:t>| Concluding Remarks</a:t>
            </a:r>
            <a:endParaRPr lang="en-US" b="1" dirty="0">
              <a:solidFill>
                <a:schemeClr val="accent6"/>
              </a:solidFill>
            </a:endParaRPr>
          </a:p>
        </p:txBody>
      </p:sp>
      <p:sp>
        <p:nvSpPr>
          <p:cNvPr id="24" name="Oval 23"/>
          <p:cNvSpPr/>
          <p:nvPr/>
        </p:nvSpPr>
        <p:spPr>
          <a:xfrm>
            <a:off x="762000" y="4510564"/>
            <a:ext cx="381000" cy="369332"/>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26" name="Picture 25"/>
          <p:cNvPicPr/>
          <p:nvPr/>
        </p:nvPicPr>
        <p:blipFill rotWithShape="1">
          <a:blip r:embed="rId3" cstate="print">
            <a:extLst>
              <a:ext uri="{28A0092B-C50C-407E-A947-70E740481C1C}">
                <a14:useLocalDpi xmlns:a14="http://schemas.microsoft.com/office/drawing/2010/main" val="0"/>
              </a:ext>
            </a:extLst>
          </a:blip>
          <a:srcRect b="28799"/>
          <a:stretch/>
        </p:blipFill>
        <p:spPr bwMode="auto">
          <a:xfrm>
            <a:off x="4076700" y="3993595"/>
            <a:ext cx="4514641" cy="2400896"/>
          </a:xfrm>
          <a:prstGeom prst="rect">
            <a:avLst/>
          </a:prstGeom>
          <a:ln>
            <a:noFill/>
          </a:ln>
          <a:extLst>
            <a:ext uri="{53640926-AAD7-44D8-BBD7-CCE9431645EC}">
              <a14:shadowObscured xmlns:a14="http://schemas.microsoft.com/office/drawing/2010/main"/>
            </a:ext>
          </a:extLst>
        </p:spPr>
      </p:pic>
      <p:sp>
        <p:nvSpPr>
          <p:cNvPr id="27" name="TextBox 26"/>
          <p:cNvSpPr txBox="1"/>
          <p:nvPr/>
        </p:nvSpPr>
        <p:spPr>
          <a:xfrm>
            <a:off x="9315450" y="531793"/>
            <a:ext cx="8991600" cy="892552"/>
          </a:xfrm>
          <a:prstGeom prst="rect">
            <a:avLst/>
          </a:prstGeom>
          <a:noFill/>
        </p:spPr>
        <p:txBody>
          <a:bodyPr wrap="square" rtlCol="0">
            <a:spAutoFit/>
          </a:bodyPr>
          <a:lstStyle/>
          <a:p>
            <a:r>
              <a:rPr lang="en-US" sz="3200" b="1" dirty="0" smtClean="0">
                <a:solidFill>
                  <a:schemeClr val="bg1"/>
                </a:solidFill>
              </a:rPr>
              <a:t>Solar Panel System Estimate</a:t>
            </a:r>
          </a:p>
          <a:p>
            <a:endParaRPr lang="en-US" sz="2000" dirty="0">
              <a:solidFill>
                <a:schemeClr val="bg1"/>
              </a:solidFill>
            </a:endParaRPr>
          </a:p>
        </p:txBody>
      </p:sp>
      <p:graphicFrame>
        <p:nvGraphicFramePr>
          <p:cNvPr id="3" name="Table 2"/>
          <p:cNvGraphicFramePr>
            <a:graphicFrameLocks noGrp="1"/>
          </p:cNvGraphicFramePr>
          <p:nvPr/>
        </p:nvGraphicFramePr>
        <p:xfrm>
          <a:off x="10765250" y="1257142"/>
          <a:ext cx="5901500" cy="4937760"/>
        </p:xfrm>
        <a:graphic>
          <a:graphicData uri="http://schemas.openxmlformats.org/drawingml/2006/table">
            <a:tbl>
              <a:tblPr firstRow="1" firstCol="1" bandRow="1">
                <a:tableStyleId>{5C22544A-7EE6-4342-B048-85BDC9FD1C3A}</a:tableStyleId>
              </a:tblPr>
              <a:tblGrid>
                <a:gridCol w="2098434"/>
                <a:gridCol w="1064932"/>
                <a:gridCol w="700711"/>
                <a:gridCol w="806095"/>
                <a:gridCol w="1231328"/>
              </a:tblGrid>
              <a:tr h="266233">
                <a:tc gridSpan="5">
                  <a:txBody>
                    <a:bodyPr/>
                    <a:lstStyle/>
                    <a:p>
                      <a:pPr marL="0" marR="0" algn="ctr">
                        <a:lnSpc>
                          <a:spcPct val="150000"/>
                        </a:lnSpc>
                        <a:spcBef>
                          <a:spcPts val="0"/>
                        </a:spcBef>
                        <a:spcAft>
                          <a:spcPts val="0"/>
                        </a:spcAft>
                      </a:pPr>
                      <a:r>
                        <a:rPr lang="en-US" sz="1200" dirty="0">
                          <a:effectLst/>
                        </a:rPr>
                        <a:t>Direct Costs for Solar Panel Installation</a:t>
                      </a:r>
                      <a:endParaRPr lang="en-US" sz="1100" dirty="0">
                        <a:effectLst/>
                        <a:latin typeface="Calibri"/>
                        <a:ea typeface="Calibri"/>
                        <a:cs typeface="Times New Roman"/>
                      </a:endParaRPr>
                    </a:p>
                  </a:txBody>
                  <a:tcPr marL="66558" marR="66558"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66233">
                <a:tc>
                  <a:txBody>
                    <a:bodyPr/>
                    <a:lstStyle/>
                    <a:p>
                      <a:pPr marL="0" marR="0" algn="ctr">
                        <a:lnSpc>
                          <a:spcPct val="150000"/>
                        </a:lnSpc>
                        <a:spcBef>
                          <a:spcPts val="0"/>
                        </a:spcBef>
                        <a:spcAft>
                          <a:spcPts val="0"/>
                        </a:spcAft>
                      </a:pPr>
                      <a:r>
                        <a:rPr lang="en-US" sz="1200">
                          <a:effectLst/>
                        </a:rPr>
                        <a:t>Description</a:t>
                      </a:r>
                      <a:endParaRPr lang="en-US" sz="1100">
                        <a:effectLst/>
                        <a:latin typeface="Calibri"/>
                        <a:ea typeface="Calibri"/>
                        <a:cs typeface="Times New Roman"/>
                      </a:endParaRPr>
                    </a:p>
                  </a:txBody>
                  <a:tcPr marL="66558" marR="66558" marT="0" marB="0"/>
                </a:tc>
                <a:tc>
                  <a:txBody>
                    <a:bodyPr/>
                    <a:lstStyle/>
                    <a:p>
                      <a:pPr marL="0" marR="0" algn="ctr">
                        <a:lnSpc>
                          <a:spcPct val="150000"/>
                        </a:lnSpc>
                        <a:spcBef>
                          <a:spcPts val="0"/>
                        </a:spcBef>
                        <a:spcAft>
                          <a:spcPts val="0"/>
                        </a:spcAft>
                      </a:pPr>
                      <a:r>
                        <a:rPr lang="en-US" sz="1200">
                          <a:effectLst/>
                        </a:rPr>
                        <a:t>Cost/Unit</a:t>
                      </a:r>
                      <a:endParaRPr lang="en-US" sz="1100">
                        <a:effectLst/>
                        <a:latin typeface="Calibri"/>
                        <a:ea typeface="Calibri"/>
                        <a:cs typeface="Times New Roman"/>
                      </a:endParaRPr>
                    </a:p>
                  </a:txBody>
                  <a:tcPr marL="66558" marR="66558" marT="0" marB="0"/>
                </a:tc>
                <a:tc>
                  <a:txBody>
                    <a:bodyPr/>
                    <a:lstStyle/>
                    <a:p>
                      <a:pPr marL="0" marR="0" algn="ctr">
                        <a:lnSpc>
                          <a:spcPct val="150000"/>
                        </a:lnSpc>
                        <a:spcBef>
                          <a:spcPts val="0"/>
                        </a:spcBef>
                        <a:spcAft>
                          <a:spcPts val="0"/>
                        </a:spcAft>
                      </a:pPr>
                      <a:r>
                        <a:rPr lang="en-US" sz="1200">
                          <a:effectLst/>
                        </a:rPr>
                        <a:t>Quantity</a:t>
                      </a:r>
                      <a:endParaRPr lang="en-US" sz="1100">
                        <a:effectLst/>
                        <a:latin typeface="Calibri"/>
                        <a:ea typeface="Calibri"/>
                        <a:cs typeface="Times New Roman"/>
                      </a:endParaRPr>
                    </a:p>
                  </a:txBody>
                  <a:tcPr marL="66558" marR="66558" marT="0" marB="0"/>
                </a:tc>
                <a:tc>
                  <a:txBody>
                    <a:bodyPr/>
                    <a:lstStyle/>
                    <a:p>
                      <a:pPr marL="0" marR="0" algn="ctr">
                        <a:lnSpc>
                          <a:spcPct val="150000"/>
                        </a:lnSpc>
                        <a:spcBef>
                          <a:spcPts val="0"/>
                        </a:spcBef>
                        <a:spcAft>
                          <a:spcPts val="0"/>
                        </a:spcAft>
                      </a:pPr>
                      <a:r>
                        <a:rPr lang="en-US" sz="1200">
                          <a:effectLst/>
                        </a:rPr>
                        <a:t>Total Cost</a:t>
                      </a:r>
                      <a:endParaRPr lang="en-US" sz="1100">
                        <a:effectLst/>
                        <a:latin typeface="Calibri"/>
                        <a:ea typeface="Calibri"/>
                        <a:cs typeface="Times New Roman"/>
                      </a:endParaRPr>
                    </a:p>
                  </a:txBody>
                  <a:tcPr marL="66558" marR="66558" marT="0" marB="0"/>
                </a:tc>
                <a:tc>
                  <a:txBody>
                    <a:bodyPr/>
                    <a:lstStyle/>
                    <a:p>
                      <a:pPr marL="0" marR="0" algn="ctr">
                        <a:lnSpc>
                          <a:spcPct val="150000"/>
                        </a:lnSpc>
                        <a:spcBef>
                          <a:spcPts val="0"/>
                        </a:spcBef>
                        <a:spcAft>
                          <a:spcPts val="0"/>
                        </a:spcAft>
                      </a:pPr>
                      <a:r>
                        <a:rPr lang="en-US" sz="1200">
                          <a:effectLst/>
                        </a:rPr>
                        <a:t>Reference</a:t>
                      </a:r>
                      <a:endParaRPr lang="en-US" sz="1100">
                        <a:effectLst/>
                        <a:latin typeface="Calibri"/>
                        <a:ea typeface="Calibri"/>
                        <a:cs typeface="Times New Roman"/>
                      </a:endParaRPr>
                    </a:p>
                  </a:txBody>
                  <a:tcPr marL="66558" marR="66558" marT="0" marB="0"/>
                </a:tc>
              </a:tr>
              <a:tr h="266233">
                <a:tc>
                  <a:txBody>
                    <a:bodyPr/>
                    <a:lstStyle/>
                    <a:p>
                      <a:pPr marL="0" marR="0">
                        <a:lnSpc>
                          <a:spcPct val="150000"/>
                        </a:lnSpc>
                        <a:spcBef>
                          <a:spcPts val="0"/>
                        </a:spcBef>
                        <a:spcAft>
                          <a:spcPts val="0"/>
                        </a:spcAft>
                      </a:pPr>
                      <a:r>
                        <a:rPr lang="en-US" sz="1200">
                          <a:effectLst/>
                        </a:rPr>
                        <a:t>Modules</a:t>
                      </a:r>
                      <a:endParaRPr lang="en-US" sz="1100">
                        <a:effectLst/>
                        <a:latin typeface="Calibri"/>
                        <a:ea typeface="Calibri"/>
                        <a:cs typeface="Times New Roman"/>
                      </a:endParaRPr>
                    </a:p>
                  </a:txBody>
                  <a:tcPr marL="66558" marR="66558" marT="0" marB="0"/>
                </a:tc>
                <a:tc>
                  <a:txBody>
                    <a:bodyPr/>
                    <a:lstStyle/>
                    <a:p>
                      <a:pPr marL="0" marR="0" algn="ctr">
                        <a:lnSpc>
                          <a:spcPct val="150000"/>
                        </a:lnSpc>
                        <a:spcBef>
                          <a:spcPts val="0"/>
                        </a:spcBef>
                        <a:spcAft>
                          <a:spcPts val="0"/>
                        </a:spcAft>
                      </a:pPr>
                      <a:r>
                        <a:rPr lang="en-US" sz="1200">
                          <a:effectLst/>
                        </a:rPr>
                        <a:t>$190/Module</a:t>
                      </a:r>
                      <a:endParaRPr lang="en-US" sz="1100">
                        <a:effectLst/>
                        <a:latin typeface="Calibri"/>
                        <a:ea typeface="Calibri"/>
                        <a:cs typeface="Times New Roman"/>
                      </a:endParaRPr>
                    </a:p>
                  </a:txBody>
                  <a:tcPr marL="66558" marR="66558" marT="0" marB="0"/>
                </a:tc>
                <a:tc>
                  <a:txBody>
                    <a:bodyPr/>
                    <a:lstStyle/>
                    <a:p>
                      <a:pPr marL="0" marR="0" algn="ctr">
                        <a:lnSpc>
                          <a:spcPct val="150000"/>
                        </a:lnSpc>
                        <a:spcBef>
                          <a:spcPts val="0"/>
                        </a:spcBef>
                        <a:spcAft>
                          <a:spcPts val="0"/>
                        </a:spcAft>
                      </a:pPr>
                      <a:r>
                        <a:rPr lang="en-US" sz="1200">
                          <a:effectLst/>
                        </a:rPr>
                        <a:t>144</a:t>
                      </a:r>
                      <a:endParaRPr lang="en-US" sz="1100">
                        <a:effectLst/>
                        <a:latin typeface="Calibri"/>
                        <a:ea typeface="Calibri"/>
                        <a:cs typeface="Times New Roman"/>
                      </a:endParaRPr>
                    </a:p>
                  </a:txBody>
                  <a:tcPr marL="66558" marR="66558" marT="0" marB="0"/>
                </a:tc>
                <a:tc>
                  <a:txBody>
                    <a:bodyPr/>
                    <a:lstStyle/>
                    <a:p>
                      <a:pPr marL="0" marR="0" algn="ctr">
                        <a:lnSpc>
                          <a:spcPct val="150000"/>
                        </a:lnSpc>
                        <a:spcBef>
                          <a:spcPts val="0"/>
                        </a:spcBef>
                        <a:spcAft>
                          <a:spcPts val="0"/>
                        </a:spcAft>
                      </a:pPr>
                      <a:r>
                        <a:rPr lang="en-US" sz="1200">
                          <a:effectLst/>
                        </a:rPr>
                        <a:t>$27,360</a:t>
                      </a:r>
                      <a:endParaRPr lang="en-US" sz="1100">
                        <a:effectLst/>
                        <a:latin typeface="Calibri"/>
                        <a:ea typeface="Calibri"/>
                        <a:cs typeface="Times New Roman"/>
                      </a:endParaRPr>
                    </a:p>
                  </a:txBody>
                  <a:tcPr marL="66558" marR="66558" marT="0" marB="0"/>
                </a:tc>
                <a:tc>
                  <a:txBody>
                    <a:bodyPr/>
                    <a:lstStyle/>
                    <a:p>
                      <a:pPr marL="0" marR="0" algn="ctr">
                        <a:lnSpc>
                          <a:spcPct val="150000"/>
                        </a:lnSpc>
                        <a:spcBef>
                          <a:spcPts val="0"/>
                        </a:spcBef>
                        <a:spcAft>
                          <a:spcPts val="0"/>
                        </a:spcAft>
                      </a:pPr>
                      <a:r>
                        <a:rPr lang="en-US" sz="1200">
                          <a:effectLst/>
                        </a:rPr>
                        <a:t>Sunwize Quote</a:t>
                      </a:r>
                      <a:endParaRPr lang="en-US" sz="1100">
                        <a:effectLst/>
                        <a:latin typeface="Calibri"/>
                        <a:ea typeface="Calibri"/>
                        <a:cs typeface="Times New Roman"/>
                      </a:endParaRPr>
                    </a:p>
                  </a:txBody>
                  <a:tcPr marL="66558" marR="66558" marT="0" marB="0"/>
                </a:tc>
              </a:tr>
              <a:tr h="532466">
                <a:tc>
                  <a:txBody>
                    <a:bodyPr/>
                    <a:lstStyle/>
                    <a:p>
                      <a:pPr marL="0" marR="0">
                        <a:lnSpc>
                          <a:spcPct val="150000"/>
                        </a:lnSpc>
                        <a:spcBef>
                          <a:spcPts val="0"/>
                        </a:spcBef>
                        <a:spcAft>
                          <a:spcPts val="0"/>
                        </a:spcAft>
                      </a:pPr>
                      <a:r>
                        <a:rPr lang="en-US" sz="1200">
                          <a:effectLst/>
                        </a:rPr>
                        <a:t>Ballast Racking System</a:t>
                      </a:r>
                      <a:endParaRPr lang="en-US" sz="1100">
                        <a:effectLst/>
                        <a:latin typeface="Calibri"/>
                        <a:ea typeface="Calibri"/>
                        <a:cs typeface="Times New Roman"/>
                      </a:endParaRPr>
                    </a:p>
                  </a:txBody>
                  <a:tcPr marL="66558" marR="66558" marT="0" marB="0"/>
                </a:tc>
                <a:tc>
                  <a:txBody>
                    <a:bodyPr/>
                    <a:lstStyle/>
                    <a:p>
                      <a:pPr marL="0" marR="0" algn="ctr">
                        <a:lnSpc>
                          <a:spcPct val="150000"/>
                        </a:lnSpc>
                        <a:spcBef>
                          <a:spcPts val="0"/>
                        </a:spcBef>
                        <a:spcAft>
                          <a:spcPts val="0"/>
                        </a:spcAft>
                      </a:pPr>
                      <a:r>
                        <a:rPr lang="en-US" sz="1200">
                          <a:effectLst/>
                        </a:rPr>
                        <a:t>$0.30/Watt</a:t>
                      </a:r>
                      <a:endParaRPr lang="en-US" sz="1100">
                        <a:effectLst/>
                        <a:latin typeface="Calibri"/>
                        <a:ea typeface="Calibri"/>
                        <a:cs typeface="Times New Roman"/>
                      </a:endParaRPr>
                    </a:p>
                  </a:txBody>
                  <a:tcPr marL="66558" marR="66558" marT="0" marB="0"/>
                </a:tc>
                <a:tc>
                  <a:txBody>
                    <a:bodyPr/>
                    <a:lstStyle/>
                    <a:p>
                      <a:pPr marL="0" marR="0" algn="ctr">
                        <a:lnSpc>
                          <a:spcPct val="150000"/>
                        </a:lnSpc>
                        <a:spcBef>
                          <a:spcPts val="0"/>
                        </a:spcBef>
                        <a:spcAft>
                          <a:spcPts val="0"/>
                        </a:spcAft>
                      </a:pPr>
                      <a:r>
                        <a:rPr lang="en-US" sz="1200">
                          <a:effectLst/>
                        </a:rPr>
                        <a:t>35730</a:t>
                      </a:r>
                      <a:endParaRPr lang="en-US" sz="1100">
                        <a:effectLst/>
                        <a:latin typeface="Calibri"/>
                        <a:ea typeface="Calibri"/>
                        <a:cs typeface="Times New Roman"/>
                      </a:endParaRPr>
                    </a:p>
                  </a:txBody>
                  <a:tcPr marL="66558" marR="66558" marT="0" marB="0"/>
                </a:tc>
                <a:tc>
                  <a:txBody>
                    <a:bodyPr/>
                    <a:lstStyle/>
                    <a:p>
                      <a:pPr marL="0" marR="0" algn="ctr">
                        <a:lnSpc>
                          <a:spcPct val="150000"/>
                        </a:lnSpc>
                        <a:spcBef>
                          <a:spcPts val="0"/>
                        </a:spcBef>
                        <a:spcAft>
                          <a:spcPts val="0"/>
                        </a:spcAft>
                      </a:pPr>
                      <a:r>
                        <a:rPr lang="en-US" sz="1200">
                          <a:effectLst/>
                        </a:rPr>
                        <a:t>$10,720</a:t>
                      </a:r>
                      <a:endParaRPr lang="en-US" sz="1100">
                        <a:effectLst/>
                        <a:latin typeface="Calibri"/>
                        <a:ea typeface="Calibri"/>
                        <a:cs typeface="Times New Roman"/>
                      </a:endParaRPr>
                    </a:p>
                  </a:txBody>
                  <a:tcPr marL="66558" marR="66558" marT="0" marB="0"/>
                </a:tc>
                <a:tc>
                  <a:txBody>
                    <a:bodyPr/>
                    <a:lstStyle/>
                    <a:p>
                      <a:pPr marL="0" marR="0" algn="ctr">
                        <a:lnSpc>
                          <a:spcPct val="150000"/>
                        </a:lnSpc>
                        <a:spcBef>
                          <a:spcPts val="0"/>
                        </a:spcBef>
                        <a:spcAft>
                          <a:spcPts val="0"/>
                        </a:spcAft>
                      </a:pPr>
                      <a:r>
                        <a:rPr lang="en-US" sz="1200">
                          <a:effectLst/>
                        </a:rPr>
                        <a:t>Rocky Mountain Institute</a:t>
                      </a:r>
                      <a:endParaRPr lang="en-US" sz="1100">
                        <a:effectLst/>
                        <a:latin typeface="Calibri"/>
                        <a:ea typeface="Calibri"/>
                        <a:cs typeface="Times New Roman"/>
                      </a:endParaRPr>
                    </a:p>
                  </a:txBody>
                  <a:tcPr marL="66558" marR="66558" marT="0" marB="0"/>
                </a:tc>
              </a:tr>
              <a:tr h="532466">
                <a:tc>
                  <a:txBody>
                    <a:bodyPr/>
                    <a:lstStyle/>
                    <a:p>
                      <a:pPr marL="0" marR="0">
                        <a:lnSpc>
                          <a:spcPct val="150000"/>
                        </a:lnSpc>
                        <a:spcBef>
                          <a:spcPts val="0"/>
                        </a:spcBef>
                        <a:spcAft>
                          <a:spcPts val="0"/>
                        </a:spcAft>
                      </a:pPr>
                      <a:r>
                        <a:rPr lang="en-US" sz="1200">
                          <a:effectLst/>
                        </a:rPr>
                        <a:t>Inverter</a:t>
                      </a:r>
                      <a:endParaRPr lang="en-US" sz="1100">
                        <a:effectLst/>
                        <a:latin typeface="Calibri"/>
                        <a:ea typeface="Calibri"/>
                        <a:cs typeface="Times New Roman"/>
                      </a:endParaRPr>
                    </a:p>
                  </a:txBody>
                  <a:tcPr marL="66558" marR="66558" marT="0" marB="0"/>
                </a:tc>
                <a:tc>
                  <a:txBody>
                    <a:bodyPr/>
                    <a:lstStyle/>
                    <a:p>
                      <a:pPr marL="0" marR="0" algn="ctr">
                        <a:lnSpc>
                          <a:spcPct val="150000"/>
                        </a:lnSpc>
                        <a:spcBef>
                          <a:spcPts val="0"/>
                        </a:spcBef>
                        <a:spcAft>
                          <a:spcPts val="0"/>
                        </a:spcAft>
                      </a:pPr>
                      <a:r>
                        <a:rPr lang="en-US" sz="1200">
                          <a:effectLst/>
                        </a:rPr>
                        <a:t>$19553/Unit</a:t>
                      </a:r>
                      <a:endParaRPr lang="en-US" sz="1100">
                        <a:effectLst/>
                        <a:latin typeface="Calibri"/>
                        <a:ea typeface="Calibri"/>
                        <a:cs typeface="Times New Roman"/>
                      </a:endParaRPr>
                    </a:p>
                  </a:txBody>
                  <a:tcPr marL="66558" marR="66558" marT="0" marB="0"/>
                </a:tc>
                <a:tc>
                  <a:txBody>
                    <a:bodyPr/>
                    <a:lstStyle/>
                    <a:p>
                      <a:pPr marL="0" marR="0" algn="ctr">
                        <a:lnSpc>
                          <a:spcPct val="150000"/>
                        </a:lnSpc>
                        <a:spcBef>
                          <a:spcPts val="0"/>
                        </a:spcBef>
                        <a:spcAft>
                          <a:spcPts val="0"/>
                        </a:spcAft>
                      </a:pPr>
                      <a:r>
                        <a:rPr lang="en-US" sz="1200">
                          <a:effectLst/>
                        </a:rPr>
                        <a:t>1</a:t>
                      </a:r>
                      <a:endParaRPr lang="en-US" sz="1100">
                        <a:effectLst/>
                        <a:latin typeface="Calibri"/>
                        <a:ea typeface="Calibri"/>
                        <a:cs typeface="Times New Roman"/>
                      </a:endParaRPr>
                    </a:p>
                  </a:txBody>
                  <a:tcPr marL="66558" marR="66558" marT="0" marB="0"/>
                </a:tc>
                <a:tc>
                  <a:txBody>
                    <a:bodyPr/>
                    <a:lstStyle/>
                    <a:p>
                      <a:pPr marL="0" marR="0" algn="ctr">
                        <a:lnSpc>
                          <a:spcPct val="150000"/>
                        </a:lnSpc>
                        <a:spcBef>
                          <a:spcPts val="0"/>
                        </a:spcBef>
                        <a:spcAft>
                          <a:spcPts val="0"/>
                        </a:spcAft>
                      </a:pPr>
                      <a:r>
                        <a:rPr lang="en-US" sz="1200" dirty="0">
                          <a:effectLst/>
                        </a:rPr>
                        <a:t>$19,553</a:t>
                      </a:r>
                      <a:endParaRPr lang="en-US" sz="1100" dirty="0">
                        <a:effectLst/>
                        <a:latin typeface="Calibri"/>
                        <a:ea typeface="Calibri"/>
                        <a:cs typeface="Times New Roman"/>
                      </a:endParaRPr>
                    </a:p>
                  </a:txBody>
                  <a:tcPr marL="66558" marR="66558" marT="0" marB="0"/>
                </a:tc>
                <a:tc>
                  <a:txBody>
                    <a:bodyPr/>
                    <a:lstStyle/>
                    <a:p>
                      <a:pPr marL="0" marR="0" algn="ctr">
                        <a:lnSpc>
                          <a:spcPct val="150000"/>
                        </a:lnSpc>
                        <a:spcBef>
                          <a:spcPts val="0"/>
                        </a:spcBef>
                        <a:spcAft>
                          <a:spcPts val="0"/>
                        </a:spcAft>
                      </a:pPr>
                      <a:r>
                        <a:rPr lang="en-US" sz="1200">
                          <a:effectLst/>
                        </a:rPr>
                        <a:t>Affordable Solar Quote</a:t>
                      </a:r>
                      <a:endParaRPr lang="en-US" sz="1100">
                        <a:effectLst/>
                        <a:latin typeface="Calibri"/>
                        <a:ea typeface="Calibri"/>
                        <a:cs typeface="Times New Roman"/>
                      </a:endParaRPr>
                    </a:p>
                  </a:txBody>
                  <a:tcPr marL="66558" marR="66558" marT="0" marB="0"/>
                </a:tc>
              </a:tr>
              <a:tr h="266233">
                <a:tc>
                  <a:txBody>
                    <a:bodyPr/>
                    <a:lstStyle/>
                    <a:p>
                      <a:pPr marL="0" marR="0">
                        <a:lnSpc>
                          <a:spcPct val="150000"/>
                        </a:lnSpc>
                        <a:spcBef>
                          <a:spcPts val="0"/>
                        </a:spcBef>
                        <a:spcAft>
                          <a:spcPts val="0"/>
                        </a:spcAft>
                      </a:pPr>
                      <a:r>
                        <a:rPr lang="en-US" sz="1200">
                          <a:effectLst/>
                        </a:rPr>
                        <a:t>DC Wiring #12 AWG</a:t>
                      </a:r>
                      <a:endParaRPr lang="en-US" sz="1100">
                        <a:effectLst/>
                        <a:latin typeface="Calibri"/>
                        <a:ea typeface="Calibri"/>
                        <a:cs typeface="Times New Roman"/>
                      </a:endParaRPr>
                    </a:p>
                  </a:txBody>
                  <a:tcPr marL="66558" marR="66558" marT="0" marB="0"/>
                </a:tc>
                <a:tc>
                  <a:txBody>
                    <a:bodyPr/>
                    <a:lstStyle/>
                    <a:p>
                      <a:pPr marL="0" marR="0" algn="ctr">
                        <a:lnSpc>
                          <a:spcPct val="150000"/>
                        </a:lnSpc>
                        <a:spcBef>
                          <a:spcPts val="0"/>
                        </a:spcBef>
                        <a:spcAft>
                          <a:spcPts val="0"/>
                        </a:spcAft>
                      </a:pPr>
                      <a:r>
                        <a:rPr lang="en-US" sz="1200">
                          <a:effectLst/>
                        </a:rPr>
                        <a:t>$0.74/LF</a:t>
                      </a:r>
                      <a:endParaRPr lang="en-US" sz="1100">
                        <a:effectLst/>
                        <a:latin typeface="Calibri"/>
                        <a:ea typeface="Calibri"/>
                        <a:cs typeface="Times New Roman"/>
                      </a:endParaRPr>
                    </a:p>
                  </a:txBody>
                  <a:tcPr marL="66558" marR="66558" marT="0" marB="0"/>
                </a:tc>
                <a:tc>
                  <a:txBody>
                    <a:bodyPr/>
                    <a:lstStyle/>
                    <a:p>
                      <a:pPr marL="0" marR="0" algn="ctr">
                        <a:lnSpc>
                          <a:spcPct val="150000"/>
                        </a:lnSpc>
                        <a:spcBef>
                          <a:spcPts val="0"/>
                        </a:spcBef>
                        <a:spcAft>
                          <a:spcPts val="0"/>
                        </a:spcAft>
                      </a:pPr>
                      <a:r>
                        <a:rPr lang="en-US" sz="1200">
                          <a:effectLst/>
                        </a:rPr>
                        <a:t>12400</a:t>
                      </a:r>
                      <a:endParaRPr lang="en-US" sz="1100">
                        <a:effectLst/>
                        <a:latin typeface="Calibri"/>
                        <a:ea typeface="Calibri"/>
                        <a:cs typeface="Times New Roman"/>
                      </a:endParaRPr>
                    </a:p>
                  </a:txBody>
                  <a:tcPr marL="66558" marR="66558" marT="0" marB="0"/>
                </a:tc>
                <a:tc>
                  <a:txBody>
                    <a:bodyPr/>
                    <a:lstStyle/>
                    <a:p>
                      <a:pPr marL="0" marR="0" algn="ctr">
                        <a:lnSpc>
                          <a:spcPct val="150000"/>
                        </a:lnSpc>
                        <a:spcBef>
                          <a:spcPts val="0"/>
                        </a:spcBef>
                        <a:spcAft>
                          <a:spcPts val="0"/>
                        </a:spcAft>
                      </a:pPr>
                      <a:r>
                        <a:rPr lang="en-US" sz="1200">
                          <a:effectLst/>
                        </a:rPr>
                        <a:t>$9,176</a:t>
                      </a:r>
                      <a:endParaRPr lang="en-US" sz="1100">
                        <a:effectLst/>
                        <a:latin typeface="Calibri"/>
                        <a:ea typeface="Calibri"/>
                        <a:cs typeface="Times New Roman"/>
                      </a:endParaRPr>
                    </a:p>
                  </a:txBody>
                  <a:tcPr marL="66558" marR="66558" marT="0" marB="0"/>
                </a:tc>
                <a:tc>
                  <a:txBody>
                    <a:bodyPr/>
                    <a:lstStyle/>
                    <a:p>
                      <a:pPr marL="0" marR="0" algn="ctr">
                        <a:lnSpc>
                          <a:spcPct val="150000"/>
                        </a:lnSpc>
                        <a:spcBef>
                          <a:spcPts val="0"/>
                        </a:spcBef>
                        <a:spcAft>
                          <a:spcPts val="0"/>
                        </a:spcAft>
                      </a:pPr>
                      <a:r>
                        <a:rPr lang="en-US" sz="1200">
                          <a:effectLst/>
                        </a:rPr>
                        <a:t>RSMEANS</a:t>
                      </a:r>
                      <a:endParaRPr lang="en-US" sz="1100">
                        <a:effectLst/>
                        <a:latin typeface="Calibri"/>
                        <a:ea typeface="Calibri"/>
                        <a:cs typeface="Times New Roman"/>
                      </a:endParaRPr>
                    </a:p>
                  </a:txBody>
                  <a:tcPr marL="66558" marR="66558" marT="0" marB="0"/>
                </a:tc>
              </a:tr>
              <a:tr h="266233">
                <a:tc>
                  <a:txBody>
                    <a:bodyPr/>
                    <a:lstStyle/>
                    <a:p>
                      <a:pPr marL="0" marR="0">
                        <a:lnSpc>
                          <a:spcPct val="150000"/>
                        </a:lnSpc>
                        <a:spcBef>
                          <a:spcPts val="0"/>
                        </a:spcBef>
                        <a:spcAft>
                          <a:spcPts val="0"/>
                        </a:spcAft>
                      </a:pPr>
                      <a:r>
                        <a:rPr lang="en-US" sz="1200">
                          <a:effectLst/>
                        </a:rPr>
                        <a:t>DC Conduit 3/4"</a:t>
                      </a:r>
                      <a:endParaRPr lang="en-US" sz="1100">
                        <a:effectLst/>
                        <a:latin typeface="Calibri"/>
                        <a:ea typeface="Calibri"/>
                        <a:cs typeface="Times New Roman"/>
                      </a:endParaRPr>
                    </a:p>
                  </a:txBody>
                  <a:tcPr marL="66558" marR="66558" marT="0" marB="0"/>
                </a:tc>
                <a:tc>
                  <a:txBody>
                    <a:bodyPr/>
                    <a:lstStyle/>
                    <a:p>
                      <a:pPr marL="0" marR="0" algn="ctr">
                        <a:lnSpc>
                          <a:spcPct val="150000"/>
                        </a:lnSpc>
                        <a:spcBef>
                          <a:spcPts val="0"/>
                        </a:spcBef>
                        <a:spcAft>
                          <a:spcPts val="0"/>
                        </a:spcAft>
                      </a:pPr>
                      <a:r>
                        <a:rPr lang="en-US" sz="1200">
                          <a:effectLst/>
                        </a:rPr>
                        <a:t>$10.50/LF</a:t>
                      </a:r>
                      <a:endParaRPr lang="en-US" sz="1100">
                        <a:effectLst/>
                        <a:latin typeface="Calibri"/>
                        <a:ea typeface="Calibri"/>
                        <a:cs typeface="Times New Roman"/>
                      </a:endParaRPr>
                    </a:p>
                  </a:txBody>
                  <a:tcPr marL="66558" marR="66558" marT="0" marB="0"/>
                </a:tc>
                <a:tc>
                  <a:txBody>
                    <a:bodyPr/>
                    <a:lstStyle/>
                    <a:p>
                      <a:pPr marL="0" marR="0" algn="ctr">
                        <a:lnSpc>
                          <a:spcPct val="150000"/>
                        </a:lnSpc>
                        <a:spcBef>
                          <a:spcPts val="0"/>
                        </a:spcBef>
                        <a:spcAft>
                          <a:spcPts val="0"/>
                        </a:spcAft>
                      </a:pPr>
                      <a:r>
                        <a:rPr lang="en-US" sz="1200">
                          <a:effectLst/>
                        </a:rPr>
                        <a:t>2480</a:t>
                      </a:r>
                      <a:endParaRPr lang="en-US" sz="1100">
                        <a:effectLst/>
                        <a:latin typeface="Calibri"/>
                        <a:ea typeface="Calibri"/>
                        <a:cs typeface="Times New Roman"/>
                      </a:endParaRPr>
                    </a:p>
                  </a:txBody>
                  <a:tcPr marL="66558" marR="66558" marT="0" marB="0"/>
                </a:tc>
                <a:tc>
                  <a:txBody>
                    <a:bodyPr/>
                    <a:lstStyle/>
                    <a:p>
                      <a:pPr marL="0" marR="0" algn="ctr">
                        <a:lnSpc>
                          <a:spcPct val="150000"/>
                        </a:lnSpc>
                        <a:spcBef>
                          <a:spcPts val="0"/>
                        </a:spcBef>
                        <a:spcAft>
                          <a:spcPts val="0"/>
                        </a:spcAft>
                      </a:pPr>
                      <a:r>
                        <a:rPr lang="en-US" sz="1200">
                          <a:effectLst/>
                        </a:rPr>
                        <a:t>$26,040</a:t>
                      </a:r>
                      <a:endParaRPr lang="en-US" sz="1100">
                        <a:effectLst/>
                        <a:latin typeface="Calibri"/>
                        <a:ea typeface="Calibri"/>
                        <a:cs typeface="Times New Roman"/>
                      </a:endParaRPr>
                    </a:p>
                  </a:txBody>
                  <a:tcPr marL="66558" marR="66558" marT="0" marB="0"/>
                </a:tc>
                <a:tc>
                  <a:txBody>
                    <a:bodyPr/>
                    <a:lstStyle/>
                    <a:p>
                      <a:pPr marL="0" marR="0" algn="ctr">
                        <a:lnSpc>
                          <a:spcPct val="150000"/>
                        </a:lnSpc>
                        <a:spcBef>
                          <a:spcPts val="0"/>
                        </a:spcBef>
                        <a:spcAft>
                          <a:spcPts val="0"/>
                        </a:spcAft>
                      </a:pPr>
                      <a:r>
                        <a:rPr lang="en-US" sz="1200">
                          <a:effectLst/>
                        </a:rPr>
                        <a:t>RSMEANS</a:t>
                      </a:r>
                      <a:endParaRPr lang="en-US" sz="1100">
                        <a:effectLst/>
                        <a:latin typeface="Calibri"/>
                        <a:ea typeface="Calibri"/>
                        <a:cs typeface="Times New Roman"/>
                      </a:endParaRPr>
                    </a:p>
                  </a:txBody>
                  <a:tcPr marL="66558" marR="66558" marT="0" marB="0"/>
                </a:tc>
              </a:tr>
              <a:tr h="266233">
                <a:tc>
                  <a:txBody>
                    <a:bodyPr/>
                    <a:lstStyle/>
                    <a:p>
                      <a:pPr marL="0" marR="0">
                        <a:lnSpc>
                          <a:spcPct val="150000"/>
                        </a:lnSpc>
                        <a:spcBef>
                          <a:spcPts val="0"/>
                        </a:spcBef>
                        <a:spcAft>
                          <a:spcPts val="0"/>
                        </a:spcAft>
                      </a:pPr>
                      <a:r>
                        <a:rPr lang="en-US" sz="1200">
                          <a:effectLst/>
                        </a:rPr>
                        <a:t>AC Wiring #4 AWG</a:t>
                      </a:r>
                      <a:endParaRPr lang="en-US" sz="1100">
                        <a:effectLst/>
                        <a:latin typeface="Calibri"/>
                        <a:ea typeface="Calibri"/>
                        <a:cs typeface="Times New Roman"/>
                      </a:endParaRPr>
                    </a:p>
                  </a:txBody>
                  <a:tcPr marL="66558" marR="66558" marT="0" marB="0"/>
                </a:tc>
                <a:tc>
                  <a:txBody>
                    <a:bodyPr/>
                    <a:lstStyle/>
                    <a:p>
                      <a:pPr marL="0" marR="0" algn="ctr">
                        <a:lnSpc>
                          <a:spcPct val="150000"/>
                        </a:lnSpc>
                        <a:spcBef>
                          <a:spcPts val="0"/>
                        </a:spcBef>
                        <a:spcAft>
                          <a:spcPts val="0"/>
                        </a:spcAft>
                      </a:pPr>
                      <a:r>
                        <a:rPr lang="en-US" sz="1200">
                          <a:effectLst/>
                        </a:rPr>
                        <a:t>$2.29/LF</a:t>
                      </a:r>
                      <a:endParaRPr lang="en-US" sz="1100">
                        <a:effectLst/>
                        <a:latin typeface="Calibri"/>
                        <a:ea typeface="Calibri"/>
                        <a:cs typeface="Times New Roman"/>
                      </a:endParaRPr>
                    </a:p>
                  </a:txBody>
                  <a:tcPr marL="66558" marR="66558" marT="0" marB="0"/>
                </a:tc>
                <a:tc>
                  <a:txBody>
                    <a:bodyPr/>
                    <a:lstStyle/>
                    <a:p>
                      <a:pPr marL="0" marR="0" algn="ctr">
                        <a:lnSpc>
                          <a:spcPct val="150000"/>
                        </a:lnSpc>
                        <a:spcBef>
                          <a:spcPts val="0"/>
                        </a:spcBef>
                        <a:spcAft>
                          <a:spcPts val="0"/>
                        </a:spcAft>
                      </a:pPr>
                      <a:r>
                        <a:rPr lang="en-US" sz="1200">
                          <a:effectLst/>
                        </a:rPr>
                        <a:t>250</a:t>
                      </a:r>
                      <a:endParaRPr lang="en-US" sz="1100">
                        <a:effectLst/>
                        <a:latin typeface="Calibri"/>
                        <a:ea typeface="Calibri"/>
                        <a:cs typeface="Times New Roman"/>
                      </a:endParaRPr>
                    </a:p>
                  </a:txBody>
                  <a:tcPr marL="66558" marR="66558" marT="0" marB="0"/>
                </a:tc>
                <a:tc>
                  <a:txBody>
                    <a:bodyPr/>
                    <a:lstStyle/>
                    <a:p>
                      <a:pPr marL="0" marR="0" algn="ctr">
                        <a:lnSpc>
                          <a:spcPct val="150000"/>
                        </a:lnSpc>
                        <a:spcBef>
                          <a:spcPts val="0"/>
                        </a:spcBef>
                        <a:spcAft>
                          <a:spcPts val="0"/>
                        </a:spcAft>
                      </a:pPr>
                      <a:r>
                        <a:rPr lang="en-US" sz="1200">
                          <a:effectLst/>
                        </a:rPr>
                        <a:t>$573</a:t>
                      </a:r>
                      <a:endParaRPr lang="en-US" sz="1100">
                        <a:effectLst/>
                        <a:latin typeface="Calibri"/>
                        <a:ea typeface="Calibri"/>
                        <a:cs typeface="Times New Roman"/>
                      </a:endParaRPr>
                    </a:p>
                  </a:txBody>
                  <a:tcPr marL="66558" marR="66558" marT="0" marB="0"/>
                </a:tc>
                <a:tc>
                  <a:txBody>
                    <a:bodyPr/>
                    <a:lstStyle/>
                    <a:p>
                      <a:pPr marL="0" marR="0" algn="ctr">
                        <a:lnSpc>
                          <a:spcPct val="150000"/>
                        </a:lnSpc>
                        <a:spcBef>
                          <a:spcPts val="0"/>
                        </a:spcBef>
                        <a:spcAft>
                          <a:spcPts val="0"/>
                        </a:spcAft>
                      </a:pPr>
                      <a:r>
                        <a:rPr lang="en-US" sz="1200">
                          <a:effectLst/>
                        </a:rPr>
                        <a:t>RSMEANS</a:t>
                      </a:r>
                      <a:endParaRPr lang="en-US" sz="1100">
                        <a:effectLst/>
                        <a:latin typeface="Calibri"/>
                        <a:ea typeface="Calibri"/>
                        <a:cs typeface="Times New Roman"/>
                      </a:endParaRPr>
                    </a:p>
                  </a:txBody>
                  <a:tcPr marL="66558" marR="66558" marT="0" marB="0"/>
                </a:tc>
              </a:tr>
              <a:tr h="266233">
                <a:tc>
                  <a:txBody>
                    <a:bodyPr/>
                    <a:lstStyle/>
                    <a:p>
                      <a:pPr marL="0" marR="0">
                        <a:lnSpc>
                          <a:spcPct val="150000"/>
                        </a:lnSpc>
                        <a:spcBef>
                          <a:spcPts val="0"/>
                        </a:spcBef>
                        <a:spcAft>
                          <a:spcPts val="0"/>
                        </a:spcAft>
                      </a:pPr>
                      <a:r>
                        <a:rPr lang="en-US" sz="1200">
                          <a:effectLst/>
                        </a:rPr>
                        <a:t>AC Conduit 1"</a:t>
                      </a:r>
                      <a:endParaRPr lang="en-US" sz="1100">
                        <a:effectLst/>
                        <a:latin typeface="Calibri"/>
                        <a:ea typeface="Calibri"/>
                        <a:cs typeface="Times New Roman"/>
                      </a:endParaRPr>
                    </a:p>
                  </a:txBody>
                  <a:tcPr marL="66558" marR="66558" marT="0" marB="0"/>
                </a:tc>
                <a:tc>
                  <a:txBody>
                    <a:bodyPr/>
                    <a:lstStyle/>
                    <a:p>
                      <a:pPr marL="0" marR="0" algn="ctr">
                        <a:lnSpc>
                          <a:spcPct val="150000"/>
                        </a:lnSpc>
                        <a:spcBef>
                          <a:spcPts val="0"/>
                        </a:spcBef>
                        <a:spcAft>
                          <a:spcPts val="0"/>
                        </a:spcAft>
                      </a:pPr>
                      <a:r>
                        <a:rPr lang="en-US" sz="1200">
                          <a:effectLst/>
                        </a:rPr>
                        <a:t>$12.45/LF</a:t>
                      </a:r>
                      <a:endParaRPr lang="en-US" sz="1100">
                        <a:effectLst/>
                        <a:latin typeface="Calibri"/>
                        <a:ea typeface="Calibri"/>
                        <a:cs typeface="Times New Roman"/>
                      </a:endParaRPr>
                    </a:p>
                  </a:txBody>
                  <a:tcPr marL="66558" marR="66558" marT="0" marB="0"/>
                </a:tc>
                <a:tc>
                  <a:txBody>
                    <a:bodyPr/>
                    <a:lstStyle/>
                    <a:p>
                      <a:pPr marL="0" marR="0" algn="ctr">
                        <a:lnSpc>
                          <a:spcPct val="150000"/>
                        </a:lnSpc>
                        <a:spcBef>
                          <a:spcPts val="0"/>
                        </a:spcBef>
                        <a:spcAft>
                          <a:spcPts val="0"/>
                        </a:spcAft>
                      </a:pPr>
                      <a:r>
                        <a:rPr lang="en-US" sz="1200">
                          <a:effectLst/>
                        </a:rPr>
                        <a:t>250</a:t>
                      </a:r>
                      <a:endParaRPr lang="en-US" sz="1100">
                        <a:effectLst/>
                        <a:latin typeface="Calibri"/>
                        <a:ea typeface="Calibri"/>
                        <a:cs typeface="Times New Roman"/>
                      </a:endParaRPr>
                    </a:p>
                  </a:txBody>
                  <a:tcPr marL="66558" marR="66558" marT="0" marB="0"/>
                </a:tc>
                <a:tc>
                  <a:txBody>
                    <a:bodyPr/>
                    <a:lstStyle/>
                    <a:p>
                      <a:pPr marL="0" marR="0" algn="ctr">
                        <a:lnSpc>
                          <a:spcPct val="150000"/>
                        </a:lnSpc>
                        <a:spcBef>
                          <a:spcPts val="0"/>
                        </a:spcBef>
                        <a:spcAft>
                          <a:spcPts val="0"/>
                        </a:spcAft>
                      </a:pPr>
                      <a:r>
                        <a:rPr lang="en-US" sz="1200">
                          <a:effectLst/>
                        </a:rPr>
                        <a:t>$3,113</a:t>
                      </a:r>
                      <a:endParaRPr lang="en-US" sz="1100">
                        <a:effectLst/>
                        <a:latin typeface="Calibri"/>
                        <a:ea typeface="Calibri"/>
                        <a:cs typeface="Times New Roman"/>
                      </a:endParaRPr>
                    </a:p>
                  </a:txBody>
                  <a:tcPr marL="66558" marR="66558" marT="0" marB="0"/>
                </a:tc>
                <a:tc>
                  <a:txBody>
                    <a:bodyPr/>
                    <a:lstStyle/>
                    <a:p>
                      <a:pPr marL="0" marR="0" algn="ctr">
                        <a:lnSpc>
                          <a:spcPct val="150000"/>
                        </a:lnSpc>
                        <a:spcBef>
                          <a:spcPts val="0"/>
                        </a:spcBef>
                        <a:spcAft>
                          <a:spcPts val="0"/>
                        </a:spcAft>
                      </a:pPr>
                      <a:r>
                        <a:rPr lang="en-US" sz="1200">
                          <a:effectLst/>
                        </a:rPr>
                        <a:t>RSMEANS</a:t>
                      </a:r>
                      <a:endParaRPr lang="en-US" sz="1100">
                        <a:effectLst/>
                        <a:latin typeface="Calibri"/>
                        <a:ea typeface="Calibri"/>
                        <a:cs typeface="Times New Roman"/>
                      </a:endParaRPr>
                    </a:p>
                  </a:txBody>
                  <a:tcPr marL="66558" marR="66558" marT="0" marB="0"/>
                </a:tc>
              </a:tr>
              <a:tr h="266233">
                <a:tc>
                  <a:txBody>
                    <a:bodyPr/>
                    <a:lstStyle/>
                    <a:p>
                      <a:pPr marL="0" marR="0">
                        <a:lnSpc>
                          <a:spcPct val="150000"/>
                        </a:lnSpc>
                        <a:spcBef>
                          <a:spcPts val="0"/>
                        </a:spcBef>
                        <a:spcAft>
                          <a:spcPts val="0"/>
                        </a:spcAft>
                      </a:pPr>
                      <a:r>
                        <a:rPr lang="en-US" sz="1200">
                          <a:effectLst/>
                        </a:rPr>
                        <a:t>Circuit Breakers 80 AMP</a:t>
                      </a:r>
                      <a:endParaRPr lang="en-US" sz="1100">
                        <a:effectLst/>
                        <a:latin typeface="Calibri"/>
                        <a:ea typeface="Calibri"/>
                        <a:cs typeface="Times New Roman"/>
                      </a:endParaRPr>
                    </a:p>
                  </a:txBody>
                  <a:tcPr marL="66558" marR="66558" marT="0" marB="0"/>
                </a:tc>
                <a:tc>
                  <a:txBody>
                    <a:bodyPr/>
                    <a:lstStyle/>
                    <a:p>
                      <a:pPr marL="0" marR="0" algn="ctr">
                        <a:lnSpc>
                          <a:spcPct val="150000"/>
                        </a:lnSpc>
                        <a:spcBef>
                          <a:spcPts val="0"/>
                        </a:spcBef>
                        <a:spcAft>
                          <a:spcPts val="0"/>
                        </a:spcAft>
                      </a:pPr>
                      <a:r>
                        <a:rPr lang="en-US" sz="1200">
                          <a:effectLst/>
                        </a:rPr>
                        <a:t>$1025/Ea</a:t>
                      </a:r>
                      <a:endParaRPr lang="en-US" sz="1100">
                        <a:effectLst/>
                        <a:latin typeface="Calibri"/>
                        <a:ea typeface="Calibri"/>
                        <a:cs typeface="Times New Roman"/>
                      </a:endParaRPr>
                    </a:p>
                  </a:txBody>
                  <a:tcPr marL="66558" marR="66558" marT="0" marB="0"/>
                </a:tc>
                <a:tc>
                  <a:txBody>
                    <a:bodyPr/>
                    <a:lstStyle/>
                    <a:p>
                      <a:pPr marL="0" marR="0" algn="ctr">
                        <a:lnSpc>
                          <a:spcPct val="150000"/>
                        </a:lnSpc>
                        <a:spcBef>
                          <a:spcPts val="0"/>
                        </a:spcBef>
                        <a:spcAft>
                          <a:spcPts val="0"/>
                        </a:spcAft>
                      </a:pPr>
                      <a:r>
                        <a:rPr lang="en-US" sz="1200">
                          <a:effectLst/>
                        </a:rPr>
                        <a:t>2</a:t>
                      </a:r>
                      <a:endParaRPr lang="en-US" sz="1100">
                        <a:effectLst/>
                        <a:latin typeface="Calibri"/>
                        <a:ea typeface="Calibri"/>
                        <a:cs typeface="Times New Roman"/>
                      </a:endParaRPr>
                    </a:p>
                  </a:txBody>
                  <a:tcPr marL="66558" marR="66558" marT="0" marB="0"/>
                </a:tc>
                <a:tc>
                  <a:txBody>
                    <a:bodyPr/>
                    <a:lstStyle/>
                    <a:p>
                      <a:pPr marL="0" marR="0" algn="ctr">
                        <a:lnSpc>
                          <a:spcPct val="150000"/>
                        </a:lnSpc>
                        <a:spcBef>
                          <a:spcPts val="0"/>
                        </a:spcBef>
                        <a:spcAft>
                          <a:spcPts val="0"/>
                        </a:spcAft>
                      </a:pPr>
                      <a:r>
                        <a:rPr lang="en-US" sz="1200">
                          <a:effectLst/>
                        </a:rPr>
                        <a:t>$2,050</a:t>
                      </a:r>
                      <a:endParaRPr lang="en-US" sz="1100">
                        <a:effectLst/>
                        <a:latin typeface="Calibri"/>
                        <a:ea typeface="Calibri"/>
                        <a:cs typeface="Times New Roman"/>
                      </a:endParaRPr>
                    </a:p>
                  </a:txBody>
                  <a:tcPr marL="66558" marR="66558" marT="0" marB="0"/>
                </a:tc>
                <a:tc>
                  <a:txBody>
                    <a:bodyPr/>
                    <a:lstStyle/>
                    <a:p>
                      <a:pPr marL="0" marR="0" algn="ctr">
                        <a:lnSpc>
                          <a:spcPct val="150000"/>
                        </a:lnSpc>
                        <a:spcBef>
                          <a:spcPts val="0"/>
                        </a:spcBef>
                        <a:spcAft>
                          <a:spcPts val="0"/>
                        </a:spcAft>
                      </a:pPr>
                      <a:r>
                        <a:rPr lang="en-US" sz="1200">
                          <a:effectLst/>
                        </a:rPr>
                        <a:t>RSMEANS</a:t>
                      </a:r>
                      <a:endParaRPr lang="en-US" sz="1100">
                        <a:effectLst/>
                        <a:latin typeface="Calibri"/>
                        <a:ea typeface="Calibri"/>
                        <a:cs typeface="Times New Roman"/>
                      </a:endParaRPr>
                    </a:p>
                  </a:txBody>
                  <a:tcPr marL="66558" marR="66558" marT="0" marB="0"/>
                </a:tc>
              </a:tr>
              <a:tr h="532466">
                <a:tc>
                  <a:txBody>
                    <a:bodyPr/>
                    <a:lstStyle/>
                    <a:p>
                      <a:pPr marL="0" marR="0">
                        <a:lnSpc>
                          <a:spcPct val="150000"/>
                        </a:lnSpc>
                        <a:spcBef>
                          <a:spcPts val="0"/>
                        </a:spcBef>
                        <a:spcAft>
                          <a:spcPts val="0"/>
                        </a:spcAft>
                      </a:pPr>
                      <a:r>
                        <a:rPr lang="en-US" sz="1200">
                          <a:effectLst/>
                        </a:rPr>
                        <a:t>Crane Rental</a:t>
                      </a:r>
                      <a:endParaRPr lang="en-US" sz="1100">
                        <a:effectLst/>
                      </a:endParaRPr>
                    </a:p>
                    <a:p>
                      <a:pPr marL="0" marR="0">
                        <a:lnSpc>
                          <a:spcPct val="150000"/>
                        </a:lnSpc>
                        <a:spcBef>
                          <a:spcPts val="0"/>
                        </a:spcBef>
                        <a:spcAft>
                          <a:spcPts val="0"/>
                        </a:spcAft>
                      </a:pPr>
                      <a:r>
                        <a:rPr lang="en-US" sz="1200">
                          <a:effectLst/>
                        </a:rPr>
                        <a:t>(Truck Crane 4,000 lb. Capacity)</a:t>
                      </a:r>
                      <a:endParaRPr lang="en-US" sz="1100">
                        <a:effectLst/>
                        <a:latin typeface="Calibri"/>
                        <a:ea typeface="Calibri"/>
                        <a:cs typeface="Times New Roman"/>
                      </a:endParaRPr>
                    </a:p>
                  </a:txBody>
                  <a:tcPr marL="66558" marR="66558" marT="0" marB="0"/>
                </a:tc>
                <a:tc>
                  <a:txBody>
                    <a:bodyPr/>
                    <a:lstStyle/>
                    <a:p>
                      <a:pPr marL="0" marR="0" algn="ctr">
                        <a:lnSpc>
                          <a:spcPct val="150000"/>
                        </a:lnSpc>
                        <a:spcBef>
                          <a:spcPts val="0"/>
                        </a:spcBef>
                        <a:spcAft>
                          <a:spcPts val="0"/>
                        </a:spcAft>
                      </a:pPr>
                      <a:r>
                        <a:rPr lang="en-US" sz="1200">
                          <a:effectLst/>
                        </a:rPr>
                        <a:t>$4200/day</a:t>
                      </a:r>
                      <a:endParaRPr lang="en-US" sz="1100">
                        <a:effectLst/>
                        <a:latin typeface="Calibri"/>
                        <a:ea typeface="Calibri"/>
                        <a:cs typeface="Times New Roman"/>
                      </a:endParaRPr>
                    </a:p>
                  </a:txBody>
                  <a:tcPr marL="66558" marR="66558" marT="0" marB="0"/>
                </a:tc>
                <a:tc>
                  <a:txBody>
                    <a:bodyPr/>
                    <a:lstStyle/>
                    <a:p>
                      <a:pPr marL="0" marR="0" algn="ctr">
                        <a:lnSpc>
                          <a:spcPct val="150000"/>
                        </a:lnSpc>
                        <a:spcBef>
                          <a:spcPts val="0"/>
                        </a:spcBef>
                        <a:spcAft>
                          <a:spcPts val="0"/>
                        </a:spcAft>
                      </a:pPr>
                      <a:r>
                        <a:rPr lang="en-US" sz="1200">
                          <a:effectLst/>
                        </a:rPr>
                        <a:t>2</a:t>
                      </a:r>
                      <a:endParaRPr lang="en-US" sz="1100">
                        <a:effectLst/>
                        <a:latin typeface="Calibri"/>
                        <a:ea typeface="Calibri"/>
                        <a:cs typeface="Times New Roman"/>
                      </a:endParaRPr>
                    </a:p>
                  </a:txBody>
                  <a:tcPr marL="66558" marR="66558" marT="0" marB="0"/>
                </a:tc>
                <a:tc>
                  <a:txBody>
                    <a:bodyPr/>
                    <a:lstStyle/>
                    <a:p>
                      <a:pPr marL="0" marR="0" algn="ctr">
                        <a:lnSpc>
                          <a:spcPct val="150000"/>
                        </a:lnSpc>
                        <a:spcBef>
                          <a:spcPts val="0"/>
                        </a:spcBef>
                        <a:spcAft>
                          <a:spcPts val="0"/>
                        </a:spcAft>
                      </a:pPr>
                      <a:r>
                        <a:rPr lang="en-US" sz="1200">
                          <a:effectLst/>
                        </a:rPr>
                        <a:t>$8,400</a:t>
                      </a:r>
                      <a:endParaRPr lang="en-US" sz="1100">
                        <a:effectLst/>
                        <a:latin typeface="Calibri"/>
                        <a:ea typeface="Calibri"/>
                        <a:cs typeface="Times New Roman"/>
                      </a:endParaRPr>
                    </a:p>
                  </a:txBody>
                  <a:tcPr marL="66558" marR="66558" marT="0" marB="0"/>
                </a:tc>
                <a:tc>
                  <a:txBody>
                    <a:bodyPr/>
                    <a:lstStyle/>
                    <a:p>
                      <a:pPr marL="0" marR="0" algn="ctr">
                        <a:lnSpc>
                          <a:spcPct val="150000"/>
                        </a:lnSpc>
                        <a:spcBef>
                          <a:spcPts val="0"/>
                        </a:spcBef>
                        <a:spcAft>
                          <a:spcPts val="0"/>
                        </a:spcAft>
                      </a:pPr>
                      <a:r>
                        <a:rPr lang="en-US" sz="1200">
                          <a:effectLst/>
                        </a:rPr>
                        <a:t>RSMEANS</a:t>
                      </a:r>
                      <a:endParaRPr lang="en-US" sz="1100">
                        <a:effectLst/>
                        <a:latin typeface="Calibri"/>
                        <a:ea typeface="Calibri"/>
                        <a:cs typeface="Times New Roman"/>
                      </a:endParaRPr>
                    </a:p>
                  </a:txBody>
                  <a:tcPr marL="66558" marR="66558" marT="0" marB="0"/>
                </a:tc>
              </a:tr>
              <a:tr h="266233">
                <a:tc>
                  <a:txBody>
                    <a:bodyPr/>
                    <a:lstStyle/>
                    <a:p>
                      <a:pPr marL="0" marR="0">
                        <a:lnSpc>
                          <a:spcPct val="150000"/>
                        </a:lnSpc>
                        <a:spcBef>
                          <a:spcPts val="0"/>
                        </a:spcBef>
                        <a:spcAft>
                          <a:spcPts val="0"/>
                        </a:spcAft>
                      </a:pPr>
                      <a:r>
                        <a:rPr lang="en-US" sz="1200">
                          <a:effectLst/>
                        </a:rPr>
                        <a:t>Shipping</a:t>
                      </a:r>
                      <a:endParaRPr lang="en-US" sz="1100">
                        <a:effectLst/>
                        <a:latin typeface="Calibri"/>
                        <a:ea typeface="Calibri"/>
                        <a:cs typeface="Times New Roman"/>
                      </a:endParaRPr>
                    </a:p>
                  </a:txBody>
                  <a:tcPr marL="66558" marR="66558" marT="0" marB="0"/>
                </a:tc>
                <a:tc>
                  <a:txBody>
                    <a:bodyPr/>
                    <a:lstStyle/>
                    <a:p>
                      <a:pPr marL="0" marR="0" algn="ctr">
                        <a:lnSpc>
                          <a:spcPct val="150000"/>
                        </a:lnSpc>
                        <a:spcBef>
                          <a:spcPts val="0"/>
                        </a:spcBef>
                        <a:spcAft>
                          <a:spcPts val="0"/>
                        </a:spcAft>
                      </a:pPr>
                      <a:r>
                        <a:rPr lang="en-US" sz="1200">
                          <a:effectLst/>
                        </a:rPr>
                        <a:t>$190/Pallet</a:t>
                      </a:r>
                      <a:endParaRPr lang="en-US" sz="1100">
                        <a:effectLst/>
                        <a:latin typeface="Calibri"/>
                        <a:ea typeface="Calibri"/>
                        <a:cs typeface="Times New Roman"/>
                      </a:endParaRPr>
                    </a:p>
                  </a:txBody>
                  <a:tcPr marL="66558" marR="66558" marT="0" marB="0"/>
                </a:tc>
                <a:tc>
                  <a:txBody>
                    <a:bodyPr/>
                    <a:lstStyle/>
                    <a:p>
                      <a:pPr marL="0" marR="0" algn="ctr">
                        <a:lnSpc>
                          <a:spcPct val="150000"/>
                        </a:lnSpc>
                        <a:spcBef>
                          <a:spcPts val="0"/>
                        </a:spcBef>
                        <a:spcAft>
                          <a:spcPts val="0"/>
                        </a:spcAft>
                      </a:pPr>
                      <a:r>
                        <a:rPr lang="en-US" sz="1200">
                          <a:effectLst/>
                        </a:rPr>
                        <a:t>11</a:t>
                      </a:r>
                      <a:endParaRPr lang="en-US" sz="1100">
                        <a:effectLst/>
                        <a:latin typeface="Calibri"/>
                        <a:ea typeface="Calibri"/>
                        <a:cs typeface="Times New Roman"/>
                      </a:endParaRPr>
                    </a:p>
                  </a:txBody>
                  <a:tcPr marL="66558" marR="66558" marT="0" marB="0"/>
                </a:tc>
                <a:tc>
                  <a:txBody>
                    <a:bodyPr/>
                    <a:lstStyle/>
                    <a:p>
                      <a:pPr marL="0" marR="0" algn="ctr">
                        <a:lnSpc>
                          <a:spcPct val="150000"/>
                        </a:lnSpc>
                        <a:spcBef>
                          <a:spcPts val="0"/>
                        </a:spcBef>
                        <a:spcAft>
                          <a:spcPts val="0"/>
                        </a:spcAft>
                      </a:pPr>
                      <a:r>
                        <a:rPr lang="en-US" sz="1200">
                          <a:effectLst/>
                        </a:rPr>
                        <a:t>$2,090</a:t>
                      </a:r>
                      <a:endParaRPr lang="en-US" sz="1100">
                        <a:effectLst/>
                        <a:latin typeface="Calibri"/>
                        <a:ea typeface="Calibri"/>
                        <a:cs typeface="Times New Roman"/>
                      </a:endParaRPr>
                    </a:p>
                  </a:txBody>
                  <a:tcPr marL="66558" marR="66558" marT="0" marB="0"/>
                </a:tc>
                <a:tc>
                  <a:txBody>
                    <a:bodyPr/>
                    <a:lstStyle/>
                    <a:p>
                      <a:pPr marL="0" marR="0" algn="ctr">
                        <a:lnSpc>
                          <a:spcPct val="150000"/>
                        </a:lnSpc>
                        <a:spcBef>
                          <a:spcPts val="0"/>
                        </a:spcBef>
                        <a:spcAft>
                          <a:spcPts val="0"/>
                        </a:spcAft>
                      </a:pPr>
                      <a:r>
                        <a:rPr lang="en-US" sz="1200">
                          <a:effectLst/>
                        </a:rPr>
                        <a:t>Sunwize Quote</a:t>
                      </a:r>
                      <a:endParaRPr lang="en-US" sz="1100">
                        <a:effectLst/>
                        <a:latin typeface="Calibri"/>
                        <a:ea typeface="Calibri"/>
                        <a:cs typeface="Times New Roman"/>
                      </a:endParaRPr>
                    </a:p>
                  </a:txBody>
                  <a:tcPr marL="66558" marR="66558" marT="0" marB="0"/>
                </a:tc>
              </a:tr>
              <a:tr h="266233">
                <a:tc>
                  <a:txBody>
                    <a:bodyPr/>
                    <a:lstStyle/>
                    <a:p>
                      <a:pPr marL="0" marR="0">
                        <a:lnSpc>
                          <a:spcPct val="150000"/>
                        </a:lnSpc>
                        <a:spcBef>
                          <a:spcPts val="0"/>
                        </a:spcBef>
                        <a:spcAft>
                          <a:spcPts val="0"/>
                        </a:spcAft>
                      </a:pPr>
                      <a:r>
                        <a:rPr lang="en-US" sz="1200">
                          <a:effectLst/>
                        </a:rPr>
                        <a:t>Labor</a:t>
                      </a:r>
                      <a:endParaRPr lang="en-US" sz="1100">
                        <a:effectLst/>
                        <a:latin typeface="Calibri"/>
                        <a:ea typeface="Calibri"/>
                        <a:cs typeface="Times New Roman"/>
                      </a:endParaRPr>
                    </a:p>
                  </a:txBody>
                  <a:tcPr marL="66558" marR="66558" marT="0" marB="0"/>
                </a:tc>
                <a:tc>
                  <a:txBody>
                    <a:bodyPr/>
                    <a:lstStyle/>
                    <a:p>
                      <a:pPr marL="0" marR="0" algn="ctr">
                        <a:lnSpc>
                          <a:spcPct val="150000"/>
                        </a:lnSpc>
                        <a:spcBef>
                          <a:spcPts val="0"/>
                        </a:spcBef>
                        <a:spcAft>
                          <a:spcPts val="0"/>
                        </a:spcAft>
                      </a:pPr>
                      <a:r>
                        <a:rPr lang="en-US" sz="1200">
                          <a:effectLst/>
                        </a:rPr>
                        <a:t>$3/Watt</a:t>
                      </a:r>
                      <a:endParaRPr lang="en-US" sz="1100">
                        <a:effectLst/>
                        <a:latin typeface="Calibri"/>
                        <a:ea typeface="Calibri"/>
                        <a:cs typeface="Times New Roman"/>
                      </a:endParaRPr>
                    </a:p>
                  </a:txBody>
                  <a:tcPr marL="66558" marR="66558" marT="0" marB="0"/>
                </a:tc>
                <a:tc>
                  <a:txBody>
                    <a:bodyPr/>
                    <a:lstStyle/>
                    <a:p>
                      <a:pPr marL="0" marR="0" algn="ctr">
                        <a:lnSpc>
                          <a:spcPct val="150000"/>
                        </a:lnSpc>
                        <a:spcBef>
                          <a:spcPts val="0"/>
                        </a:spcBef>
                        <a:spcAft>
                          <a:spcPts val="0"/>
                        </a:spcAft>
                      </a:pPr>
                      <a:r>
                        <a:rPr lang="en-US" sz="1200">
                          <a:effectLst/>
                        </a:rPr>
                        <a:t>35730</a:t>
                      </a:r>
                      <a:endParaRPr lang="en-US" sz="1100">
                        <a:effectLst/>
                        <a:latin typeface="Calibri"/>
                        <a:ea typeface="Calibri"/>
                        <a:cs typeface="Times New Roman"/>
                      </a:endParaRPr>
                    </a:p>
                  </a:txBody>
                  <a:tcPr marL="66558" marR="66558" marT="0" marB="0"/>
                </a:tc>
                <a:tc>
                  <a:txBody>
                    <a:bodyPr/>
                    <a:lstStyle/>
                    <a:p>
                      <a:pPr marL="0" marR="0" algn="ctr">
                        <a:lnSpc>
                          <a:spcPct val="150000"/>
                        </a:lnSpc>
                        <a:spcBef>
                          <a:spcPts val="0"/>
                        </a:spcBef>
                        <a:spcAft>
                          <a:spcPts val="0"/>
                        </a:spcAft>
                      </a:pPr>
                      <a:r>
                        <a:rPr lang="en-US" sz="1200">
                          <a:effectLst/>
                        </a:rPr>
                        <a:t>$107,190</a:t>
                      </a:r>
                      <a:endParaRPr lang="en-US" sz="1100">
                        <a:effectLst/>
                        <a:latin typeface="Calibri"/>
                        <a:ea typeface="Calibri"/>
                        <a:cs typeface="Times New Roman"/>
                      </a:endParaRPr>
                    </a:p>
                  </a:txBody>
                  <a:tcPr marL="66558" marR="66558" marT="0" marB="0"/>
                </a:tc>
                <a:tc>
                  <a:txBody>
                    <a:bodyPr/>
                    <a:lstStyle/>
                    <a:p>
                      <a:pPr marL="0" marR="0" algn="ctr">
                        <a:lnSpc>
                          <a:spcPct val="150000"/>
                        </a:lnSpc>
                        <a:spcBef>
                          <a:spcPts val="0"/>
                        </a:spcBef>
                        <a:spcAft>
                          <a:spcPts val="0"/>
                        </a:spcAft>
                      </a:pPr>
                      <a:r>
                        <a:rPr lang="en-US" sz="1200">
                          <a:effectLst/>
                        </a:rPr>
                        <a:t>Sunwize Rec.</a:t>
                      </a:r>
                      <a:endParaRPr lang="en-US" sz="1100">
                        <a:effectLst/>
                        <a:latin typeface="Calibri"/>
                        <a:ea typeface="Calibri"/>
                        <a:cs typeface="Times New Roman"/>
                      </a:endParaRPr>
                    </a:p>
                  </a:txBody>
                  <a:tcPr marL="66558" marR="66558" marT="0" marB="0"/>
                </a:tc>
              </a:tr>
              <a:tr h="266233">
                <a:tc>
                  <a:txBody>
                    <a:bodyPr/>
                    <a:lstStyle/>
                    <a:p>
                      <a:pPr marL="0" marR="0">
                        <a:lnSpc>
                          <a:spcPct val="150000"/>
                        </a:lnSpc>
                        <a:spcBef>
                          <a:spcPts val="0"/>
                        </a:spcBef>
                        <a:spcAft>
                          <a:spcPts val="0"/>
                        </a:spcAft>
                      </a:pPr>
                      <a:r>
                        <a:rPr lang="en-US" sz="1200">
                          <a:effectLst/>
                        </a:rPr>
                        <a:t>Total</a:t>
                      </a:r>
                      <a:endParaRPr lang="en-US" sz="1100">
                        <a:effectLst/>
                        <a:latin typeface="Calibri"/>
                        <a:ea typeface="Calibri"/>
                        <a:cs typeface="Times New Roman"/>
                      </a:endParaRPr>
                    </a:p>
                  </a:txBody>
                  <a:tcPr marL="66558" marR="66558" marT="0" marB="0"/>
                </a:tc>
                <a:tc>
                  <a:txBody>
                    <a:bodyPr/>
                    <a:lstStyle/>
                    <a:p>
                      <a:pPr marL="0" marR="0" algn="ctr">
                        <a:lnSpc>
                          <a:spcPct val="150000"/>
                        </a:lnSpc>
                        <a:spcBef>
                          <a:spcPts val="0"/>
                        </a:spcBef>
                        <a:spcAft>
                          <a:spcPts val="0"/>
                        </a:spcAft>
                      </a:pPr>
                      <a:r>
                        <a:rPr lang="en-US" sz="1200">
                          <a:effectLst/>
                        </a:rPr>
                        <a:t>-</a:t>
                      </a:r>
                      <a:endParaRPr lang="en-US" sz="1100">
                        <a:effectLst/>
                        <a:latin typeface="Calibri"/>
                        <a:ea typeface="Calibri"/>
                        <a:cs typeface="Times New Roman"/>
                      </a:endParaRPr>
                    </a:p>
                  </a:txBody>
                  <a:tcPr marL="66558" marR="66558" marT="0" marB="0"/>
                </a:tc>
                <a:tc>
                  <a:txBody>
                    <a:bodyPr/>
                    <a:lstStyle/>
                    <a:p>
                      <a:pPr marL="0" marR="0" algn="ctr">
                        <a:lnSpc>
                          <a:spcPct val="150000"/>
                        </a:lnSpc>
                        <a:spcBef>
                          <a:spcPts val="0"/>
                        </a:spcBef>
                        <a:spcAft>
                          <a:spcPts val="0"/>
                        </a:spcAft>
                      </a:pPr>
                      <a:r>
                        <a:rPr lang="en-US" sz="1200">
                          <a:effectLst/>
                        </a:rPr>
                        <a:t>-</a:t>
                      </a:r>
                      <a:endParaRPr lang="en-US" sz="1100">
                        <a:effectLst/>
                        <a:latin typeface="Calibri"/>
                        <a:ea typeface="Calibri"/>
                        <a:cs typeface="Times New Roman"/>
                      </a:endParaRPr>
                    </a:p>
                  </a:txBody>
                  <a:tcPr marL="66558" marR="66558" marT="0" marB="0"/>
                </a:tc>
                <a:tc>
                  <a:txBody>
                    <a:bodyPr/>
                    <a:lstStyle/>
                    <a:p>
                      <a:pPr marL="0" marR="0" algn="ctr">
                        <a:lnSpc>
                          <a:spcPct val="150000"/>
                        </a:lnSpc>
                        <a:spcBef>
                          <a:spcPts val="0"/>
                        </a:spcBef>
                        <a:spcAft>
                          <a:spcPts val="0"/>
                        </a:spcAft>
                      </a:pPr>
                      <a:r>
                        <a:rPr lang="en-US" sz="1200">
                          <a:effectLst/>
                        </a:rPr>
                        <a:t>$180,534</a:t>
                      </a:r>
                      <a:endParaRPr lang="en-US" sz="1100">
                        <a:effectLst/>
                        <a:latin typeface="Calibri"/>
                        <a:ea typeface="Calibri"/>
                        <a:cs typeface="Times New Roman"/>
                      </a:endParaRPr>
                    </a:p>
                  </a:txBody>
                  <a:tcPr marL="66558" marR="66558" marT="0" marB="0"/>
                </a:tc>
                <a:tc>
                  <a:txBody>
                    <a:bodyPr/>
                    <a:lstStyle/>
                    <a:p>
                      <a:endParaRPr lang="en-US" sz="1100" dirty="0">
                        <a:effectLst/>
                        <a:latin typeface="Calibri"/>
                      </a:endParaRPr>
                    </a:p>
                  </a:txBody>
                  <a:tcPr marL="66558" marR="66558" marT="0" marB="0"/>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349592542"/>
              </p:ext>
            </p:extLst>
          </p:nvPr>
        </p:nvGraphicFramePr>
        <p:xfrm>
          <a:off x="19812000" y="1371600"/>
          <a:ext cx="6080760" cy="2743200"/>
        </p:xfrm>
        <a:graphic>
          <a:graphicData uri="http://schemas.openxmlformats.org/drawingml/2006/table">
            <a:tbl>
              <a:tblPr firstRow="1" firstCol="1" bandRow="1">
                <a:tableStyleId>{5C22544A-7EE6-4342-B048-85BDC9FD1C3A}</a:tableStyleId>
              </a:tblPr>
              <a:tblGrid>
                <a:gridCol w="2171065"/>
                <a:gridCol w="1973580"/>
                <a:gridCol w="1936115"/>
              </a:tblGrid>
              <a:tr h="0">
                <a:tc gridSpan="3">
                  <a:txBody>
                    <a:bodyPr/>
                    <a:lstStyle/>
                    <a:p>
                      <a:pPr marL="0" marR="0" algn="ctr">
                        <a:lnSpc>
                          <a:spcPct val="150000"/>
                        </a:lnSpc>
                        <a:spcBef>
                          <a:spcPts val="0"/>
                        </a:spcBef>
                        <a:spcAft>
                          <a:spcPts val="0"/>
                        </a:spcAft>
                      </a:pPr>
                      <a:r>
                        <a:rPr lang="en-US" sz="1200">
                          <a:effectLst/>
                        </a:rPr>
                        <a:t>Major Costs for Research Facility Core and Shell</a:t>
                      </a:r>
                      <a:endParaRPr lang="en-US" sz="1100">
                        <a:effectLst/>
                        <a:latin typeface="Calibr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r>
              <a:tr h="0">
                <a:tc>
                  <a:txBody>
                    <a:bodyPr/>
                    <a:lstStyle/>
                    <a:p>
                      <a:pPr marL="0" marR="0">
                        <a:lnSpc>
                          <a:spcPct val="150000"/>
                        </a:lnSpc>
                        <a:spcBef>
                          <a:spcPts val="0"/>
                        </a:spcBef>
                        <a:spcAft>
                          <a:spcPts val="0"/>
                        </a:spcAft>
                      </a:pPr>
                      <a:r>
                        <a:rPr lang="en-US" sz="1200">
                          <a:effectLst/>
                        </a:rPr>
                        <a:t> </a:t>
                      </a:r>
                      <a:endParaRPr lang="en-US" sz="110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a:effectLst/>
                        </a:rPr>
                        <a:t>Construction Cost</a:t>
                      </a:r>
                      <a:endParaRPr lang="en-US" sz="110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a:effectLst/>
                        </a:rPr>
                        <a:t>Cost/SF</a:t>
                      </a:r>
                      <a:endParaRPr lang="en-US" sz="1100">
                        <a:effectLst/>
                        <a:latin typeface="Calibri"/>
                        <a:ea typeface="Calibri"/>
                        <a:cs typeface="Times New Roman"/>
                      </a:endParaRPr>
                    </a:p>
                  </a:txBody>
                  <a:tcPr marL="68580" marR="68580" marT="0" marB="0"/>
                </a:tc>
              </a:tr>
              <a:tr h="0">
                <a:tc>
                  <a:txBody>
                    <a:bodyPr/>
                    <a:lstStyle/>
                    <a:p>
                      <a:pPr marL="0" marR="0" algn="ctr">
                        <a:lnSpc>
                          <a:spcPct val="150000"/>
                        </a:lnSpc>
                        <a:spcBef>
                          <a:spcPts val="0"/>
                        </a:spcBef>
                        <a:spcAft>
                          <a:spcPts val="0"/>
                        </a:spcAft>
                      </a:pPr>
                      <a:r>
                        <a:rPr lang="en-US" sz="1200">
                          <a:effectLst/>
                        </a:rPr>
                        <a:t>Actual Building Construction</a:t>
                      </a:r>
                      <a:endParaRPr lang="en-US" sz="110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a:effectLst/>
                        </a:rPr>
                        <a:t>$16,031,402</a:t>
                      </a:r>
                      <a:endParaRPr lang="en-US" sz="110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a:effectLst/>
                        </a:rPr>
                        <a:t>$125.86</a:t>
                      </a:r>
                      <a:endParaRPr lang="en-US" sz="1100">
                        <a:effectLst/>
                        <a:latin typeface="Calibri"/>
                        <a:ea typeface="Calibri"/>
                        <a:cs typeface="Times New Roman"/>
                      </a:endParaRPr>
                    </a:p>
                  </a:txBody>
                  <a:tcPr marL="68580" marR="68580" marT="0" marB="0"/>
                </a:tc>
              </a:tr>
              <a:tr h="0">
                <a:tc>
                  <a:txBody>
                    <a:bodyPr/>
                    <a:lstStyle/>
                    <a:p>
                      <a:pPr marL="0" marR="0" algn="ctr">
                        <a:lnSpc>
                          <a:spcPct val="150000"/>
                        </a:lnSpc>
                        <a:spcBef>
                          <a:spcPts val="0"/>
                        </a:spcBef>
                        <a:spcAft>
                          <a:spcPts val="0"/>
                        </a:spcAft>
                      </a:pPr>
                      <a:r>
                        <a:rPr lang="en-US" sz="1200">
                          <a:effectLst/>
                        </a:rPr>
                        <a:t>Total Project</a:t>
                      </a:r>
                      <a:endParaRPr lang="en-US" sz="110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a:effectLst/>
                        </a:rPr>
                        <a:t>$20,035,000</a:t>
                      </a:r>
                      <a:endParaRPr lang="en-US" sz="110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a:effectLst/>
                        </a:rPr>
                        <a:t>$157.29</a:t>
                      </a:r>
                      <a:endParaRPr lang="en-US" sz="1100">
                        <a:effectLst/>
                        <a:latin typeface="Calibri"/>
                        <a:ea typeface="Calibri"/>
                        <a:cs typeface="Times New Roman"/>
                      </a:endParaRPr>
                    </a:p>
                  </a:txBody>
                  <a:tcPr marL="68580" marR="68580" marT="0" marB="0"/>
                </a:tc>
              </a:tr>
              <a:tr h="0">
                <a:tc>
                  <a:txBody>
                    <a:bodyPr/>
                    <a:lstStyle/>
                    <a:p>
                      <a:pPr marL="0" marR="0" algn="ctr">
                        <a:lnSpc>
                          <a:spcPct val="150000"/>
                        </a:lnSpc>
                        <a:spcBef>
                          <a:spcPts val="0"/>
                        </a:spcBef>
                        <a:spcAft>
                          <a:spcPts val="0"/>
                        </a:spcAft>
                      </a:pPr>
                      <a:r>
                        <a:rPr lang="en-US" sz="1200">
                          <a:effectLst/>
                        </a:rPr>
                        <a:t>Mechanical System</a:t>
                      </a:r>
                      <a:endParaRPr lang="en-US" sz="110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a:effectLst/>
                        </a:rPr>
                        <a:t>$1,574,261</a:t>
                      </a:r>
                      <a:endParaRPr lang="en-US" sz="110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a:effectLst/>
                        </a:rPr>
                        <a:t>$12.36</a:t>
                      </a:r>
                      <a:endParaRPr lang="en-US" sz="1100">
                        <a:effectLst/>
                        <a:latin typeface="Calibri"/>
                        <a:ea typeface="Calibri"/>
                        <a:cs typeface="Times New Roman"/>
                      </a:endParaRPr>
                    </a:p>
                  </a:txBody>
                  <a:tcPr marL="68580" marR="68580" marT="0" marB="0"/>
                </a:tc>
              </a:tr>
              <a:tr h="0">
                <a:tc>
                  <a:txBody>
                    <a:bodyPr/>
                    <a:lstStyle/>
                    <a:p>
                      <a:pPr marL="0" marR="0" algn="ctr">
                        <a:lnSpc>
                          <a:spcPct val="150000"/>
                        </a:lnSpc>
                        <a:spcBef>
                          <a:spcPts val="0"/>
                        </a:spcBef>
                        <a:spcAft>
                          <a:spcPts val="0"/>
                        </a:spcAft>
                      </a:pPr>
                      <a:r>
                        <a:rPr lang="en-US" sz="1200">
                          <a:effectLst/>
                        </a:rPr>
                        <a:t>Electrical System</a:t>
                      </a:r>
                      <a:endParaRPr lang="en-US" sz="110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a:effectLst/>
                        </a:rPr>
                        <a:t>$1,014,666</a:t>
                      </a:r>
                      <a:endParaRPr lang="en-US" sz="110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a:effectLst/>
                        </a:rPr>
                        <a:t>$7.97</a:t>
                      </a:r>
                      <a:endParaRPr lang="en-US" sz="1100">
                        <a:effectLst/>
                        <a:latin typeface="Calibri"/>
                        <a:ea typeface="Calibri"/>
                        <a:cs typeface="Times New Roman"/>
                      </a:endParaRPr>
                    </a:p>
                  </a:txBody>
                  <a:tcPr marL="68580" marR="68580" marT="0" marB="0"/>
                </a:tc>
              </a:tr>
              <a:tr h="0">
                <a:tc>
                  <a:txBody>
                    <a:bodyPr/>
                    <a:lstStyle/>
                    <a:p>
                      <a:pPr marL="0" marR="0" algn="ctr">
                        <a:lnSpc>
                          <a:spcPct val="150000"/>
                        </a:lnSpc>
                        <a:spcBef>
                          <a:spcPts val="0"/>
                        </a:spcBef>
                        <a:spcAft>
                          <a:spcPts val="0"/>
                        </a:spcAft>
                      </a:pPr>
                      <a:r>
                        <a:rPr lang="en-US" sz="1200">
                          <a:effectLst/>
                        </a:rPr>
                        <a:t>Plumbing System</a:t>
                      </a:r>
                      <a:endParaRPr lang="en-US" sz="110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a:effectLst/>
                        </a:rPr>
                        <a:t>$662,250</a:t>
                      </a:r>
                      <a:endParaRPr lang="en-US" sz="110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a:effectLst/>
                        </a:rPr>
                        <a:t>$5.20</a:t>
                      </a:r>
                      <a:endParaRPr lang="en-US" sz="1100">
                        <a:effectLst/>
                        <a:latin typeface="Calibri"/>
                        <a:ea typeface="Calibri"/>
                        <a:cs typeface="Times New Roman"/>
                      </a:endParaRPr>
                    </a:p>
                  </a:txBody>
                  <a:tcPr marL="68580" marR="68580" marT="0" marB="0"/>
                </a:tc>
              </a:tr>
              <a:tr h="0">
                <a:tc>
                  <a:txBody>
                    <a:bodyPr/>
                    <a:lstStyle/>
                    <a:p>
                      <a:pPr marL="0" marR="0" algn="ctr">
                        <a:lnSpc>
                          <a:spcPct val="150000"/>
                        </a:lnSpc>
                        <a:spcBef>
                          <a:spcPts val="0"/>
                        </a:spcBef>
                        <a:spcAft>
                          <a:spcPts val="0"/>
                        </a:spcAft>
                      </a:pPr>
                      <a:r>
                        <a:rPr lang="en-US" sz="1200">
                          <a:effectLst/>
                        </a:rPr>
                        <a:t>Fire Protection</a:t>
                      </a:r>
                      <a:endParaRPr lang="en-US" sz="110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a:effectLst/>
                        </a:rPr>
                        <a:t>$298,462</a:t>
                      </a:r>
                      <a:endParaRPr lang="en-US" sz="110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a:effectLst/>
                        </a:rPr>
                        <a:t>$2.34</a:t>
                      </a:r>
                      <a:endParaRPr lang="en-US" sz="1100">
                        <a:effectLst/>
                        <a:latin typeface="Calibri"/>
                        <a:ea typeface="Calibri"/>
                        <a:cs typeface="Times New Roman"/>
                      </a:endParaRPr>
                    </a:p>
                  </a:txBody>
                  <a:tcPr marL="68580" marR="68580" marT="0" marB="0"/>
                </a:tc>
              </a:tr>
              <a:tr h="0">
                <a:tc>
                  <a:txBody>
                    <a:bodyPr/>
                    <a:lstStyle/>
                    <a:p>
                      <a:pPr marL="0" marR="0" algn="ctr">
                        <a:lnSpc>
                          <a:spcPct val="150000"/>
                        </a:lnSpc>
                        <a:spcBef>
                          <a:spcPts val="0"/>
                        </a:spcBef>
                        <a:spcAft>
                          <a:spcPts val="0"/>
                        </a:spcAft>
                      </a:pPr>
                      <a:r>
                        <a:rPr lang="en-US" sz="1200">
                          <a:effectLst/>
                        </a:rPr>
                        <a:t>Structural System</a:t>
                      </a:r>
                      <a:endParaRPr lang="en-US" sz="110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a:effectLst/>
                        </a:rPr>
                        <a:t>$5,238,945</a:t>
                      </a:r>
                      <a:endParaRPr lang="en-US" sz="110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a:effectLst/>
                        </a:rPr>
                        <a:t>$41.13</a:t>
                      </a:r>
                      <a:endParaRPr lang="en-US" sz="1100">
                        <a:effectLst/>
                        <a:latin typeface="Calibri"/>
                        <a:ea typeface="Calibri"/>
                        <a:cs typeface="Times New Roman"/>
                      </a:endParaRPr>
                    </a:p>
                  </a:txBody>
                  <a:tcPr marL="68580" marR="68580" marT="0" marB="0"/>
                </a:tc>
              </a:tr>
              <a:tr h="0">
                <a:tc>
                  <a:txBody>
                    <a:bodyPr/>
                    <a:lstStyle/>
                    <a:p>
                      <a:pPr marL="0" marR="0" algn="ctr">
                        <a:lnSpc>
                          <a:spcPct val="150000"/>
                        </a:lnSpc>
                        <a:spcBef>
                          <a:spcPts val="0"/>
                        </a:spcBef>
                        <a:spcAft>
                          <a:spcPts val="0"/>
                        </a:spcAft>
                      </a:pPr>
                      <a:r>
                        <a:rPr lang="en-US" sz="1200">
                          <a:effectLst/>
                        </a:rPr>
                        <a:t>Exterior Skin</a:t>
                      </a:r>
                      <a:endParaRPr lang="en-US" sz="110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a:effectLst/>
                        </a:rPr>
                        <a:t>$4,089,261</a:t>
                      </a:r>
                      <a:endParaRPr lang="en-US" sz="110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dirty="0">
                          <a:effectLst/>
                        </a:rPr>
                        <a:t>$32.10</a:t>
                      </a:r>
                      <a:endParaRPr lang="en-US" sz="1100" dirty="0">
                        <a:effectLst/>
                        <a:latin typeface="Calibri"/>
                        <a:ea typeface="Calibri"/>
                        <a:cs typeface="Times New Roman"/>
                      </a:endParaRPr>
                    </a:p>
                  </a:txBody>
                  <a:tcPr marL="68580" marR="68580" marT="0" marB="0"/>
                </a:tc>
              </a:tr>
            </a:tbl>
          </a:graphicData>
        </a:graphic>
      </p:graphicFrame>
      <p:graphicFrame>
        <p:nvGraphicFramePr>
          <p:cNvPr id="20" name="Table 19"/>
          <p:cNvGraphicFramePr>
            <a:graphicFrameLocks noGrp="1"/>
          </p:cNvGraphicFramePr>
          <p:nvPr>
            <p:extLst>
              <p:ext uri="{D42A27DB-BD31-4B8C-83A1-F6EECF244321}">
                <p14:modId xmlns:p14="http://schemas.microsoft.com/office/powerpoint/2010/main" val="1344224762"/>
              </p:ext>
            </p:extLst>
          </p:nvPr>
        </p:nvGraphicFramePr>
        <p:xfrm>
          <a:off x="19659600" y="4331732"/>
          <a:ext cx="6469380" cy="2194560"/>
        </p:xfrm>
        <a:graphic>
          <a:graphicData uri="http://schemas.openxmlformats.org/drawingml/2006/table">
            <a:tbl>
              <a:tblPr firstRow="1" firstCol="1" bandRow="1">
                <a:tableStyleId>{5C22544A-7EE6-4342-B048-85BDC9FD1C3A}</a:tableStyleId>
              </a:tblPr>
              <a:tblGrid>
                <a:gridCol w="2183130"/>
                <a:gridCol w="800100"/>
                <a:gridCol w="3486150"/>
              </a:tblGrid>
              <a:tr h="0">
                <a:tc gridSpan="3">
                  <a:txBody>
                    <a:bodyPr/>
                    <a:lstStyle/>
                    <a:p>
                      <a:pPr marL="0" marR="0" algn="ctr">
                        <a:lnSpc>
                          <a:spcPct val="150000"/>
                        </a:lnSpc>
                        <a:spcBef>
                          <a:spcPts val="0"/>
                        </a:spcBef>
                        <a:spcAft>
                          <a:spcPts val="0"/>
                        </a:spcAft>
                      </a:pPr>
                      <a:r>
                        <a:rPr lang="en-US" sz="1200">
                          <a:effectLst/>
                        </a:rPr>
                        <a:t>Building Use Description</a:t>
                      </a:r>
                      <a:endParaRPr lang="en-US" sz="1100">
                        <a:effectLst/>
                        <a:latin typeface="Calibr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r>
              <a:tr h="0">
                <a:tc>
                  <a:txBody>
                    <a:bodyPr/>
                    <a:lstStyle/>
                    <a:p>
                      <a:pPr marL="0" marR="0" algn="ctr">
                        <a:lnSpc>
                          <a:spcPct val="150000"/>
                        </a:lnSpc>
                        <a:spcBef>
                          <a:spcPts val="0"/>
                        </a:spcBef>
                        <a:spcAft>
                          <a:spcPts val="0"/>
                        </a:spcAft>
                      </a:pPr>
                      <a:r>
                        <a:rPr lang="en-US" sz="1200">
                          <a:effectLst/>
                        </a:rPr>
                        <a:t>Level</a:t>
                      </a:r>
                      <a:endParaRPr lang="en-US" sz="110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a:effectLst/>
                        </a:rPr>
                        <a:t>Size</a:t>
                      </a:r>
                      <a:endParaRPr lang="en-US" sz="110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a:effectLst/>
                        </a:rPr>
                        <a:t>Use</a:t>
                      </a:r>
                      <a:endParaRPr lang="en-US" sz="1100">
                        <a:effectLst/>
                        <a:latin typeface="Calibri"/>
                        <a:ea typeface="Calibri"/>
                        <a:cs typeface="Times New Roman"/>
                      </a:endParaRPr>
                    </a:p>
                  </a:txBody>
                  <a:tcPr marL="68580" marR="68580" marT="0" marB="0"/>
                </a:tc>
              </a:tr>
              <a:tr h="0">
                <a:tc>
                  <a:txBody>
                    <a:bodyPr/>
                    <a:lstStyle/>
                    <a:p>
                      <a:pPr marL="0" marR="0" algn="ctr">
                        <a:lnSpc>
                          <a:spcPct val="150000"/>
                        </a:lnSpc>
                        <a:spcBef>
                          <a:spcPts val="0"/>
                        </a:spcBef>
                        <a:spcAft>
                          <a:spcPts val="0"/>
                        </a:spcAft>
                      </a:pPr>
                      <a:r>
                        <a:rPr lang="en-US" sz="1200">
                          <a:effectLst/>
                        </a:rPr>
                        <a:t>Underground Parking Garage</a:t>
                      </a:r>
                      <a:endParaRPr lang="en-US" sz="110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a:effectLst/>
                        </a:rPr>
                        <a:t>31,197 SF</a:t>
                      </a:r>
                      <a:endParaRPr lang="en-US" sz="110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a:effectLst/>
                        </a:rPr>
                        <a:t>Parking; UPS, Electrical &amp; Elevator Machine Rooms</a:t>
                      </a:r>
                      <a:endParaRPr lang="en-US" sz="1100">
                        <a:effectLst/>
                        <a:latin typeface="Calibri"/>
                        <a:ea typeface="Calibri"/>
                        <a:cs typeface="Times New Roman"/>
                      </a:endParaRPr>
                    </a:p>
                  </a:txBody>
                  <a:tcPr marL="68580" marR="68580" marT="0" marB="0"/>
                </a:tc>
              </a:tr>
              <a:tr h="0">
                <a:tc>
                  <a:txBody>
                    <a:bodyPr/>
                    <a:lstStyle/>
                    <a:p>
                      <a:pPr marL="0" marR="0" algn="ctr">
                        <a:lnSpc>
                          <a:spcPct val="150000"/>
                        </a:lnSpc>
                        <a:spcBef>
                          <a:spcPts val="0"/>
                        </a:spcBef>
                        <a:spcAft>
                          <a:spcPts val="0"/>
                        </a:spcAft>
                      </a:pPr>
                      <a:r>
                        <a:rPr lang="en-US" sz="1200">
                          <a:effectLst/>
                        </a:rPr>
                        <a:t>First Floor</a:t>
                      </a:r>
                      <a:endParaRPr lang="en-US" sz="110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a:effectLst/>
                        </a:rPr>
                        <a:t>31,850 SF</a:t>
                      </a:r>
                      <a:endParaRPr lang="en-US" sz="110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a:effectLst/>
                        </a:rPr>
                        <a:t>Lobby, Laboratory Space</a:t>
                      </a:r>
                      <a:endParaRPr lang="en-US" sz="1100">
                        <a:effectLst/>
                        <a:latin typeface="Calibri"/>
                        <a:ea typeface="Calibri"/>
                        <a:cs typeface="Times New Roman"/>
                      </a:endParaRPr>
                    </a:p>
                  </a:txBody>
                  <a:tcPr marL="68580" marR="68580" marT="0" marB="0"/>
                </a:tc>
              </a:tr>
              <a:tr h="0">
                <a:tc>
                  <a:txBody>
                    <a:bodyPr/>
                    <a:lstStyle/>
                    <a:p>
                      <a:pPr marL="0" marR="0" algn="ctr">
                        <a:lnSpc>
                          <a:spcPct val="150000"/>
                        </a:lnSpc>
                        <a:spcBef>
                          <a:spcPts val="0"/>
                        </a:spcBef>
                        <a:spcAft>
                          <a:spcPts val="0"/>
                        </a:spcAft>
                      </a:pPr>
                      <a:r>
                        <a:rPr lang="en-US" sz="1200">
                          <a:effectLst/>
                        </a:rPr>
                        <a:t>Second Floor</a:t>
                      </a:r>
                      <a:endParaRPr lang="en-US" sz="110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a:effectLst/>
                        </a:rPr>
                        <a:t>31,850 SF</a:t>
                      </a:r>
                      <a:endParaRPr lang="en-US" sz="110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a:effectLst/>
                        </a:rPr>
                        <a:t>Offices, Laboratory Rooms</a:t>
                      </a:r>
                      <a:endParaRPr lang="en-US" sz="1100">
                        <a:effectLst/>
                        <a:latin typeface="Calibri"/>
                        <a:ea typeface="Calibri"/>
                        <a:cs typeface="Times New Roman"/>
                      </a:endParaRPr>
                    </a:p>
                  </a:txBody>
                  <a:tcPr marL="68580" marR="68580" marT="0" marB="0"/>
                </a:tc>
              </a:tr>
              <a:tr h="0">
                <a:tc>
                  <a:txBody>
                    <a:bodyPr/>
                    <a:lstStyle/>
                    <a:p>
                      <a:pPr marL="0" marR="0" algn="ctr">
                        <a:lnSpc>
                          <a:spcPct val="150000"/>
                        </a:lnSpc>
                        <a:spcBef>
                          <a:spcPts val="0"/>
                        </a:spcBef>
                        <a:spcAft>
                          <a:spcPts val="0"/>
                        </a:spcAft>
                      </a:pPr>
                      <a:r>
                        <a:rPr lang="en-US" sz="1200">
                          <a:effectLst/>
                        </a:rPr>
                        <a:t>Third Floor</a:t>
                      </a:r>
                      <a:endParaRPr lang="en-US" sz="110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a:effectLst/>
                        </a:rPr>
                        <a:t>31,850 SF</a:t>
                      </a:r>
                      <a:endParaRPr lang="en-US" sz="110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a:effectLst/>
                        </a:rPr>
                        <a:t>Offices, Laboratory Rooms</a:t>
                      </a:r>
                      <a:endParaRPr lang="en-US" sz="1100">
                        <a:effectLst/>
                        <a:latin typeface="Calibri"/>
                        <a:ea typeface="Calibri"/>
                        <a:cs typeface="Times New Roman"/>
                      </a:endParaRPr>
                    </a:p>
                  </a:txBody>
                  <a:tcPr marL="68580" marR="68580" marT="0" marB="0"/>
                </a:tc>
              </a:tr>
              <a:tr h="0">
                <a:tc>
                  <a:txBody>
                    <a:bodyPr/>
                    <a:lstStyle/>
                    <a:p>
                      <a:pPr marL="0" marR="0" algn="ctr">
                        <a:lnSpc>
                          <a:spcPct val="150000"/>
                        </a:lnSpc>
                        <a:spcBef>
                          <a:spcPts val="0"/>
                        </a:spcBef>
                        <a:spcAft>
                          <a:spcPts val="0"/>
                        </a:spcAft>
                      </a:pPr>
                      <a:r>
                        <a:rPr lang="en-US" sz="1200">
                          <a:effectLst/>
                        </a:rPr>
                        <a:t>Fourth Floor</a:t>
                      </a:r>
                      <a:endParaRPr lang="en-US" sz="110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a:effectLst/>
                        </a:rPr>
                        <a:t>31,850 SF</a:t>
                      </a:r>
                      <a:endParaRPr lang="en-US" sz="110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a:effectLst/>
                        </a:rPr>
                        <a:t>Offices</a:t>
                      </a:r>
                      <a:endParaRPr lang="en-US" sz="1100">
                        <a:effectLst/>
                        <a:latin typeface="Calibri"/>
                        <a:ea typeface="Calibri"/>
                        <a:cs typeface="Times New Roman"/>
                      </a:endParaRPr>
                    </a:p>
                  </a:txBody>
                  <a:tcPr marL="68580" marR="68580" marT="0" marB="0"/>
                </a:tc>
              </a:tr>
              <a:tr h="0">
                <a:tc>
                  <a:txBody>
                    <a:bodyPr/>
                    <a:lstStyle/>
                    <a:p>
                      <a:pPr marL="0" marR="0" algn="ctr">
                        <a:lnSpc>
                          <a:spcPct val="150000"/>
                        </a:lnSpc>
                        <a:spcBef>
                          <a:spcPts val="0"/>
                        </a:spcBef>
                        <a:spcAft>
                          <a:spcPts val="0"/>
                        </a:spcAft>
                      </a:pPr>
                      <a:r>
                        <a:rPr lang="en-US" sz="1200">
                          <a:effectLst/>
                        </a:rPr>
                        <a:t>Roof</a:t>
                      </a:r>
                      <a:endParaRPr lang="en-US" sz="110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a:effectLst/>
                        </a:rPr>
                        <a:t>31,850 SF</a:t>
                      </a:r>
                      <a:endParaRPr lang="en-US" sz="110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200" dirty="0">
                          <a:effectLst/>
                        </a:rPr>
                        <a:t>Large Mechanical Equipment</a:t>
                      </a:r>
                      <a:endParaRPr lang="en-US" sz="1100" dirty="0">
                        <a:effectLst/>
                        <a:latin typeface="Calibri"/>
                        <a:ea typeface="Calibri"/>
                        <a:cs typeface="Times New Roman"/>
                      </a:endParaRPr>
                    </a:p>
                  </a:txBody>
                  <a:tcPr marL="68580" marR="68580" marT="0" marB="0"/>
                </a:tc>
              </a:tr>
            </a:tbl>
          </a:graphicData>
        </a:graphic>
      </p:graphicFrame>
      <p:sp>
        <p:nvSpPr>
          <p:cNvPr id="30" name="TextBox 29"/>
          <p:cNvSpPr txBox="1"/>
          <p:nvPr/>
        </p:nvSpPr>
        <p:spPr>
          <a:xfrm>
            <a:off x="18466377" y="555248"/>
            <a:ext cx="8991600" cy="892552"/>
          </a:xfrm>
          <a:prstGeom prst="rect">
            <a:avLst/>
          </a:prstGeom>
          <a:noFill/>
        </p:spPr>
        <p:txBody>
          <a:bodyPr wrap="square" rtlCol="0">
            <a:spAutoFit/>
          </a:bodyPr>
          <a:lstStyle/>
          <a:p>
            <a:r>
              <a:rPr lang="en-US" sz="3200" b="1" dirty="0" smtClean="0">
                <a:solidFill>
                  <a:schemeClr val="bg1"/>
                </a:solidFill>
              </a:rPr>
              <a:t>RFCS Costs and Building Use</a:t>
            </a:r>
          </a:p>
          <a:p>
            <a:endParaRPr lang="en-US" sz="2000" dirty="0">
              <a:solidFill>
                <a:schemeClr val="bg1"/>
              </a:solidFill>
            </a:endParaRPr>
          </a:p>
        </p:txBody>
      </p:sp>
    </p:spTree>
    <p:extLst>
      <p:ext uri="{BB962C8B-B14F-4D97-AF65-F5344CB8AC3E}">
        <p14:creationId xmlns:p14="http://schemas.microsoft.com/office/powerpoint/2010/main" val="193066935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144000" y="0"/>
            <a:ext cx="9144000" cy="6858000"/>
          </a:xfrm>
          <a:prstGeom prst="rect">
            <a:avLst/>
          </a:pr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7" name="Rectangle 6"/>
          <p:cNvSpPr/>
          <p:nvPr/>
        </p:nvSpPr>
        <p:spPr>
          <a:xfrm>
            <a:off x="0" y="0"/>
            <a:ext cx="9144000" cy="6858000"/>
          </a:xfrm>
          <a:prstGeom prst="rect">
            <a:avLst/>
          </a:prstGeom>
          <a:solidFill>
            <a:srgbClr val="FF0000"/>
          </a:solidFill>
          <a:ln w="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8" name="Rectangle 7"/>
          <p:cNvSpPr/>
          <p:nvPr/>
        </p:nvSpPr>
        <p:spPr>
          <a:xfrm>
            <a:off x="18288000" y="0"/>
            <a:ext cx="9144000" cy="6858000"/>
          </a:xfrm>
          <a:prstGeom prst="rect">
            <a:avLst/>
          </a:prstGeom>
          <a:solidFill>
            <a:schemeClr val="accent1"/>
          </a:solidFill>
          <a:ln w="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Tree>
    <p:extLst>
      <p:ext uri="{BB962C8B-B14F-4D97-AF65-F5344CB8AC3E}">
        <p14:creationId xmlns:p14="http://schemas.microsoft.com/office/powerpoint/2010/main" val="29577230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9067800" y="0"/>
            <a:ext cx="76200" cy="685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18288000" y="-31531"/>
            <a:ext cx="76200" cy="685800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143000" y="849868"/>
            <a:ext cx="3657600" cy="369332"/>
          </a:xfrm>
          <a:prstGeom prst="rect">
            <a:avLst/>
          </a:prstGeom>
          <a:noFill/>
        </p:spPr>
        <p:txBody>
          <a:bodyPr wrap="square" rtlCol="0">
            <a:spAutoFit/>
          </a:bodyPr>
          <a:lstStyle/>
          <a:p>
            <a:r>
              <a:rPr lang="en-US" b="1" dirty="0" smtClean="0">
                <a:solidFill>
                  <a:schemeClr val="bg1"/>
                </a:solidFill>
              </a:rPr>
              <a:t>| Introduction</a:t>
            </a:r>
            <a:endParaRPr lang="en-US" b="1" dirty="0">
              <a:solidFill>
                <a:schemeClr val="bg1"/>
              </a:solidFill>
            </a:endParaRPr>
          </a:p>
        </p:txBody>
      </p:sp>
      <p:sp>
        <p:nvSpPr>
          <p:cNvPr id="8" name="Oval 7"/>
          <p:cNvSpPr/>
          <p:nvPr/>
        </p:nvSpPr>
        <p:spPr>
          <a:xfrm>
            <a:off x="762000" y="849868"/>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75000"/>
                </a:schemeClr>
              </a:solidFill>
            </a:endParaRPr>
          </a:p>
        </p:txBody>
      </p:sp>
      <p:sp>
        <p:nvSpPr>
          <p:cNvPr id="9" name="TextBox 8"/>
          <p:cNvSpPr txBox="1"/>
          <p:nvPr/>
        </p:nvSpPr>
        <p:spPr>
          <a:xfrm>
            <a:off x="381000" y="220414"/>
            <a:ext cx="8229600" cy="523220"/>
          </a:xfrm>
          <a:prstGeom prst="rect">
            <a:avLst/>
          </a:prstGeom>
          <a:noFill/>
        </p:spPr>
        <p:txBody>
          <a:bodyPr wrap="square" rtlCol="0">
            <a:spAutoFit/>
          </a:bodyPr>
          <a:lstStyle/>
          <a:p>
            <a:r>
              <a:rPr lang="en-US" sz="2800" dirty="0" smtClean="0">
                <a:solidFill>
                  <a:schemeClr val="accent6"/>
                </a:solidFill>
              </a:rPr>
              <a:t>Prefabricated Exterior Panels | </a:t>
            </a:r>
            <a:r>
              <a:rPr lang="en-US" sz="2800" dirty="0" smtClean="0">
                <a:solidFill>
                  <a:schemeClr val="bg1"/>
                </a:solidFill>
              </a:rPr>
              <a:t>Overview</a:t>
            </a:r>
            <a:endParaRPr lang="en-US" sz="2800" dirty="0">
              <a:solidFill>
                <a:schemeClr val="bg1"/>
              </a:solidFill>
            </a:endParaRPr>
          </a:p>
        </p:txBody>
      </p:sp>
      <p:sp>
        <p:nvSpPr>
          <p:cNvPr id="10" name="TextBox 9"/>
          <p:cNvSpPr txBox="1"/>
          <p:nvPr/>
        </p:nvSpPr>
        <p:spPr>
          <a:xfrm>
            <a:off x="1143000" y="1371600"/>
            <a:ext cx="4267200" cy="369332"/>
          </a:xfrm>
          <a:prstGeom prst="rect">
            <a:avLst/>
          </a:prstGeom>
          <a:noFill/>
        </p:spPr>
        <p:txBody>
          <a:bodyPr wrap="square" rtlCol="0">
            <a:spAutoFit/>
          </a:bodyPr>
          <a:lstStyle/>
          <a:p>
            <a:r>
              <a:rPr lang="en-US" b="1" dirty="0" smtClean="0">
                <a:solidFill>
                  <a:schemeClr val="accent6"/>
                </a:solidFill>
              </a:rPr>
              <a:t>| Prefabricated Exterior Wall Panels</a:t>
            </a:r>
            <a:endParaRPr lang="en-US" b="1" dirty="0">
              <a:solidFill>
                <a:schemeClr val="accent6"/>
              </a:solidFill>
            </a:endParaRPr>
          </a:p>
        </p:txBody>
      </p:sp>
      <p:sp>
        <p:nvSpPr>
          <p:cNvPr id="11" name="Oval 10"/>
          <p:cNvSpPr/>
          <p:nvPr/>
        </p:nvSpPr>
        <p:spPr>
          <a:xfrm>
            <a:off x="762000" y="1371600"/>
            <a:ext cx="381000" cy="369332"/>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p:cNvSpPr txBox="1"/>
          <p:nvPr/>
        </p:nvSpPr>
        <p:spPr>
          <a:xfrm>
            <a:off x="1143000" y="1893332"/>
            <a:ext cx="3657600" cy="369332"/>
          </a:xfrm>
          <a:prstGeom prst="rect">
            <a:avLst/>
          </a:prstGeom>
          <a:noFill/>
        </p:spPr>
        <p:txBody>
          <a:bodyPr wrap="square" rtlCol="0">
            <a:spAutoFit/>
          </a:bodyPr>
          <a:lstStyle/>
          <a:p>
            <a:r>
              <a:rPr lang="en-US" b="1" dirty="0" smtClean="0">
                <a:solidFill>
                  <a:schemeClr val="bg1"/>
                </a:solidFill>
              </a:rPr>
              <a:t>| Detailed Sequencing</a:t>
            </a:r>
            <a:endParaRPr lang="en-US" b="1" dirty="0">
              <a:solidFill>
                <a:schemeClr val="bg1"/>
              </a:solidFill>
            </a:endParaRPr>
          </a:p>
        </p:txBody>
      </p:sp>
      <p:sp>
        <p:nvSpPr>
          <p:cNvPr id="13" name="Oval 12"/>
          <p:cNvSpPr/>
          <p:nvPr/>
        </p:nvSpPr>
        <p:spPr>
          <a:xfrm>
            <a:off x="762000" y="1893332"/>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TextBox 13"/>
          <p:cNvSpPr txBox="1"/>
          <p:nvPr/>
        </p:nvSpPr>
        <p:spPr>
          <a:xfrm>
            <a:off x="1143000" y="2415064"/>
            <a:ext cx="3657600" cy="369332"/>
          </a:xfrm>
          <a:prstGeom prst="rect">
            <a:avLst/>
          </a:prstGeom>
          <a:noFill/>
        </p:spPr>
        <p:txBody>
          <a:bodyPr wrap="square" rtlCol="0">
            <a:spAutoFit/>
          </a:bodyPr>
          <a:lstStyle/>
          <a:p>
            <a:r>
              <a:rPr lang="en-US" b="1" dirty="0" smtClean="0">
                <a:solidFill>
                  <a:schemeClr val="bg1"/>
                </a:solidFill>
              </a:rPr>
              <a:t>| Sizing of Rigging Beam</a:t>
            </a:r>
            <a:endParaRPr lang="en-US" b="1" dirty="0">
              <a:solidFill>
                <a:schemeClr val="bg1"/>
              </a:solidFill>
            </a:endParaRPr>
          </a:p>
        </p:txBody>
      </p:sp>
      <p:sp>
        <p:nvSpPr>
          <p:cNvPr id="15" name="Oval 14"/>
          <p:cNvSpPr/>
          <p:nvPr/>
        </p:nvSpPr>
        <p:spPr>
          <a:xfrm>
            <a:off x="762000" y="2415064"/>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TextBox 15"/>
          <p:cNvSpPr txBox="1"/>
          <p:nvPr/>
        </p:nvSpPr>
        <p:spPr>
          <a:xfrm>
            <a:off x="1143000" y="2919413"/>
            <a:ext cx="4495800" cy="369332"/>
          </a:xfrm>
          <a:prstGeom prst="rect">
            <a:avLst/>
          </a:prstGeom>
          <a:noFill/>
        </p:spPr>
        <p:txBody>
          <a:bodyPr wrap="square" rtlCol="0">
            <a:spAutoFit/>
          </a:bodyPr>
          <a:lstStyle/>
          <a:p>
            <a:r>
              <a:rPr lang="en-US" b="1" dirty="0" smtClean="0">
                <a:solidFill>
                  <a:schemeClr val="bg1"/>
                </a:solidFill>
              </a:rPr>
              <a:t>| Solar Panel Installation at Roof Level</a:t>
            </a:r>
            <a:endParaRPr lang="en-US" b="1" dirty="0">
              <a:solidFill>
                <a:schemeClr val="bg1"/>
              </a:solidFill>
            </a:endParaRPr>
          </a:p>
        </p:txBody>
      </p:sp>
      <p:sp>
        <p:nvSpPr>
          <p:cNvPr id="17" name="Oval 16"/>
          <p:cNvSpPr/>
          <p:nvPr/>
        </p:nvSpPr>
        <p:spPr>
          <a:xfrm>
            <a:off x="762000" y="2919413"/>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TextBox 17"/>
          <p:cNvSpPr txBox="1"/>
          <p:nvPr/>
        </p:nvSpPr>
        <p:spPr>
          <a:xfrm>
            <a:off x="1143000" y="3440668"/>
            <a:ext cx="5867400" cy="369332"/>
          </a:xfrm>
          <a:prstGeom prst="rect">
            <a:avLst/>
          </a:prstGeom>
          <a:noFill/>
        </p:spPr>
        <p:txBody>
          <a:bodyPr wrap="square" rtlCol="0">
            <a:spAutoFit/>
          </a:bodyPr>
          <a:lstStyle/>
          <a:p>
            <a:r>
              <a:rPr lang="en-US" b="1" dirty="0" smtClean="0">
                <a:solidFill>
                  <a:schemeClr val="bg1"/>
                </a:solidFill>
              </a:rPr>
              <a:t>| Mobile Technology Integration- Tablet Computers</a:t>
            </a:r>
            <a:endParaRPr lang="en-US" b="1" dirty="0">
              <a:solidFill>
                <a:schemeClr val="bg1"/>
              </a:solidFill>
            </a:endParaRPr>
          </a:p>
        </p:txBody>
      </p:sp>
      <p:sp>
        <p:nvSpPr>
          <p:cNvPr id="19" name="Oval 18"/>
          <p:cNvSpPr/>
          <p:nvPr/>
        </p:nvSpPr>
        <p:spPr>
          <a:xfrm>
            <a:off x="762000" y="3440668"/>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TextBox 20"/>
          <p:cNvSpPr txBox="1"/>
          <p:nvPr/>
        </p:nvSpPr>
        <p:spPr>
          <a:xfrm>
            <a:off x="1143000" y="3962400"/>
            <a:ext cx="5867400" cy="369332"/>
          </a:xfrm>
          <a:prstGeom prst="rect">
            <a:avLst/>
          </a:prstGeom>
          <a:noFill/>
        </p:spPr>
        <p:txBody>
          <a:bodyPr wrap="square" rtlCol="0">
            <a:spAutoFit/>
          </a:bodyPr>
          <a:lstStyle/>
          <a:p>
            <a:r>
              <a:rPr lang="en-US" b="1" dirty="0" smtClean="0">
                <a:solidFill>
                  <a:schemeClr val="bg1"/>
                </a:solidFill>
              </a:rPr>
              <a:t>| Recommendations</a:t>
            </a:r>
            <a:endParaRPr lang="en-US" b="1" dirty="0">
              <a:solidFill>
                <a:schemeClr val="bg1"/>
              </a:solidFill>
            </a:endParaRPr>
          </a:p>
        </p:txBody>
      </p:sp>
      <p:sp>
        <p:nvSpPr>
          <p:cNvPr id="22" name="Oval 21"/>
          <p:cNvSpPr/>
          <p:nvPr/>
        </p:nvSpPr>
        <p:spPr>
          <a:xfrm>
            <a:off x="762000" y="3962400"/>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TextBox 22"/>
          <p:cNvSpPr txBox="1"/>
          <p:nvPr/>
        </p:nvSpPr>
        <p:spPr>
          <a:xfrm>
            <a:off x="1143000" y="4510564"/>
            <a:ext cx="5867400" cy="369332"/>
          </a:xfrm>
          <a:prstGeom prst="rect">
            <a:avLst/>
          </a:prstGeom>
          <a:noFill/>
        </p:spPr>
        <p:txBody>
          <a:bodyPr wrap="square" rtlCol="0">
            <a:spAutoFit/>
          </a:bodyPr>
          <a:lstStyle/>
          <a:p>
            <a:r>
              <a:rPr lang="en-US" b="1" dirty="0" smtClean="0">
                <a:solidFill>
                  <a:schemeClr val="bg1"/>
                </a:solidFill>
              </a:rPr>
              <a:t>| Concluding Remarks</a:t>
            </a:r>
            <a:endParaRPr lang="en-US" b="1" dirty="0">
              <a:solidFill>
                <a:schemeClr val="bg1"/>
              </a:solidFill>
            </a:endParaRPr>
          </a:p>
        </p:txBody>
      </p:sp>
      <p:sp>
        <p:nvSpPr>
          <p:cNvPr id="24" name="Oval 23"/>
          <p:cNvSpPr/>
          <p:nvPr/>
        </p:nvSpPr>
        <p:spPr>
          <a:xfrm>
            <a:off x="762000" y="4510564"/>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TextBox 24"/>
          <p:cNvSpPr txBox="1"/>
          <p:nvPr/>
        </p:nvSpPr>
        <p:spPr>
          <a:xfrm>
            <a:off x="9277350" y="2671227"/>
            <a:ext cx="8991600" cy="954107"/>
          </a:xfrm>
          <a:prstGeom prst="rect">
            <a:avLst/>
          </a:prstGeom>
          <a:noFill/>
        </p:spPr>
        <p:txBody>
          <a:bodyPr wrap="square" rtlCol="0">
            <a:spAutoFit/>
          </a:bodyPr>
          <a:lstStyle/>
          <a:p>
            <a:pPr algn="ctr"/>
            <a:r>
              <a:rPr lang="en-US" sz="3600" b="1" dirty="0" smtClean="0">
                <a:solidFill>
                  <a:schemeClr val="bg1"/>
                </a:solidFill>
              </a:rPr>
              <a:t>Prefabricated Exterior Wall Panels</a:t>
            </a:r>
          </a:p>
          <a:p>
            <a:pPr algn="ctr"/>
            <a:endParaRPr lang="en-US" sz="2000" dirty="0">
              <a:solidFill>
                <a:schemeClr val="bg1"/>
              </a:solidFill>
            </a:endParaRPr>
          </a:p>
        </p:txBody>
      </p:sp>
      <p:pic>
        <p:nvPicPr>
          <p:cNvPr id="26" name="Picture 25"/>
          <p:cNvPicPr/>
          <p:nvPr/>
        </p:nvPicPr>
        <p:blipFill rotWithShape="1">
          <a:blip r:embed="rId3" cstate="print">
            <a:extLst>
              <a:ext uri="{28A0092B-C50C-407E-A947-70E740481C1C}">
                <a14:useLocalDpi xmlns:a14="http://schemas.microsoft.com/office/drawing/2010/main" val="0"/>
              </a:ext>
            </a:extLst>
          </a:blip>
          <a:srcRect b="28799"/>
          <a:stretch/>
        </p:blipFill>
        <p:spPr bwMode="auto">
          <a:xfrm>
            <a:off x="4076700" y="3993595"/>
            <a:ext cx="4514641" cy="240089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441808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9067800" y="0"/>
            <a:ext cx="76200" cy="685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18288000" y="-31531"/>
            <a:ext cx="76200" cy="685800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143000" y="849868"/>
            <a:ext cx="3657600" cy="369332"/>
          </a:xfrm>
          <a:prstGeom prst="rect">
            <a:avLst/>
          </a:prstGeom>
          <a:noFill/>
        </p:spPr>
        <p:txBody>
          <a:bodyPr wrap="square" rtlCol="0">
            <a:spAutoFit/>
          </a:bodyPr>
          <a:lstStyle/>
          <a:p>
            <a:r>
              <a:rPr lang="en-US" b="1" dirty="0" smtClean="0">
                <a:solidFill>
                  <a:schemeClr val="bg1"/>
                </a:solidFill>
              </a:rPr>
              <a:t>| Introduction</a:t>
            </a:r>
            <a:endParaRPr lang="en-US" b="1" dirty="0">
              <a:solidFill>
                <a:schemeClr val="bg1"/>
              </a:solidFill>
            </a:endParaRPr>
          </a:p>
        </p:txBody>
      </p:sp>
      <p:sp>
        <p:nvSpPr>
          <p:cNvPr id="8" name="Oval 7"/>
          <p:cNvSpPr/>
          <p:nvPr/>
        </p:nvSpPr>
        <p:spPr>
          <a:xfrm>
            <a:off x="762000" y="849868"/>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75000"/>
                </a:schemeClr>
              </a:solidFill>
            </a:endParaRPr>
          </a:p>
        </p:txBody>
      </p:sp>
      <p:sp>
        <p:nvSpPr>
          <p:cNvPr id="9" name="TextBox 8"/>
          <p:cNvSpPr txBox="1"/>
          <p:nvPr/>
        </p:nvSpPr>
        <p:spPr>
          <a:xfrm>
            <a:off x="381000" y="220414"/>
            <a:ext cx="8686800" cy="523220"/>
          </a:xfrm>
          <a:prstGeom prst="rect">
            <a:avLst/>
          </a:prstGeom>
          <a:noFill/>
        </p:spPr>
        <p:txBody>
          <a:bodyPr wrap="square" rtlCol="0">
            <a:spAutoFit/>
          </a:bodyPr>
          <a:lstStyle/>
          <a:p>
            <a:r>
              <a:rPr lang="en-US" sz="2800" dirty="0" smtClean="0">
                <a:solidFill>
                  <a:schemeClr val="accent6"/>
                </a:solidFill>
              </a:rPr>
              <a:t>Prefabricated Exterior Panels | </a:t>
            </a:r>
            <a:r>
              <a:rPr lang="en-US" sz="2800" dirty="0" smtClean="0">
                <a:solidFill>
                  <a:schemeClr val="bg1"/>
                </a:solidFill>
              </a:rPr>
              <a:t>Problem Identification</a:t>
            </a:r>
            <a:endParaRPr lang="en-US" sz="2800" dirty="0">
              <a:solidFill>
                <a:schemeClr val="bg1"/>
              </a:solidFill>
            </a:endParaRPr>
          </a:p>
        </p:txBody>
      </p:sp>
      <p:sp>
        <p:nvSpPr>
          <p:cNvPr id="10" name="TextBox 9"/>
          <p:cNvSpPr txBox="1"/>
          <p:nvPr/>
        </p:nvSpPr>
        <p:spPr>
          <a:xfrm>
            <a:off x="1143000" y="1371600"/>
            <a:ext cx="4267200" cy="369332"/>
          </a:xfrm>
          <a:prstGeom prst="rect">
            <a:avLst/>
          </a:prstGeom>
          <a:noFill/>
        </p:spPr>
        <p:txBody>
          <a:bodyPr wrap="square" rtlCol="0">
            <a:spAutoFit/>
          </a:bodyPr>
          <a:lstStyle/>
          <a:p>
            <a:r>
              <a:rPr lang="en-US" b="1" dirty="0" smtClean="0">
                <a:solidFill>
                  <a:schemeClr val="accent6"/>
                </a:solidFill>
              </a:rPr>
              <a:t>| Prefabricated Exterior Wall Panels</a:t>
            </a:r>
            <a:endParaRPr lang="en-US" b="1" dirty="0">
              <a:solidFill>
                <a:schemeClr val="accent6"/>
              </a:solidFill>
            </a:endParaRPr>
          </a:p>
        </p:txBody>
      </p:sp>
      <p:sp>
        <p:nvSpPr>
          <p:cNvPr id="11" name="Oval 10"/>
          <p:cNvSpPr/>
          <p:nvPr/>
        </p:nvSpPr>
        <p:spPr>
          <a:xfrm>
            <a:off x="762000" y="1371600"/>
            <a:ext cx="381000" cy="369332"/>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p:cNvSpPr txBox="1"/>
          <p:nvPr/>
        </p:nvSpPr>
        <p:spPr>
          <a:xfrm>
            <a:off x="1143000" y="1893332"/>
            <a:ext cx="3657600" cy="369332"/>
          </a:xfrm>
          <a:prstGeom prst="rect">
            <a:avLst/>
          </a:prstGeom>
          <a:noFill/>
        </p:spPr>
        <p:txBody>
          <a:bodyPr wrap="square" rtlCol="0">
            <a:spAutoFit/>
          </a:bodyPr>
          <a:lstStyle/>
          <a:p>
            <a:r>
              <a:rPr lang="en-US" b="1" dirty="0" smtClean="0">
                <a:solidFill>
                  <a:schemeClr val="bg1"/>
                </a:solidFill>
              </a:rPr>
              <a:t>| Detailed Sequencing</a:t>
            </a:r>
            <a:endParaRPr lang="en-US" b="1" dirty="0">
              <a:solidFill>
                <a:schemeClr val="bg1"/>
              </a:solidFill>
            </a:endParaRPr>
          </a:p>
        </p:txBody>
      </p:sp>
      <p:sp>
        <p:nvSpPr>
          <p:cNvPr id="13" name="Oval 12"/>
          <p:cNvSpPr/>
          <p:nvPr/>
        </p:nvSpPr>
        <p:spPr>
          <a:xfrm>
            <a:off x="762000" y="1893332"/>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TextBox 13"/>
          <p:cNvSpPr txBox="1"/>
          <p:nvPr/>
        </p:nvSpPr>
        <p:spPr>
          <a:xfrm>
            <a:off x="1143000" y="2415064"/>
            <a:ext cx="3657600" cy="369332"/>
          </a:xfrm>
          <a:prstGeom prst="rect">
            <a:avLst/>
          </a:prstGeom>
          <a:noFill/>
        </p:spPr>
        <p:txBody>
          <a:bodyPr wrap="square" rtlCol="0">
            <a:spAutoFit/>
          </a:bodyPr>
          <a:lstStyle/>
          <a:p>
            <a:r>
              <a:rPr lang="en-US" b="1" dirty="0" smtClean="0">
                <a:solidFill>
                  <a:schemeClr val="bg1"/>
                </a:solidFill>
              </a:rPr>
              <a:t>| Sizing of Rigging Beam</a:t>
            </a:r>
            <a:endParaRPr lang="en-US" b="1" dirty="0">
              <a:solidFill>
                <a:schemeClr val="bg1"/>
              </a:solidFill>
            </a:endParaRPr>
          </a:p>
        </p:txBody>
      </p:sp>
      <p:sp>
        <p:nvSpPr>
          <p:cNvPr id="15" name="Oval 14"/>
          <p:cNvSpPr/>
          <p:nvPr/>
        </p:nvSpPr>
        <p:spPr>
          <a:xfrm>
            <a:off x="762000" y="2415064"/>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TextBox 15"/>
          <p:cNvSpPr txBox="1"/>
          <p:nvPr/>
        </p:nvSpPr>
        <p:spPr>
          <a:xfrm>
            <a:off x="1143000" y="2919413"/>
            <a:ext cx="4495800" cy="369332"/>
          </a:xfrm>
          <a:prstGeom prst="rect">
            <a:avLst/>
          </a:prstGeom>
          <a:noFill/>
        </p:spPr>
        <p:txBody>
          <a:bodyPr wrap="square" rtlCol="0">
            <a:spAutoFit/>
          </a:bodyPr>
          <a:lstStyle/>
          <a:p>
            <a:r>
              <a:rPr lang="en-US" b="1" dirty="0" smtClean="0">
                <a:solidFill>
                  <a:schemeClr val="bg1"/>
                </a:solidFill>
              </a:rPr>
              <a:t>| Solar Panel Installation at Roof Level</a:t>
            </a:r>
            <a:endParaRPr lang="en-US" b="1" dirty="0">
              <a:solidFill>
                <a:schemeClr val="bg1"/>
              </a:solidFill>
            </a:endParaRPr>
          </a:p>
        </p:txBody>
      </p:sp>
      <p:sp>
        <p:nvSpPr>
          <p:cNvPr id="17" name="Oval 16"/>
          <p:cNvSpPr/>
          <p:nvPr/>
        </p:nvSpPr>
        <p:spPr>
          <a:xfrm>
            <a:off x="762000" y="2919413"/>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TextBox 17"/>
          <p:cNvSpPr txBox="1"/>
          <p:nvPr/>
        </p:nvSpPr>
        <p:spPr>
          <a:xfrm>
            <a:off x="1143000" y="3440668"/>
            <a:ext cx="5867400" cy="369332"/>
          </a:xfrm>
          <a:prstGeom prst="rect">
            <a:avLst/>
          </a:prstGeom>
          <a:noFill/>
        </p:spPr>
        <p:txBody>
          <a:bodyPr wrap="square" rtlCol="0">
            <a:spAutoFit/>
          </a:bodyPr>
          <a:lstStyle/>
          <a:p>
            <a:r>
              <a:rPr lang="en-US" b="1" dirty="0" smtClean="0">
                <a:solidFill>
                  <a:schemeClr val="bg1"/>
                </a:solidFill>
              </a:rPr>
              <a:t>| Mobile Technology Integration- Tablet Computers</a:t>
            </a:r>
            <a:endParaRPr lang="en-US" b="1" dirty="0">
              <a:solidFill>
                <a:schemeClr val="bg1"/>
              </a:solidFill>
            </a:endParaRPr>
          </a:p>
        </p:txBody>
      </p:sp>
      <p:sp>
        <p:nvSpPr>
          <p:cNvPr id="19" name="Oval 18"/>
          <p:cNvSpPr/>
          <p:nvPr/>
        </p:nvSpPr>
        <p:spPr>
          <a:xfrm>
            <a:off x="762000" y="3440668"/>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TextBox 20"/>
          <p:cNvSpPr txBox="1"/>
          <p:nvPr/>
        </p:nvSpPr>
        <p:spPr>
          <a:xfrm>
            <a:off x="1143000" y="3962400"/>
            <a:ext cx="5867400" cy="369332"/>
          </a:xfrm>
          <a:prstGeom prst="rect">
            <a:avLst/>
          </a:prstGeom>
          <a:noFill/>
        </p:spPr>
        <p:txBody>
          <a:bodyPr wrap="square" rtlCol="0">
            <a:spAutoFit/>
          </a:bodyPr>
          <a:lstStyle/>
          <a:p>
            <a:r>
              <a:rPr lang="en-US" b="1" dirty="0" smtClean="0">
                <a:solidFill>
                  <a:schemeClr val="bg1"/>
                </a:solidFill>
              </a:rPr>
              <a:t>| Recommendations</a:t>
            </a:r>
            <a:endParaRPr lang="en-US" b="1" dirty="0">
              <a:solidFill>
                <a:schemeClr val="bg1"/>
              </a:solidFill>
            </a:endParaRPr>
          </a:p>
        </p:txBody>
      </p:sp>
      <p:sp>
        <p:nvSpPr>
          <p:cNvPr id="22" name="Oval 21"/>
          <p:cNvSpPr/>
          <p:nvPr/>
        </p:nvSpPr>
        <p:spPr>
          <a:xfrm>
            <a:off x="762000" y="3962400"/>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TextBox 22"/>
          <p:cNvSpPr txBox="1"/>
          <p:nvPr/>
        </p:nvSpPr>
        <p:spPr>
          <a:xfrm>
            <a:off x="1143000" y="4510564"/>
            <a:ext cx="5867400" cy="369332"/>
          </a:xfrm>
          <a:prstGeom prst="rect">
            <a:avLst/>
          </a:prstGeom>
          <a:noFill/>
        </p:spPr>
        <p:txBody>
          <a:bodyPr wrap="square" rtlCol="0">
            <a:spAutoFit/>
          </a:bodyPr>
          <a:lstStyle/>
          <a:p>
            <a:r>
              <a:rPr lang="en-US" b="1" dirty="0" smtClean="0">
                <a:solidFill>
                  <a:schemeClr val="bg1"/>
                </a:solidFill>
              </a:rPr>
              <a:t>| Concluding Remarks</a:t>
            </a:r>
            <a:endParaRPr lang="en-US" b="1" dirty="0">
              <a:solidFill>
                <a:schemeClr val="bg1"/>
              </a:solidFill>
            </a:endParaRPr>
          </a:p>
        </p:txBody>
      </p:sp>
      <p:sp>
        <p:nvSpPr>
          <p:cNvPr id="24" name="Oval 23"/>
          <p:cNvSpPr/>
          <p:nvPr/>
        </p:nvSpPr>
        <p:spPr>
          <a:xfrm>
            <a:off x="762000" y="4510564"/>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TextBox 24"/>
          <p:cNvSpPr txBox="1"/>
          <p:nvPr/>
        </p:nvSpPr>
        <p:spPr>
          <a:xfrm>
            <a:off x="9144000" y="417493"/>
            <a:ext cx="8991600" cy="954107"/>
          </a:xfrm>
          <a:prstGeom prst="rect">
            <a:avLst/>
          </a:prstGeom>
          <a:noFill/>
        </p:spPr>
        <p:txBody>
          <a:bodyPr wrap="square" rtlCol="0">
            <a:spAutoFit/>
          </a:bodyPr>
          <a:lstStyle/>
          <a:p>
            <a:pPr algn="ctr"/>
            <a:r>
              <a:rPr lang="en-US" sz="3600" b="1" dirty="0" smtClean="0">
                <a:solidFill>
                  <a:schemeClr val="bg1"/>
                </a:solidFill>
              </a:rPr>
              <a:t>Existing System</a:t>
            </a:r>
          </a:p>
          <a:p>
            <a:pPr algn="ctr"/>
            <a:endParaRPr lang="en-US" sz="2000" dirty="0">
              <a:solidFill>
                <a:schemeClr val="bg1"/>
              </a:solidFill>
            </a:endParaRPr>
          </a:p>
        </p:txBody>
      </p:sp>
      <p:sp>
        <p:nvSpPr>
          <p:cNvPr id="26" name="TextBox 25"/>
          <p:cNvSpPr txBox="1"/>
          <p:nvPr/>
        </p:nvSpPr>
        <p:spPr>
          <a:xfrm>
            <a:off x="9982200" y="1834754"/>
            <a:ext cx="7886700" cy="2308324"/>
          </a:xfrm>
          <a:prstGeom prst="rect">
            <a:avLst/>
          </a:prstGeom>
          <a:noFill/>
        </p:spPr>
        <p:txBody>
          <a:bodyPr wrap="square" rtlCol="0">
            <a:spAutoFit/>
          </a:bodyPr>
          <a:lstStyle/>
          <a:p>
            <a:pPr marL="285750" indent="-285750">
              <a:buFont typeface="Arial" pitchFamily="34" charset="0"/>
              <a:buChar char="•"/>
            </a:pPr>
            <a:r>
              <a:rPr lang="en-US" b="1" dirty="0" smtClean="0">
                <a:solidFill>
                  <a:schemeClr val="bg1"/>
                </a:solidFill>
              </a:rPr>
              <a:t>Stick-built metal stud wall with sheathing and masonry veneer</a:t>
            </a:r>
          </a:p>
          <a:p>
            <a:pPr marL="285750" indent="-285750">
              <a:buFont typeface="Arial" pitchFamily="34" charset="0"/>
              <a:buChar char="•"/>
            </a:pPr>
            <a:endParaRPr lang="en-US" b="1" dirty="0">
              <a:solidFill>
                <a:schemeClr val="bg1"/>
              </a:solidFill>
            </a:endParaRPr>
          </a:p>
          <a:p>
            <a:pPr marL="285750" indent="-285750">
              <a:buFont typeface="Arial" pitchFamily="34" charset="0"/>
              <a:buChar char="•"/>
            </a:pPr>
            <a:r>
              <a:rPr lang="en-US" b="1" dirty="0" smtClean="0">
                <a:solidFill>
                  <a:schemeClr val="bg1"/>
                </a:solidFill>
              </a:rPr>
              <a:t>Critical Path item for  24 weeks (1/3 of total schedule)</a:t>
            </a:r>
          </a:p>
          <a:p>
            <a:pPr marL="285750" indent="-285750">
              <a:buFont typeface="Arial" pitchFamily="34" charset="0"/>
              <a:buChar char="•"/>
            </a:pPr>
            <a:endParaRPr lang="en-US" b="1" dirty="0">
              <a:solidFill>
                <a:schemeClr val="bg1"/>
              </a:solidFill>
            </a:endParaRPr>
          </a:p>
          <a:p>
            <a:pPr marL="285750" indent="-285750">
              <a:buFont typeface="Arial" pitchFamily="34" charset="0"/>
              <a:buChar char="•"/>
            </a:pPr>
            <a:r>
              <a:rPr lang="en-US" b="1" dirty="0" smtClean="0">
                <a:solidFill>
                  <a:schemeClr val="bg1"/>
                </a:solidFill>
              </a:rPr>
              <a:t>Created congestion on site</a:t>
            </a:r>
          </a:p>
          <a:p>
            <a:endParaRPr lang="en-US" b="1" dirty="0">
              <a:solidFill>
                <a:schemeClr val="bg1"/>
              </a:solidFill>
            </a:endParaRPr>
          </a:p>
          <a:p>
            <a:pPr marL="285750" indent="-285750">
              <a:buFont typeface="Arial" pitchFamily="34" charset="0"/>
              <a:buChar char="•"/>
            </a:pPr>
            <a:r>
              <a:rPr lang="en-US" b="1" dirty="0">
                <a:solidFill>
                  <a:schemeClr val="bg1"/>
                </a:solidFill>
              </a:rPr>
              <a:t>$1,507,959 to complete</a:t>
            </a:r>
          </a:p>
          <a:p>
            <a:endParaRPr lang="en-US" b="1" dirty="0">
              <a:solidFill>
                <a:schemeClr val="bg1"/>
              </a:solidFill>
            </a:endParaRPr>
          </a:p>
        </p:txBody>
      </p:sp>
      <p:pic>
        <p:nvPicPr>
          <p:cNvPr id="27" name="Picture 26"/>
          <p:cNvPicPr/>
          <p:nvPr/>
        </p:nvPicPr>
        <p:blipFill rotWithShape="1">
          <a:blip r:embed="rId3">
            <a:extLst>
              <a:ext uri="{28A0092B-C50C-407E-A947-70E740481C1C}">
                <a14:useLocalDpi xmlns:a14="http://schemas.microsoft.com/office/drawing/2010/main" val="0"/>
              </a:ext>
            </a:extLst>
          </a:blip>
          <a:srcRect l="802" t="2458"/>
          <a:stretch/>
        </p:blipFill>
        <p:spPr bwMode="auto">
          <a:xfrm>
            <a:off x="20421600" y="940019"/>
            <a:ext cx="5892800" cy="4914900"/>
          </a:xfrm>
          <a:prstGeom prst="rect">
            <a:avLst/>
          </a:prstGeom>
          <a:ln>
            <a:noFill/>
          </a:ln>
          <a:extLst>
            <a:ext uri="{53640926-AAD7-44D8-BBD7-CCE9431645EC}">
              <a14:shadowObscured xmlns:a14="http://schemas.microsoft.com/office/drawing/2010/main"/>
            </a:ext>
          </a:extLst>
        </p:spPr>
      </p:pic>
      <p:sp>
        <p:nvSpPr>
          <p:cNvPr id="28" name="TextBox 27"/>
          <p:cNvSpPr txBox="1"/>
          <p:nvPr/>
        </p:nvSpPr>
        <p:spPr>
          <a:xfrm>
            <a:off x="19164300" y="6057028"/>
            <a:ext cx="7391400" cy="769441"/>
          </a:xfrm>
          <a:prstGeom prst="rect">
            <a:avLst/>
          </a:prstGeom>
          <a:noFill/>
        </p:spPr>
        <p:txBody>
          <a:bodyPr wrap="square" rtlCol="0">
            <a:spAutoFit/>
          </a:bodyPr>
          <a:lstStyle/>
          <a:p>
            <a:r>
              <a:rPr lang="en-US" sz="2400" b="1" dirty="0" smtClean="0">
                <a:solidFill>
                  <a:schemeClr val="bg1"/>
                </a:solidFill>
              </a:rPr>
              <a:t>Typical Wall Section</a:t>
            </a:r>
          </a:p>
          <a:p>
            <a:endParaRPr lang="en-US" sz="2000" dirty="0">
              <a:solidFill>
                <a:schemeClr val="bg1"/>
              </a:solidFill>
            </a:endParaRPr>
          </a:p>
        </p:txBody>
      </p:sp>
      <p:pic>
        <p:nvPicPr>
          <p:cNvPr id="29" name="Picture 28"/>
          <p:cNvPicPr/>
          <p:nvPr/>
        </p:nvPicPr>
        <p:blipFill rotWithShape="1">
          <a:blip r:embed="rId4" cstate="print">
            <a:extLst>
              <a:ext uri="{28A0092B-C50C-407E-A947-70E740481C1C}">
                <a14:useLocalDpi xmlns:a14="http://schemas.microsoft.com/office/drawing/2010/main" val="0"/>
              </a:ext>
            </a:extLst>
          </a:blip>
          <a:srcRect b="28799"/>
          <a:stretch/>
        </p:blipFill>
        <p:spPr bwMode="auto">
          <a:xfrm>
            <a:off x="4076700" y="3993595"/>
            <a:ext cx="4514641" cy="240089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883374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9067800" y="0"/>
            <a:ext cx="76200" cy="685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18288000" y="-31531"/>
            <a:ext cx="76200" cy="685800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143000" y="849868"/>
            <a:ext cx="3657600" cy="369332"/>
          </a:xfrm>
          <a:prstGeom prst="rect">
            <a:avLst/>
          </a:prstGeom>
          <a:noFill/>
        </p:spPr>
        <p:txBody>
          <a:bodyPr wrap="square" rtlCol="0">
            <a:spAutoFit/>
          </a:bodyPr>
          <a:lstStyle/>
          <a:p>
            <a:r>
              <a:rPr lang="en-US" b="1" dirty="0" smtClean="0">
                <a:solidFill>
                  <a:schemeClr val="bg1"/>
                </a:solidFill>
              </a:rPr>
              <a:t>| Introduction</a:t>
            </a:r>
            <a:endParaRPr lang="en-US" b="1" dirty="0">
              <a:solidFill>
                <a:schemeClr val="bg1"/>
              </a:solidFill>
            </a:endParaRPr>
          </a:p>
        </p:txBody>
      </p:sp>
      <p:sp>
        <p:nvSpPr>
          <p:cNvPr id="8" name="Oval 7"/>
          <p:cNvSpPr/>
          <p:nvPr/>
        </p:nvSpPr>
        <p:spPr>
          <a:xfrm>
            <a:off x="762000" y="849868"/>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75000"/>
                </a:schemeClr>
              </a:solidFill>
            </a:endParaRPr>
          </a:p>
        </p:txBody>
      </p:sp>
      <p:sp>
        <p:nvSpPr>
          <p:cNvPr id="9" name="TextBox 8"/>
          <p:cNvSpPr txBox="1"/>
          <p:nvPr/>
        </p:nvSpPr>
        <p:spPr>
          <a:xfrm>
            <a:off x="381000" y="220414"/>
            <a:ext cx="8686800" cy="523220"/>
          </a:xfrm>
          <a:prstGeom prst="rect">
            <a:avLst/>
          </a:prstGeom>
          <a:noFill/>
        </p:spPr>
        <p:txBody>
          <a:bodyPr wrap="square" rtlCol="0">
            <a:spAutoFit/>
          </a:bodyPr>
          <a:lstStyle/>
          <a:p>
            <a:r>
              <a:rPr lang="en-US" sz="2800" dirty="0" smtClean="0">
                <a:solidFill>
                  <a:schemeClr val="accent6"/>
                </a:solidFill>
              </a:rPr>
              <a:t>Prefabricated Exterior Panels | </a:t>
            </a:r>
            <a:r>
              <a:rPr lang="en-US" sz="2800" dirty="0" smtClean="0">
                <a:solidFill>
                  <a:schemeClr val="bg1"/>
                </a:solidFill>
              </a:rPr>
              <a:t>Solution</a:t>
            </a:r>
            <a:endParaRPr lang="en-US" sz="2800" dirty="0">
              <a:solidFill>
                <a:schemeClr val="bg1"/>
              </a:solidFill>
            </a:endParaRPr>
          </a:p>
        </p:txBody>
      </p:sp>
      <p:sp>
        <p:nvSpPr>
          <p:cNvPr id="10" name="TextBox 9"/>
          <p:cNvSpPr txBox="1"/>
          <p:nvPr/>
        </p:nvSpPr>
        <p:spPr>
          <a:xfrm>
            <a:off x="1143000" y="1371600"/>
            <a:ext cx="4267200" cy="369332"/>
          </a:xfrm>
          <a:prstGeom prst="rect">
            <a:avLst/>
          </a:prstGeom>
          <a:noFill/>
        </p:spPr>
        <p:txBody>
          <a:bodyPr wrap="square" rtlCol="0">
            <a:spAutoFit/>
          </a:bodyPr>
          <a:lstStyle/>
          <a:p>
            <a:r>
              <a:rPr lang="en-US" b="1" dirty="0" smtClean="0">
                <a:solidFill>
                  <a:schemeClr val="accent6"/>
                </a:solidFill>
              </a:rPr>
              <a:t>| Prefabricated Exterior Wall Panels</a:t>
            </a:r>
            <a:endParaRPr lang="en-US" b="1" dirty="0">
              <a:solidFill>
                <a:schemeClr val="accent6"/>
              </a:solidFill>
            </a:endParaRPr>
          </a:p>
        </p:txBody>
      </p:sp>
      <p:sp>
        <p:nvSpPr>
          <p:cNvPr id="11" name="Oval 10"/>
          <p:cNvSpPr/>
          <p:nvPr/>
        </p:nvSpPr>
        <p:spPr>
          <a:xfrm>
            <a:off x="762000" y="1371600"/>
            <a:ext cx="381000" cy="369332"/>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p:cNvSpPr txBox="1"/>
          <p:nvPr/>
        </p:nvSpPr>
        <p:spPr>
          <a:xfrm>
            <a:off x="1143000" y="1893332"/>
            <a:ext cx="3657600" cy="369332"/>
          </a:xfrm>
          <a:prstGeom prst="rect">
            <a:avLst/>
          </a:prstGeom>
          <a:noFill/>
        </p:spPr>
        <p:txBody>
          <a:bodyPr wrap="square" rtlCol="0">
            <a:spAutoFit/>
          </a:bodyPr>
          <a:lstStyle/>
          <a:p>
            <a:r>
              <a:rPr lang="en-US" b="1" dirty="0" smtClean="0">
                <a:solidFill>
                  <a:schemeClr val="bg1"/>
                </a:solidFill>
              </a:rPr>
              <a:t>| Detailed Sequencing</a:t>
            </a:r>
            <a:endParaRPr lang="en-US" b="1" dirty="0">
              <a:solidFill>
                <a:schemeClr val="bg1"/>
              </a:solidFill>
            </a:endParaRPr>
          </a:p>
        </p:txBody>
      </p:sp>
      <p:sp>
        <p:nvSpPr>
          <p:cNvPr id="13" name="Oval 12"/>
          <p:cNvSpPr/>
          <p:nvPr/>
        </p:nvSpPr>
        <p:spPr>
          <a:xfrm>
            <a:off x="762000" y="1893332"/>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TextBox 13"/>
          <p:cNvSpPr txBox="1"/>
          <p:nvPr/>
        </p:nvSpPr>
        <p:spPr>
          <a:xfrm>
            <a:off x="1143000" y="2415064"/>
            <a:ext cx="3657600" cy="369332"/>
          </a:xfrm>
          <a:prstGeom prst="rect">
            <a:avLst/>
          </a:prstGeom>
          <a:noFill/>
        </p:spPr>
        <p:txBody>
          <a:bodyPr wrap="square" rtlCol="0">
            <a:spAutoFit/>
          </a:bodyPr>
          <a:lstStyle/>
          <a:p>
            <a:r>
              <a:rPr lang="en-US" b="1" dirty="0" smtClean="0">
                <a:solidFill>
                  <a:schemeClr val="bg1"/>
                </a:solidFill>
              </a:rPr>
              <a:t>| Sizing of Rigging Beam</a:t>
            </a:r>
            <a:endParaRPr lang="en-US" b="1" dirty="0">
              <a:solidFill>
                <a:schemeClr val="bg1"/>
              </a:solidFill>
            </a:endParaRPr>
          </a:p>
        </p:txBody>
      </p:sp>
      <p:sp>
        <p:nvSpPr>
          <p:cNvPr id="15" name="Oval 14"/>
          <p:cNvSpPr/>
          <p:nvPr/>
        </p:nvSpPr>
        <p:spPr>
          <a:xfrm>
            <a:off x="762000" y="2415064"/>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TextBox 15"/>
          <p:cNvSpPr txBox="1"/>
          <p:nvPr/>
        </p:nvSpPr>
        <p:spPr>
          <a:xfrm>
            <a:off x="1143000" y="2919413"/>
            <a:ext cx="4495800" cy="369332"/>
          </a:xfrm>
          <a:prstGeom prst="rect">
            <a:avLst/>
          </a:prstGeom>
          <a:noFill/>
        </p:spPr>
        <p:txBody>
          <a:bodyPr wrap="square" rtlCol="0">
            <a:spAutoFit/>
          </a:bodyPr>
          <a:lstStyle/>
          <a:p>
            <a:r>
              <a:rPr lang="en-US" b="1" dirty="0" smtClean="0">
                <a:solidFill>
                  <a:schemeClr val="bg1"/>
                </a:solidFill>
              </a:rPr>
              <a:t>| Solar Panel Installation at Roof Level</a:t>
            </a:r>
            <a:endParaRPr lang="en-US" b="1" dirty="0">
              <a:solidFill>
                <a:schemeClr val="bg1"/>
              </a:solidFill>
            </a:endParaRPr>
          </a:p>
        </p:txBody>
      </p:sp>
      <p:sp>
        <p:nvSpPr>
          <p:cNvPr id="17" name="Oval 16"/>
          <p:cNvSpPr/>
          <p:nvPr/>
        </p:nvSpPr>
        <p:spPr>
          <a:xfrm>
            <a:off x="762000" y="2919413"/>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TextBox 17"/>
          <p:cNvSpPr txBox="1"/>
          <p:nvPr/>
        </p:nvSpPr>
        <p:spPr>
          <a:xfrm>
            <a:off x="1143000" y="3440668"/>
            <a:ext cx="5867400" cy="369332"/>
          </a:xfrm>
          <a:prstGeom prst="rect">
            <a:avLst/>
          </a:prstGeom>
          <a:noFill/>
        </p:spPr>
        <p:txBody>
          <a:bodyPr wrap="square" rtlCol="0">
            <a:spAutoFit/>
          </a:bodyPr>
          <a:lstStyle/>
          <a:p>
            <a:r>
              <a:rPr lang="en-US" b="1" dirty="0" smtClean="0">
                <a:solidFill>
                  <a:schemeClr val="bg1"/>
                </a:solidFill>
              </a:rPr>
              <a:t>| Mobile Technology Integration- Tablet Computers</a:t>
            </a:r>
            <a:endParaRPr lang="en-US" b="1" dirty="0">
              <a:solidFill>
                <a:schemeClr val="bg1"/>
              </a:solidFill>
            </a:endParaRPr>
          </a:p>
        </p:txBody>
      </p:sp>
      <p:sp>
        <p:nvSpPr>
          <p:cNvPr id="19" name="Oval 18"/>
          <p:cNvSpPr/>
          <p:nvPr/>
        </p:nvSpPr>
        <p:spPr>
          <a:xfrm>
            <a:off x="762000" y="3440668"/>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TextBox 20"/>
          <p:cNvSpPr txBox="1"/>
          <p:nvPr/>
        </p:nvSpPr>
        <p:spPr>
          <a:xfrm>
            <a:off x="1143000" y="3962400"/>
            <a:ext cx="5867400" cy="369332"/>
          </a:xfrm>
          <a:prstGeom prst="rect">
            <a:avLst/>
          </a:prstGeom>
          <a:noFill/>
        </p:spPr>
        <p:txBody>
          <a:bodyPr wrap="square" rtlCol="0">
            <a:spAutoFit/>
          </a:bodyPr>
          <a:lstStyle/>
          <a:p>
            <a:r>
              <a:rPr lang="en-US" b="1" dirty="0" smtClean="0">
                <a:solidFill>
                  <a:schemeClr val="bg1"/>
                </a:solidFill>
              </a:rPr>
              <a:t>| Recommendations</a:t>
            </a:r>
            <a:endParaRPr lang="en-US" b="1" dirty="0">
              <a:solidFill>
                <a:schemeClr val="bg1"/>
              </a:solidFill>
            </a:endParaRPr>
          </a:p>
        </p:txBody>
      </p:sp>
      <p:sp>
        <p:nvSpPr>
          <p:cNvPr id="22" name="Oval 21"/>
          <p:cNvSpPr/>
          <p:nvPr/>
        </p:nvSpPr>
        <p:spPr>
          <a:xfrm>
            <a:off x="762000" y="3962400"/>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TextBox 22"/>
          <p:cNvSpPr txBox="1"/>
          <p:nvPr/>
        </p:nvSpPr>
        <p:spPr>
          <a:xfrm>
            <a:off x="1143000" y="4510564"/>
            <a:ext cx="5867400" cy="369332"/>
          </a:xfrm>
          <a:prstGeom prst="rect">
            <a:avLst/>
          </a:prstGeom>
          <a:noFill/>
        </p:spPr>
        <p:txBody>
          <a:bodyPr wrap="square" rtlCol="0">
            <a:spAutoFit/>
          </a:bodyPr>
          <a:lstStyle/>
          <a:p>
            <a:r>
              <a:rPr lang="en-US" b="1" dirty="0" smtClean="0">
                <a:solidFill>
                  <a:schemeClr val="bg1"/>
                </a:solidFill>
              </a:rPr>
              <a:t>| Concluding Remarks</a:t>
            </a:r>
            <a:endParaRPr lang="en-US" b="1" dirty="0">
              <a:solidFill>
                <a:schemeClr val="bg1"/>
              </a:solidFill>
            </a:endParaRPr>
          </a:p>
        </p:txBody>
      </p:sp>
      <p:sp>
        <p:nvSpPr>
          <p:cNvPr id="24" name="Oval 23"/>
          <p:cNvSpPr/>
          <p:nvPr/>
        </p:nvSpPr>
        <p:spPr>
          <a:xfrm>
            <a:off x="762000" y="4510564"/>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TextBox 26"/>
          <p:cNvSpPr txBox="1"/>
          <p:nvPr/>
        </p:nvSpPr>
        <p:spPr>
          <a:xfrm>
            <a:off x="9315450" y="531793"/>
            <a:ext cx="8991600" cy="584775"/>
          </a:xfrm>
          <a:prstGeom prst="rect">
            <a:avLst/>
          </a:prstGeom>
          <a:noFill/>
        </p:spPr>
        <p:txBody>
          <a:bodyPr wrap="square" rtlCol="0">
            <a:spAutoFit/>
          </a:bodyPr>
          <a:lstStyle/>
          <a:p>
            <a:r>
              <a:rPr lang="en-US" sz="3200" b="1" dirty="0" smtClean="0">
                <a:solidFill>
                  <a:schemeClr val="bg1"/>
                </a:solidFill>
              </a:rPr>
              <a:t>Proposed Solution?</a:t>
            </a:r>
            <a:endParaRPr lang="en-US" sz="2000" dirty="0">
              <a:solidFill>
                <a:schemeClr val="bg1"/>
              </a:solidFill>
            </a:endParaRPr>
          </a:p>
        </p:txBody>
      </p:sp>
      <p:sp>
        <p:nvSpPr>
          <p:cNvPr id="28" name="TextBox 27"/>
          <p:cNvSpPr txBox="1"/>
          <p:nvPr/>
        </p:nvSpPr>
        <p:spPr>
          <a:xfrm>
            <a:off x="10248900" y="3115270"/>
            <a:ext cx="7086600" cy="923330"/>
          </a:xfrm>
          <a:prstGeom prst="rect">
            <a:avLst/>
          </a:prstGeom>
          <a:noFill/>
        </p:spPr>
        <p:txBody>
          <a:bodyPr wrap="square" rtlCol="0">
            <a:spAutoFit/>
          </a:bodyPr>
          <a:lstStyle/>
          <a:p>
            <a:pPr algn="ctr"/>
            <a:r>
              <a:rPr lang="en-US" b="1" dirty="0" smtClean="0">
                <a:solidFill>
                  <a:schemeClr val="bg1"/>
                </a:solidFill>
              </a:rPr>
              <a:t>Prefabricate exterior wall as panel modules.</a:t>
            </a:r>
          </a:p>
          <a:p>
            <a:endParaRPr lang="en-US" b="1" dirty="0">
              <a:solidFill>
                <a:schemeClr val="bg1"/>
              </a:solidFill>
            </a:endParaRPr>
          </a:p>
          <a:p>
            <a:endParaRPr lang="en-US" b="1" dirty="0">
              <a:solidFill>
                <a:schemeClr val="bg1"/>
              </a:solidFill>
            </a:endParaRPr>
          </a:p>
        </p:txBody>
      </p:sp>
      <p:pic>
        <p:nvPicPr>
          <p:cNvPr id="29" name="Picture 28"/>
          <p:cNvPicPr/>
          <p:nvPr/>
        </p:nvPicPr>
        <p:blipFill rotWithShape="1">
          <a:blip r:embed="rId3" cstate="print">
            <a:extLst>
              <a:ext uri="{28A0092B-C50C-407E-A947-70E740481C1C}">
                <a14:useLocalDpi xmlns:a14="http://schemas.microsoft.com/office/drawing/2010/main" val="0"/>
              </a:ext>
            </a:extLst>
          </a:blip>
          <a:srcRect b="28799"/>
          <a:stretch/>
        </p:blipFill>
        <p:spPr bwMode="auto">
          <a:xfrm>
            <a:off x="4076700" y="3993595"/>
            <a:ext cx="4514641" cy="240089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067988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9067800" y="0"/>
            <a:ext cx="76200" cy="685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18288000" y="-31531"/>
            <a:ext cx="76200" cy="685800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143000" y="849868"/>
            <a:ext cx="3657600" cy="369332"/>
          </a:xfrm>
          <a:prstGeom prst="rect">
            <a:avLst/>
          </a:prstGeom>
          <a:noFill/>
        </p:spPr>
        <p:txBody>
          <a:bodyPr wrap="square" rtlCol="0">
            <a:spAutoFit/>
          </a:bodyPr>
          <a:lstStyle/>
          <a:p>
            <a:r>
              <a:rPr lang="en-US" b="1" dirty="0" smtClean="0">
                <a:solidFill>
                  <a:schemeClr val="bg1"/>
                </a:solidFill>
              </a:rPr>
              <a:t>| Introduction</a:t>
            </a:r>
            <a:endParaRPr lang="en-US" b="1" dirty="0">
              <a:solidFill>
                <a:schemeClr val="bg1"/>
              </a:solidFill>
            </a:endParaRPr>
          </a:p>
        </p:txBody>
      </p:sp>
      <p:sp>
        <p:nvSpPr>
          <p:cNvPr id="8" name="Oval 7"/>
          <p:cNvSpPr/>
          <p:nvPr/>
        </p:nvSpPr>
        <p:spPr>
          <a:xfrm>
            <a:off x="762000" y="849868"/>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75000"/>
                </a:schemeClr>
              </a:solidFill>
            </a:endParaRPr>
          </a:p>
        </p:txBody>
      </p:sp>
      <p:sp>
        <p:nvSpPr>
          <p:cNvPr id="9" name="TextBox 8"/>
          <p:cNvSpPr txBox="1"/>
          <p:nvPr/>
        </p:nvSpPr>
        <p:spPr>
          <a:xfrm>
            <a:off x="381000" y="220414"/>
            <a:ext cx="8686800" cy="523220"/>
          </a:xfrm>
          <a:prstGeom prst="rect">
            <a:avLst/>
          </a:prstGeom>
          <a:noFill/>
        </p:spPr>
        <p:txBody>
          <a:bodyPr wrap="square" rtlCol="0">
            <a:spAutoFit/>
          </a:bodyPr>
          <a:lstStyle/>
          <a:p>
            <a:r>
              <a:rPr lang="en-US" sz="2800" dirty="0" smtClean="0">
                <a:solidFill>
                  <a:schemeClr val="accent6"/>
                </a:solidFill>
              </a:rPr>
              <a:t>Prefabricated Exterior Panels | </a:t>
            </a:r>
            <a:r>
              <a:rPr lang="en-US" sz="2800" dirty="0" smtClean="0">
                <a:solidFill>
                  <a:schemeClr val="bg1"/>
                </a:solidFill>
              </a:rPr>
              <a:t>Alternative #1</a:t>
            </a:r>
            <a:endParaRPr lang="en-US" sz="2800" dirty="0">
              <a:solidFill>
                <a:schemeClr val="bg1"/>
              </a:solidFill>
            </a:endParaRPr>
          </a:p>
        </p:txBody>
      </p:sp>
      <p:sp>
        <p:nvSpPr>
          <p:cNvPr id="10" name="TextBox 9"/>
          <p:cNvSpPr txBox="1"/>
          <p:nvPr/>
        </p:nvSpPr>
        <p:spPr>
          <a:xfrm>
            <a:off x="1143000" y="1371600"/>
            <a:ext cx="4267200" cy="369332"/>
          </a:xfrm>
          <a:prstGeom prst="rect">
            <a:avLst/>
          </a:prstGeom>
          <a:noFill/>
        </p:spPr>
        <p:txBody>
          <a:bodyPr wrap="square" rtlCol="0">
            <a:spAutoFit/>
          </a:bodyPr>
          <a:lstStyle/>
          <a:p>
            <a:r>
              <a:rPr lang="en-US" b="1" dirty="0" smtClean="0">
                <a:solidFill>
                  <a:schemeClr val="accent6"/>
                </a:solidFill>
              </a:rPr>
              <a:t>| Prefabricated Exterior Wall Panels</a:t>
            </a:r>
            <a:endParaRPr lang="en-US" b="1" dirty="0">
              <a:solidFill>
                <a:schemeClr val="accent6"/>
              </a:solidFill>
            </a:endParaRPr>
          </a:p>
        </p:txBody>
      </p:sp>
      <p:sp>
        <p:nvSpPr>
          <p:cNvPr id="11" name="Oval 10"/>
          <p:cNvSpPr/>
          <p:nvPr/>
        </p:nvSpPr>
        <p:spPr>
          <a:xfrm>
            <a:off x="762000" y="1371600"/>
            <a:ext cx="381000" cy="369332"/>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p:cNvSpPr txBox="1"/>
          <p:nvPr/>
        </p:nvSpPr>
        <p:spPr>
          <a:xfrm>
            <a:off x="1143000" y="1893332"/>
            <a:ext cx="3657600" cy="369332"/>
          </a:xfrm>
          <a:prstGeom prst="rect">
            <a:avLst/>
          </a:prstGeom>
          <a:noFill/>
        </p:spPr>
        <p:txBody>
          <a:bodyPr wrap="square" rtlCol="0">
            <a:spAutoFit/>
          </a:bodyPr>
          <a:lstStyle/>
          <a:p>
            <a:r>
              <a:rPr lang="en-US" b="1" dirty="0" smtClean="0">
                <a:solidFill>
                  <a:schemeClr val="bg1"/>
                </a:solidFill>
              </a:rPr>
              <a:t>| Detailed Sequencing</a:t>
            </a:r>
            <a:endParaRPr lang="en-US" b="1" dirty="0">
              <a:solidFill>
                <a:schemeClr val="bg1"/>
              </a:solidFill>
            </a:endParaRPr>
          </a:p>
        </p:txBody>
      </p:sp>
      <p:sp>
        <p:nvSpPr>
          <p:cNvPr id="13" name="Oval 12"/>
          <p:cNvSpPr/>
          <p:nvPr/>
        </p:nvSpPr>
        <p:spPr>
          <a:xfrm>
            <a:off x="762000" y="1893332"/>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TextBox 13"/>
          <p:cNvSpPr txBox="1"/>
          <p:nvPr/>
        </p:nvSpPr>
        <p:spPr>
          <a:xfrm>
            <a:off x="1143000" y="2415064"/>
            <a:ext cx="3657600" cy="369332"/>
          </a:xfrm>
          <a:prstGeom prst="rect">
            <a:avLst/>
          </a:prstGeom>
          <a:noFill/>
        </p:spPr>
        <p:txBody>
          <a:bodyPr wrap="square" rtlCol="0">
            <a:spAutoFit/>
          </a:bodyPr>
          <a:lstStyle/>
          <a:p>
            <a:r>
              <a:rPr lang="en-US" b="1" dirty="0" smtClean="0">
                <a:solidFill>
                  <a:schemeClr val="bg1"/>
                </a:solidFill>
              </a:rPr>
              <a:t>| Sizing of Rigging Beam</a:t>
            </a:r>
            <a:endParaRPr lang="en-US" b="1" dirty="0">
              <a:solidFill>
                <a:schemeClr val="bg1"/>
              </a:solidFill>
            </a:endParaRPr>
          </a:p>
        </p:txBody>
      </p:sp>
      <p:sp>
        <p:nvSpPr>
          <p:cNvPr id="15" name="Oval 14"/>
          <p:cNvSpPr/>
          <p:nvPr/>
        </p:nvSpPr>
        <p:spPr>
          <a:xfrm>
            <a:off x="762000" y="2415064"/>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TextBox 15"/>
          <p:cNvSpPr txBox="1"/>
          <p:nvPr/>
        </p:nvSpPr>
        <p:spPr>
          <a:xfrm>
            <a:off x="1143000" y="2919413"/>
            <a:ext cx="4495800" cy="369332"/>
          </a:xfrm>
          <a:prstGeom prst="rect">
            <a:avLst/>
          </a:prstGeom>
          <a:noFill/>
        </p:spPr>
        <p:txBody>
          <a:bodyPr wrap="square" rtlCol="0">
            <a:spAutoFit/>
          </a:bodyPr>
          <a:lstStyle/>
          <a:p>
            <a:r>
              <a:rPr lang="en-US" b="1" dirty="0" smtClean="0">
                <a:solidFill>
                  <a:schemeClr val="bg1"/>
                </a:solidFill>
              </a:rPr>
              <a:t>| Solar Panel Installation at Roof Level</a:t>
            </a:r>
            <a:endParaRPr lang="en-US" b="1" dirty="0">
              <a:solidFill>
                <a:schemeClr val="bg1"/>
              </a:solidFill>
            </a:endParaRPr>
          </a:p>
        </p:txBody>
      </p:sp>
      <p:sp>
        <p:nvSpPr>
          <p:cNvPr id="17" name="Oval 16"/>
          <p:cNvSpPr/>
          <p:nvPr/>
        </p:nvSpPr>
        <p:spPr>
          <a:xfrm>
            <a:off x="762000" y="2919413"/>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TextBox 17"/>
          <p:cNvSpPr txBox="1"/>
          <p:nvPr/>
        </p:nvSpPr>
        <p:spPr>
          <a:xfrm>
            <a:off x="1143000" y="3440668"/>
            <a:ext cx="5867400" cy="369332"/>
          </a:xfrm>
          <a:prstGeom prst="rect">
            <a:avLst/>
          </a:prstGeom>
          <a:noFill/>
        </p:spPr>
        <p:txBody>
          <a:bodyPr wrap="square" rtlCol="0">
            <a:spAutoFit/>
          </a:bodyPr>
          <a:lstStyle/>
          <a:p>
            <a:r>
              <a:rPr lang="en-US" b="1" dirty="0" smtClean="0">
                <a:solidFill>
                  <a:schemeClr val="bg1"/>
                </a:solidFill>
              </a:rPr>
              <a:t>| Mobile Technology Integration- Tablet Computers</a:t>
            </a:r>
            <a:endParaRPr lang="en-US" b="1" dirty="0">
              <a:solidFill>
                <a:schemeClr val="bg1"/>
              </a:solidFill>
            </a:endParaRPr>
          </a:p>
        </p:txBody>
      </p:sp>
      <p:sp>
        <p:nvSpPr>
          <p:cNvPr id="19" name="Oval 18"/>
          <p:cNvSpPr/>
          <p:nvPr/>
        </p:nvSpPr>
        <p:spPr>
          <a:xfrm>
            <a:off x="762000" y="3440668"/>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TextBox 20"/>
          <p:cNvSpPr txBox="1"/>
          <p:nvPr/>
        </p:nvSpPr>
        <p:spPr>
          <a:xfrm>
            <a:off x="1143000" y="3962400"/>
            <a:ext cx="5867400" cy="369332"/>
          </a:xfrm>
          <a:prstGeom prst="rect">
            <a:avLst/>
          </a:prstGeom>
          <a:noFill/>
        </p:spPr>
        <p:txBody>
          <a:bodyPr wrap="square" rtlCol="0">
            <a:spAutoFit/>
          </a:bodyPr>
          <a:lstStyle/>
          <a:p>
            <a:r>
              <a:rPr lang="en-US" b="1" dirty="0" smtClean="0">
                <a:solidFill>
                  <a:schemeClr val="bg1"/>
                </a:solidFill>
              </a:rPr>
              <a:t>| Recommendations</a:t>
            </a:r>
            <a:endParaRPr lang="en-US" b="1" dirty="0">
              <a:solidFill>
                <a:schemeClr val="bg1"/>
              </a:solidFill>
            </a:endParaRPr>
          </a:p>
        </p:txBody>
      </p:sp>
      <p:sp>
        <p:nvSpPr>
          <p:cNvPr id="22" name="Oval 21"/>
          <p:cNvSpPr/>
          <p:nvPr/>
        </p:nvSpPr>
        <p:spPr>
          <a:xfrm>
            <a:off x="762000" y="3962400"/>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TextBox 22"/>
          <p:cNvSpPr txBox="1"/>
          <p:nvPr/>
        </p:nvSpPr>
        <p:spPr>
          <a:xfrm>
            <a:off x="1143000" y="4510564"/>
            <a:ext cx="5867400" cy="369332"/>
          </a:xfrm>
          <a:prstGeom prst="rect">
            <a:avLst/>
          </a:prstGeom>
          <a:noFill/>
        </p:spPr>
        <p:txBody>
          <a:bodyPr wrap="square" rtlCol="0">
            <a:spAutoFit/>
          </a:bodyPr>
          <a:lstStyle/>
          <a:p>
            <a:r>
              <a:rPr lang="en-US" b="1" dirty="0" smtClean="0">
                <a:solidFill>
                  <a:schemeClr val="bg1"/>
                </a:solidFill>
              </a:rPr>
              <a:t>| Concluding Remarks</a:t>
            </a:r>
            <a:endParaRPr lang="en-US" b="1" dirty="0">
              <a:solidFill>
                <a:schemeClr val="bg1"/>
              </a:solidFill>
            </a:endParaRPr>
          </a:p>
        </p:txBody>
      </p:sp>
      <p:sp>
        <p:nvSpPr>
          <p:cNvPr id="24" name="Oval 23"/>
          <p:cNvSpPr/>
          <p:nvPr/>
        </p:nvSpPr>
        <p:spPr>
          <a:xfrm>
            <a:off x="762000" y="4510564"/>
            <a:ext cx="381000"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27" name="Picture 26"/>
          <p:cNvPicPr/>
          <p:nvPr/>
        </p:nvPicPr>
        <p:blipFill>
          <a:blip r:embed="rId3"/>
          <a:stretch>
            <a:fillRect/>
          </a:stretch>
        </p:blipFill>
        <p:spPr>
          <a:xfrm>
            <a:off x="20650200" y="220414"/>
            <a:ext cx="4572000" cy="5927403"/>
          </a:xfrm>
          <a:prstGeom prst="rect">
            <a:avLst/>
          </a:prstGeom>
        </p:spPr>
      </p:pic>
      <p:sp>
        <p:nvSpPr>
          <p:cNvPr id="28" name="TextBox 27"/>
          <p:cNvSpPr txBox="1"/>
          <p:nvPr/>
        </p:nvSpPr>
        <p:spPr>
          <a:xfrm>
            <a:off x="18916650" y="6147817"/>
            <a:ext cx="7391400" cy="769441"/>
          </a:xfrm>
          <a:prstGeom prst="rect">
            <a:avLst/>
          </a:prstGeom>
          <a:noFill/>
        </p:spPr>
        <p:txBody>
          <a:bodyPr wrap="square" rtlCol="0">
            <a:spAutoFit/>
          </a:bodyPr>
          <a:lstStyle/>
          <a:p>
            <a:r>
              <a:rPr lang="en-US" sz="2400" b="1" dirty="0" smtClean="0">
                <a:solidFill>
                  <a:schemeClr val="bg1"/>
                </a:solidFill>
              </a:rPr>
              <a:t>Section of C-CAPP System</a:t>
            </a:r>
          </a:p>
          <a:p>
            <a:endParaRPr lang="en-US" sz="2000" dirty="0">
              <a:solidFill>
                <a:schemeClr val="bg1"/>
              </a:solidFill>
            </a:endParaRPr>
          </a:p>
        </p:txBody>
      </p:sp>
      <p:sp>
        <p:nvSpPr>
          <p:cNvPr id="29" name="TextBox 28"/>
          <p:cNvSpPr txBox="1"/>
          <p:nvPr/>
        </p:nvSpPr>
        <p:spPr>
          <a:xfrm>
            <a:off x="9144000" y="417493"/>
            <a:ext cx="8991600" cy="954107"/>
          </a:xfrm>
          <a:prstGeom prst="rect">
            <a:avLst/>
          </a:prstGeom>
          <a:noFill/>
        </p:spPr>
        <p:txBody>
          <a:bodyPr wrap="square" rtlCol="0">
            <a:spAutoFit/>
          </a:bodyPr>
          <a:lstStyle/>
          <a:p>
            <a:pPr algn="ctr"/>
            <a:r>
              <a:rPr lang="en-US" sz="3600" b="1" dirty="0" smtClean="0">
                <a:solidFill>
                  <a:schemeClr val="bg1"/>
                </a:solidFill>
              </a:rPr>
              <a:t>C-CAPP Prefabricated Panel System</a:t>
            </a:r>
          </a:p>
          <a:p>
            <a:pPr algn="ctr"/>
            <a:endParaRPr lang="en-US" sz="2000" dirty="0">
              <a:solidFill>
                <a:schemeClr val="bg1"/>
              </a:solidFill>
            </a:endParaRPr>
          </a:p>
        </p:txBody>
      </p:sp>
      <p:sp>
        <p:nvSpPr>
          <p:cNvPr id="30" name="TextBox 29"/>
          <p:cNvSpPr txBox="1"/>
          <p:nvPr/>
        </p:nvSpPr>
        <p:spPr>
          <a:xfrm>
            <a:off x="9982200" y="1834754"/>
            <a:ext cx="7886700" cy="2308324"/>
          </a:xfrm>
          <a:prstGeom prst="rect">
            <a:avLst/>
          </a:prstGeom>
          <a:noFill/>
        </p:spPr>
        <p:txBody>
          <a:bodyPr wrap="square" rtlCol="0">
            <a:spAutoFit/>
          </a:bodyPr>
          <a:lstStyle/>
          <a:p>
            <a:pPr marL="285750" indent="-285750">
              <a:buFont typeface="Arial" pitchFamily="34" charset="0"/>
              <a:buChar char="•"/>
            </a:pPr>
            <a:r>
              <a:rPr lang="en-US" b="1" dirty="0" smtClean="0">
                <a:solidFill>
                  <a:schemeClr val="bg1"/>
                </a:solidFill>
              </a:rPr>
              <a:t>Architectural, lightweight, precast concrete panel system</a:t>
            </a:r>
          </a:p>
          <a:p>
            <a:endParaRPr lang="en-US" b="1" dirty="0">
              <a:solidFill>
                <a:schemeClr val="bg1"/>
              </a:solidFill>
            </a:endParaRPr>
          </a:p>
          <a:p>
            <a:pPr marL="285750" indent="-285750">
              <a:buFont typeface="Arial" pitchFamily="34" charset="0"/>
              <a:buChar char="•"/>
            </a:pPr>
            <a:r>
              <a:rPr lang="en-US" b="1" dirty="0" smtClean="0">
                <a:solidFill>
                  <a:schemeClr val="bg1"/>
                </a:solidFill>
              </a:rPr>
              <a:t>2” thick concrete skin attached to a steel frame</a:t>
            </a:r>
          </a:p>
          <a:p>
            <a:pPr marL="285750" indent="-285750">
              <a:buFont typeface="Arial" pitchFamily="34" charset="0"/>
              <a:buChar char="•"/>
            </a:pPr>
            <a:endParaRPr lang="en-US" b="1" dirty="0" smtClean="0">
              <a:solidFill>
                <a:schemeClr val="bg1"/>
              </a:solidFill>
            </a:endParaRPr>
          </a:p>
          <a:p>
            <a:pPr marL="285750" indent="-285750">
              <a:buFont typeface="Arial" pitchFamily="34" charset="0"/>
              <a:buChar char="•"/>
            </a:pPr>
            <a:r>
              <a:rPr lang="en-US" b="1" dirty="0" smtClean="0">
                <a:solidFill>
                  <a:schemeClr val="bg1"/>
                </a:solidFill>
              </a:rPr>
              <a:t>Durable, lightweight, closest match to existing facade</a:t>
            </a:r>
            <a:endParaRPr lang="en-US" b="1" dirty="0">
              <a:solidFill>
                <a:schemeClr val="bg1"/>
              </a:solidFill>
            </a:endParaRPr>
          </a:p>
          <a:p>
            <a:pPr marL="285750" indent="-285750">
              <a:buFont typeface="Arial" pitchFamily="34" charset="0"/>
              <a:buChar char="•"/>
            </a:pPr>
            <a:endParaRPr lang="en-US" b="1" dirty="0">
              <a:solidFill>
                <a:schemeClr val="bg1"/>
              </a:solidFill>
            </a:endParaRPr>
          </a:p>
          <a:p>
            <a:pPr marL="285750" indent="-285750">
              <a:buFont typeface="Arial" pitchFamily="34" charset="0"/>
              <a:buChar char="•"/>
            </a:pPr>
            <a:r>
              <a:rPr lang="en-US" b="1" dirty="0">
                <a:solidFill>
                  <a:schemeClr val="bg1"/>
                </a:solidFill>
              </a:rPr>
              <a:t>Produced by Clark Pacific</a:t>
            </a:r>
          </a:p>
          <a:p>
            <a:endParaRPr lang="en-US" b="1" dirty="0">
              <a:solidFill>
                <a:schemeClr val="bg1"/>
              </a:solidFill>
            </a:endParaRPr>
          </a:p>
        </p:txBody>
      </p:sp>
      <p:pic>
        <p:nvPicPr>
          <p:cNvPr id="31" name="Picture 30"/>
          <p:cNvPicPr/>
          <p:nvPr/>
        </p:nvPicPr>
        <p:blipFill rotWithShape="1">
          <a:blip r:embed="rId4" cstate="print">
            <a:extLst>
              <a:ext uri="{28A0092B-C50C-407E-A947-70E740481C1C}">
                <a14:useLocalDpi xmlns:a14="http://schemas.microsoft.com/office/drawing/2010/main" val="0"/>
              </a:ext>
            </a:extLst>
          </a:blip>
          <a:srcRect b="28799"/>
          <a:stretch/>
        </p:blipFill>
        <p:spPr bwMode="auto">
          <a:xfrm>
            <a:off x="4076700" y="3993595"/>
            <a:ext cx="4514641" cy="2400896"/>
          </a:xfrm>
          <a:prstGeom prst="rect">
            <a:avLst/>
          </a:prstGeom>
          <a:ln>
            <a:noFill/>
          </a:ln>
          <a:extLst>
            <a:ext uri="{53640926-AAD7-44D8-BBD7-CCE9431645EC}">
              <a14:shadowObscured xmlns:a14="http://schemas.microsoft.com/office/drawing/2010/main"/>
            </a:ext>
          </a:extLst>
        </p:spPr>
      </p:pic>
      <p:pic>
        <p:nvPicPr>
          <p:cNvPr id="32" name="Picture 31"/>
          <p:cNvPicPr/>
          <p:nvPr/>
        </p:nvPicPr>
        <p:blipFill>
          <a:blip r:embed="rId5" cstate="print">
            <a:extLst>
              <a:ext uri="{28A0092B-C50C-407E-A947-70E740481C1C}">
                <a14:useLocalDpi xmlns:a14="http://schemas.microsoft.com/office/drawing/2010/main" val="0"/>
              </a:ext>
            </a:extLst>
          </a:blip>
          <a:stretch>
            <a:fillRect/>
          </a:stretch>
        </p:blipFill>
        <p:spPr>
          <a:xfrm>
            <a:off x="9982200" y="4281959"/>
            <a:ext cx="2819400" cy="2112532"/>
          </a:xfrm>
          <a:prstGeom prst="rect">
            <a:avLst/>
          </a:prstGeom>
        </p:spPr>
      </p:pic>
      <p:pic>
        <p:nvPicPr>
          <p:cNvPr id="33" name="Picture 32"/>
          <p:cNvPicPr/>
          <p:nvPr/>
        </p:nvPicPr>
        <p:blipFill>
          <a:blip r:embed="rId6">
            <a:extLst>
              <a:ext uri="{28A0092B-C50C-407E-A947-70E740481C1C}">
                <a14:useLocalDpi xmlns:a14="http://schemas.microsoft.com/office/drawing/2010/main" val="0"/>
              </a:ext>
            </a:extLst>
          </a:blip>
          <a:stretch>
            <a:fillRect/>
          </a:stretch>
        </p:blipFill>
        <p:spPr>
          <a:xfrm>
            <a:off x="13887450" y="3614165"/>
            <a:ext cx="3695700" cy="2952186"/>
          </a:xfrm>
          <a:prstGeom prst="rect">
            <a:avLst/>
          </a:prstGeom>
        </p:spPr>
      </p:pic>
    </p:spTree>
    <p:extLst>
      <p:ext uri="{BB962C8B-B14F-4D97-AF65-F5344CB8AC3E}">
        <p14:creationId xmlns:p14="http://schemas.microsoft.com/office/powerpoint/2010/main" val="3146406284"/>
      </p:ext>
    </p:extLst>
  </p:cSld>
  <p:clrMapOvr>
    <a:masterClrMapping/>
  </p:clrMapOvr>
  <p:timing>
    <p:tnLst>
      <p:par>
        <p:cTn id="1" dur="indefinite" restart="never" nodeType="tmRoot"/>
      </p:par>
    </p:tnLst>
  </p:timing>
</p:sld>
</file>

<file path=ppt/theme/theme1.xml><?xml version="1.0" encoding="utf-8"?>
<a:theme xmlns:a="http://schemas.openxmlformats.org/drawingml/2006/main" name="Martin Luther Power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Martin Luther PowerPoint</Template>
  <TotalTime>1272</TotalTime>
  <Words>4400</Words>
  <Application>Microsoft Office PowerPoint</Application>
  <PresentationFormat>Custom</PresentationFormat>
  <Paragraphs>1207</Paragraphs>
  <Slides>55</Slides>
  <Notes>54</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Martin Luther PowerPoint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PSUAE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nfn101</dc:creator>
  <cp:lastModifiedBy>Timothy F Maffett</cp:lastModifiedBy>
  <cp:revision>153</cp:revision>
  <dcterms:created xsi:type="dcterms:W3CDTF">2008-04-14T18:03:51Z</dcterms:created>
  <dcterms:modified xsi:type="dcterms:W3CDTF">2013-04-25T23:29:25Z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TC300019751033</vt:lpwstr>
  </property>
</Properties>
</file>